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65" r:id="rId10"/>
    <p:sldId id="264" r:id="rId11"/>
    <p:sldId id="269" r:id="rId12"/>
    <p:sldId id="267" r:id="rId13"/>
    <p:sldId id="268" r:id="rId14"/>
    <p:sldId id="288" r:id="rId15"/>
    <p:sldId id="266" r:id="rId16"/>
    <p:sldId id="270" r:id="rId17"/>
    <p:sldId id="273" r:id="rId18"/>
    <p:sldId id="274" r:id="rId19"/>
    <p:sldId id="291" r:id="rId20"/>
    <p:sldId id="290" r:id="rId21"/>
    <p:sldId id="275" r:id="rId22"/>
    <p:sldId id="289" r:id="rId23"/>
    <p:sldId id="276" r:id="rId24"/>
    <p:sldId id="277" r:id="rId25"/>
    <p:sldId id="278" r:id="rId26"/>
    <p:sldId id="294" r:id="rId27"/>
    <p:sldId id="279" r:id="rId28"/>
    <p:sldId id="280" r:id="rId29"/>
    <p:sldId id="281" r:id="rId30"/>
    <p:sldId id="295" r:id="rId31"/>
    <p:sldId id="282" r:id="rId32"/>
    <p:sldId id="283" r:id="rId33"/>
    <p:sldId id="284" r:id="rId34"/>
    <p:sldId id="285" r:id="rId35"/>
    <p:sldId id="287" r:id="rId36"/>
    <p:sldId id="286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68" y="-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B1CF2-8F54-4130-954D-56019CFADF4C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010E3505-7412-4FFC-AA1A-A291663EB050}">
      <dgm:prSet phldrT="[Text]" custT="1"/>
      <dgm:spPr>
        <a:xfrm>
          <a:off x="929878" y="3448783"/>
          <a:ext cx="2916848" cy="1077179"/>
        </a:xfrm>
        <a:noFill/>
        <a:ln>
          <a:noFill/>
        </a:ln>
        <a:effectLst/>
      </dgm:spPr>
      <dgm:t>
        <a:bodyPr/>
        <a:lstStyle/>
        <a:p>
          <a:r>
            <a:rPr lang="en-A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ALL PATIENTS</a:t>
          </a:r>
        </a:p>
      </dgm:t>
    </dgm:pt>
    <dgm:pt modelId="{C94E67CC-89CC-4006-88F9-CF1FD894771F}" type="parTrans" cxnId="{81135B95-3D2E-4894-9516-8316269253EC}">
      <dgm:prSet/>
      <dgm:spPr/>
      <dgm:t>
        <a:bodyPr/>
        <a:lstStyle/>
        <a:p>
          <a:endParaRPr lang="en-AU"/>
        </a:p>
      </dgm:t>
    </dgm:pt>
    <dgm:pt modelId="{46078924-BC74-4E5F-97D3-12EA3F61A267}" type="sibTrans" cxnId="{81135B95-3D2E-4894-9516-8316269253EC}">
      <dgm:prSet/>
      <dgm:spPr/>
      <dgm:t>
        <a:bodyPr/>
        <a:lstStyle/>
        <a:p>
          <a:endParaRPr lang="en-AU"/>
        </a:p>
      </dgm:t>
    </dgm:pt>
    <dgm:pt modelId="{B89012D7-01C1-447C-810C-C160177973F9}">
      <dgm:prSet custT="1"/>
      <dgm:spPr>
        <a:xfrm>
          <a:off x="2740407" y="2586260"/>
          <a:ext cx="2054816" cy="1811039"/>
        </a:xfrm>
        <a:noFill/>
        <a:ln>
          <a:noFill/>
        </a:ln>
        <a:effectLst/>
      </dgm:spPr>
      <dgm:t>
        <a:bodyPr/>
        <a:lstStyle/>
        <a:p>
          <a:r>
            <a:rPr lang="en-A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 A RISK ASSESSMENT</a:t>
          </a:r>
        </a:p>
      </dgm:t>
    </dgm:pt>
    <dgm:pt modelId="{915EC252-43AB-4C36-9A29-31FC5C8FD564}" type="parTrans" cxnId="{0D67B253-B38E-4855-A9E6-6AF5EB01AD4C}">
      <dgm:prSet/>
      <dgm:spPr/>
      <dgm:t>
        <a:bodyPr/>
        <a:lstStyle/>
        <a:p>
          <a:endParaRPr lang="en-AU"/>
        </a:p>
      </dgm:t>
    </dgm:pt>
    <dgm:pt modelId="{C017865D-BDAF-4D99-9B66-34F51CFBAA1B}" type="sibTrans" cxnId="{0D67B253-B38E-4855-A9E6-6AF5EB01AD4C}">
      <dgm:prSet/>
      <dgm:spPr/>
      <dgm:t>
        <a:bodyPr/>
        <a:lstStyle/>
        <a:p>
          <a:endParaRPr lang="en-AU"/>
        </a:p>
      </dgm:t>
    </dgm:pt>
    <dgm:pt modelId="{86199BA9-E9B6-4B08-BD16-C2CF64F45181}">
      <dgm:prSet custT="1"/>
      <dgm:spPr>
        <a:xfrm>
          <a:off x="4557143" y="1728917"/>
          <a:ext cx="1520723" cy="2797045"/>
        </a:xfrm>
        <a:noFill/>
        <a:ln>
          <a:noFill/>
        </a:ln>
        <a:effectLst/>
      </dgm:spPr>
      <dgm:t>
        <a:bodyPr/>
        <a:lstStyle/>
        <a:p>
          <a:r>
            <a:rPr lang="en-A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ESTABLISH SEVERITY </a:t>
          </a:r>
        </a:p>
        <a:p>
          <a:r>
            <a:rPr lang="en-A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[</a:t>
          </a:r>
          <a:r>
            <a:rPr lang="en-A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clinical assessment +depression rating scale]</a:t>
          </a:r>
        </a:p>
      </dgm:t>
    </dgm:pt>
    <dgm:pt modelId="{9F1F6FCA-CDE1-486D-9CCA-5A2BB0B4EC09}" type="parTrans" cxnId="{D83FB4DC-09A5-4F0A-A7E3-ACAE20154188}">
      <dgm:prSet/>
      <dgm:spPr/>
      <dgm:t>
        <a:bodyPr/>
        <a:lstStyle/>
        <a:p>
          <a:endParaRPr lang="en-AU"/>
        </a:p>
      </dgm:t>
    </dgm:pt>
    <dgm:pt modelId="{0BEC9224-2EC9-45CE-BC4E-8E0FC3A89078}" type="sibTrans" cxnId="{D83FB4DC-09A5-4F0A-A7E3-ACAE20154188}">
      <dgm:prSet/>
      <dgm:spPr/>
      <dgm:t>
        <a:bodyPr/>
        <a:lstStyle/>
        <a:p>
          <a:endParaRPr lang="en-AU"/>
        </a:p>
      </dgm:t>
    </dgm:pt>
    <dgm:pt modelId="{65E93D46-E664-4D66-9CD3-7C21BE9F4403}">
      <dgm:prSet custT="1"/>
      <dgm:spPr>
        <a:xfrm>
          <a:off x="5979693" y="1280847"/>
          <a:ext cx="2079148" cy="3245115"/>
        </a:xfrm>
        <a:noFill/>
        <a:ln>
          <a:noFill/>
        </a:ln>
        <a:effectLst/>
      </dgm:spPr>
      <dgm:t>
        <a:bodyPr/>
        <a:lstStyle/>
        <a:p>
          <a:r>
            <a:rPr lang="en-A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SUPPORTIVE MANAGEMENT </a:t>
          </a:r>
        </a:p>
        <a:p>
          <a:r>
            <a:rPr lang="en-A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</a:t>
          </a:r>
          <a:r>
            <a:rPr lang="en-A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Build </a:t>
          </a:r>
          <a:r>
            <a:rPr lang="en-A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rapport</a:t>
          </a:r>
        </a:p>
        <a:p>
          <a:r>
            <a:rPr lang="en-A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-Psycho-education</a:t>
          </a:r>
          <a:endParaRPr lang="en-A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en-A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-Self-help</a:t>
          </a:r>
          <a:endParaRPr lang="en-A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en-A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-Healthy </a:t>
          </a:r>
          <a:r>
            <a:rPr lang="en-A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lifestyle: exercise, sleep hygiene</a:t>
          </a:r>
        </a:p>
        <a:p>
          <a:r>
            <a:rPr lang="en-A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-Supportive </a:t>
          </a:r>
          <a:r>
            <a:rPr lang="en-A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psychotherapy (problem solving, stress management, pleasant events</a:t>
          </a:r>
          <a:r>
            <a:rPr lang="en-A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en-A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18A179-85DA-4289-AB82-13F0C6A345B0}" type="parTrans" cxnId="{9F1E6C26-271E-4804-BFB2-9BAAFA509665}">
      <dgm:prSet/>
      <dgm:spPr/>
      <dgm:t>
        <a:bodyPr/>
        <a:lstStyle/>
        <a:p>
          <a:endParaRPr lang="en-AU"/>
        </a:p>
      </dgm:t>
    </dgm:pt>
    <dgm:pt modelId="{478FAF05-C7C8-4256-8AD2-C7C3139378B0}" type="sibTrans" cxnId="{9F1E6C26-271E-4804-BFB2-9BAAFA509665}">
      <dgm:prSet/>
      <dgm:spPr/>
      <dgm:t>
        <a:bodyPr/>
        <a:lstStyle/>
        <a:p>
          <a:endParaRPr lang="en-AU"/>
        </a:p>
      </dgm:t>
    </dgm:pt>
    <dgm:pt modelId="{419670B7-1A81-4637-822E-12992A0A4BF4}" type="pres">
      <dgm:prSet presAssocID="{D6FB1CF2-8F54-4130-954D-56019CFADF4C}" presName="arrowDiagram" presStyleCnt="0">
        <dgm:presLayoutVars>
          <dgm:chMax val="5"/>
          <dgm:dir/>
          <dgm:resizeHandles val="exact"/>
        </dgm:presLayoutVars>
      </dgm:prSet>
      <dgm:spPr/>
    </dgm:pt>
    <dgm:pt modelId="{36595F27-10F9-4021-9D14-A31E077CBB7E}" type="pres">
      <dgm:prSet presAssocID="{D6FB1CF2-8F54-4130-954D-56019CFADF4C}" presName="arrow" presStyleLbl="bgShp" presStyleIdx="0" presStyleCnt="1"/>
      <dgm:spPr>
        <a:xfrm>
          <a:off x="972581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580B4F4E-3C60-4367-9845-4F23DE4A21BD}" type="pres">
      <dgm:prSet presAssocID="{D6FB1CF2-8F54-4130-954D-56019CFADF4C}" presName="arrowDiagram4" presStyleCnt="0"/>
      <dgm:spPr/>
    </dgm:pt>
    <dgm:pt modelId="{21B22125-48D3-4A90-A0AC-0AFA74E7FDBE}" type="pres">
      <dgm:prSet presAssocID="{010E3505-7412-4FFC-AA1A-A291663EB050}" presName="bullet4a" presStyleLbl="node1" presStyleIdx="0" presStyleCnt="4"/>
      <dgm:spPr>
        <a:xfrm>
          <a:off x="1685872" y="3365506"/>
          <a:ext cx="166555" cy="16655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FF8BD112-9D14-456F-869A-CF0A49ABE887}" type="pres">
      <dgm:prSet presAssocID="{010E3505-7412-4FFC-AA1A-A291663EB050}" presName="textBox4a" presStyleLbl="revTx" presStyleIdx="0" presStyleCnt="4" custScaleX="2355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846A02C1-8EF2-4083-8121-96B22948FF2E}" type="pres">
      <dgm:prSet presAssocID="{B89012D7-01C1-447C-810C-C160177973F9}" presName="bullet4b" presStyleLbl="node1" presStyleIdx="1" presStyleCnt="4"/>
      <dgm:spPr>
        <a:xfrm>
          <a:off x="2862623" y="2312767"/>
          <a:ext cx="289661" cy="28966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76F95EE6-68DC-445D-818A-8868F844D92F}" type="pres">
      <dgm:prSet presAssocID="{B89012D7-01C1-447C-810C-C160177973F9}" presName="textBox4b" presStyleLbl="revTx" presStyleIdx="1" presStyleCnt="4" custScaleX="135121" custScaleY="8755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5546007-E1B3-4E6A-B414-60B6552674E1}" type="pres">
      <dgm:prSet presAssocID="{86199BA9-E9B6-4B08-BD16-C2CF64F45181}" presName="bullet4c" presStyleLbl="node1" presStyleIdx="2" presStyleCnt="4"/>
      <dgm:spPr>
        <a:xfrm>
          <a:off x="4365243" y="1537017"/>
          <a:ext cx="383801" cy="38380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EF45BFDD-BA41-4D63-B21F-4937841A4422}" type="pres">
      <dgm:prSet presAssocID="{86199BA9-E9B6-4B08-BD16-C2CF64F45181}" presName="textBox4c" presStyleLbl="revTx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984E5A67-7901-4353-815C-BA29C7D7EC10}" type="pres">
      <dgm:prSet presAssocID="{65E93D46-E664-4D66-9CD3-7C21BE9F4403}" presName="bullet4d" presStyleLbl="node1" presStyleIdx="3" presStyleCnt="4"/>
      <dgm:spPr>
        <a:xfrm>
          <a:off x="6001831" y="1023772"/>
          <a:ext cx="514149" cy="514149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E7736503-40E6-46D6-8ED8-A6354229CC4E}" type="pres">
      <dgm:prSet presAssocID="{65E93D46-E664-4D66-9CD3-7C21BE9F4403}" presName="textBox4d" presStyleLbl="revTx" presStyleIdx="3" presStyleCnt="4" custScaleX="174640" custLinFactNeighborX="38956" custLinFactNeighborY="67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</dgm:ptLst>
  <dgm:cxnLst>
    <dgm:cxn modelId="{7D3B6A97-EECA-4A7B-BA76-459FDB7BB2C6}" type="presOf" srcId="{86199BA9-E9B6-4B08-BD16-C2CF64F45181}" destId="{EF45BFDD-BA41-4D63-B21F-4937841A4422}" srcOrd="0" destOrd="0" presId="urn:microsoft.com/office/officeart/2005/8/layout/arrow2"/>
    <dgm:cxn modelId="{D38F7F07-80FA-4D8B-8D58-397EB77A3149}" type="presOf" srcId="{65E93D46-E664-4D66-9CD3-7C21BE9F4403}" destId="{E7736503-40E6-46D6-8ED8-A6354229CC4E}" srcOrd="0" destOrd="0" presId="urn:microsoft.com/office/officeart/2005/8/layout/arrow2"/>
    <dgm:cxn modelId="{9F1E6C26-271E-4804-BFB2-9BAAFA509665}" srcId="{D6FB1CF2-8F54-4130-954D-56019CFADF4C}" destId="{65E93D46-E664-4D66-9CD3-7C21BE9F4403}" srcOrd="3" destOrd="0" parTransId="{7C18A179-85DA-4289-AB82-13F0C6A345B0}" sibTransId="{478FAF05-C7C8-4256-8AD2-C7C3139378B0}"/>
    <dgm:cxn modelId="{148E59C2-41D0-4CEA-98DF-C0D753244E3C}" type="presOf" srcId="{D6FB1CF2-8F54-4130-954D-56019CFADF4C}" destId="{419670B7-1A81-4637-822E-12992A0A4BF4}" srcOrd="0" destOrd="0" presId="urn:microsoft.com/office/officeart/2005/8/layout/arrow2"/>
    <dgm:cxn modelId="{386FD643-DE86-4D39-8A21-B737A3A26693}" type="presOf" srcId="{010E3505-7412-4FFC-AA1A-A291663EB050}" destId="{FF8BD112-9D14-456F-869A-CF0A49ABE887}" srcOrd="0" destOrd="0" presId="urn:microsoft.com/office/officeart/2005/8/layout/arrow2"/>
    <dgm:cxn modelId="{0D181515-EF8A-4EC2-A51D-A1C39E907EFF}" type="presOf" srcId="{B89012D7-01C1-447C-810C-C160177973F9}" destId="{76F95EE6-68DC-445D-818A-8868F844D92F}" srcOrd="0" destOrd="0" presId="urn:microsoft.com/office/officeart/2005/8/layout/arrow2"/>
    <dgm:cxn modelId="{81135B95-3D2E-4894-9516-8316269253EC}" srcId="{D6FB1CF2-8F54-4130-954D-56019CFADF4C}" destId="{010E3505-7412-4FFC-AA1A-A291663EB050}" srcOrd="0" destOrd="0" parTransId="{C94E67CC-89CC-4006-88F9-CF1FD894771F}" sibTransId="{46078924-BC74-4E5F-97D3-12EA3F61A267}"/>
    <dgm:cxn modelId="{D83FB4DC-09A5-4F0A-A7E3-ACAE20154188}" srcId="{D6FB1CF2-8F54-4130-954D-56019CFADF4C}" destId="{86199BA9-E9B6-4B08-BD16-C2CF64F45181}" srcOrd="2" destOrd="0" parTransId="{9F1F6FCA-CDE1-486D-9CCA-5A2BB0B4EC09}" sibTransId="{0BEC9224-2EC9-45CE-BC4E-8E0FC3A89078}"/>
    <dgm:cxn modelId="{0D67B253-B38E-4855-A9E6-6AF5EB01AD4C}" srcId="{D6FB1CF2-8F54-4130-954D-56019CFADF4C}" destId="{B89012D7-01C1-447C-810C-C160177973F9}" srcOrd="1" destOrd="0" parTransId="{915EC252-43AB-4C36-9A29-31FC5C8FD564}" sibTransId="{C017865D-BDAF-4D99-9B66-34F51CFBAA1B}"/>
    <dgm:cxn modelId="{1241FC62-3D51-4BB3-B4DE-08487C2A1B6D}" type="presParOf" srcId="{419670B7-1A81-4637-822E-12992A0A4BF4}" destId="{36595F27-10F9-4021-9D14-A31E077CBB7E}" srcOrd="0" destOrd="0" presId="urn:microsoft.com/office/officeart/2005/8/layout/arrow2"/>
    <dgm:cxn modelId="{4B68F54C-CFF1-41FE-81A6-433239C2DF3F}" type="presParOf" srcId="{419670B7-1A81-4637-822E-12992A0A4BF4}" destId="{580B4F4E-3C60-4367-9845-4F23DE4A21BD}" srcOrd="1" destOrd="0" presId="urn:microsoft.com/office/officeart/2005/8/layout/arrow2"/>
    <dgm:cxn modelId="{70EF927F-4232-48A6-99CC-E4CD1ADB68EA}" type="presParOf" srcId="{580B4F4E-3C60-4367-9845-4F23DE4A21BD}" destId="{21B22125-48D3-4A90-A0AC-0AFA74E7FDBE}" srcOrd="0" destOrd="0" presId="urn:microsoft.com/office/officeart/2005/8/layout/arrow2"/>
    <dgm:cxn modelId="{323F40DC-2F55-4B80-BE37-8F4A388B6CFA}" type="presParOf" srcId="{580B4F4E-3C60-4367-9845-4F23DE4A21BD}" destId="{FF8BD112-9D14-456F-869A-CF0A49ABE887}" srcOrd="1" destOrd="0" presId="urn:microsoft.com/office/officeart/2005/8/layout/arrow2"/>
    <dgm:cxn modelId="{815AA69C-C941-4F07-8E21-128B482C79E7}" type="presParOf" srcId="{580B4F4E-3C60-4367-9845-4F23DE4A21BD}" destId="{846A02C1-8EF2-4083-8121-96B22948FF2E}" srcOrd="2" destOrd="0" presId="urn:microsoft.com/office/officeart/2005/8/layout/arrow2"/>
    <dgm:cxn modelId="{41A88ADF-EC90-4A40-9862-2F0D56407FC1}" type="presParOf" srcId="{580B4F4E-3C60-4367-9845-4F23DE4A21BD}" destId="{76F95EE6-68DC-445D-818A-8868F844D92F}" srcOrd="3" destOrd="0" presId="urn:microsoft.com/office/officeart/2005/8/layout/arrow2"/>
    <dgm:cxn modelId="{BFE0C1BA-240A-4602-858E-B942279A2D99}" type="presParOf" srcId="{580B4F4E-3C60-4367-9845-4F23DE4A21BD}" destId="{75546007-E1B3-4E6A-B414-60B6552674E1}" srcOrd="4" destOrd="0" presId="urn:microsoft.com/office/officeart/2005/8/layout/arrow2"/>
    <dgm:cxn modelId="{AB168258-02D6-496B-97F7-F60C9A204805}" type="presParOf" srcId="{580B4F4E-3C60-4367-9845-4F23DE4A21BD}" destId="{EF45BFDD-BA41-4D63-B21F-4937841A4422}" srcOrd="5" destOrd="0" presId="urn:microsoft.com/office/officeart/2005/8/layout/arrow2"/>
    <dgm:cxn modelId="{1A152358-12A1-4F92-ABDE-CE4D4CB89EC3}" type="presParOf" srcId="{580B4F4E-3C60-4367-9845-4F23DE4A21BD}" destId="{984E5A67-7901-4353-815C-BA29C7D7EC10}" srcOrd="6" destOrd="0" presId="urn:microsoft.com/office/officeart/2005/8/layout/arrow2"/>
    <dgm:cxn modelId="{4C759C8A-44F7-4D9D-AD82-7AFCAB787FB3}" type="presParOf" srcId="{580B4F4E-3C60-4367-9845-4F23DE4A21BD}" destId="{E7736503-40E6-46D6-8ED8-A6354229CC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95F27-10F9-4021-9D14-A31E077CBB7E}">
      <dsp:nvSpPr>
        <dsp:cNvPr id="0" name=""/>
        <dsp:cNvSpPr/>
      </dsp:nvSpPr>
      <dsp:spPr>
        <a:xfrm>
          <a:off x="1073612" y="0"/>
          <a:ext cx="7765017" cy="485313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1B22125-48D3-4A90-A0AC-0AFA74E7FDBE}">
      <dsp:nvSpPr>
        <dsp:cNvPr id="0" name=""/>
        <dsp:cNvSpPr/>
      </dsp:nvSpPr>
      <dsp:spPr>
        <a:xfrm>
          <a:off x="1838466" y="3608791"/>
          <a:ext cx="178595" cy="17859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8BD112-9D14-456F-869A-CF0A49ABE887}">
      <dsp:nvSpPr>
        <dsp:cNvPr id="0" name=""/>
        <dsp:cNvSpPr/>
      </dsp:nvSpPr>
      <dsp:spPr>
        <a:xfrm>
          <a:off x="1027822" y="3698089"/>
          <a:ext cx="3127701" cy="115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ALL PATIENTS</a:t>
          </a:r>
        </a:p>
      </dsp:txBody>
      <dsp:txXfrm>
        <a:off x="1027822" y="3698089"/>
        <a:ext cx="3127701" cy="1155046"/>
      </dsp:txXfrm>
    </dsp:sp>
    <dsp:sp modelId="{846A02C1-8EF2-4083-8121-96B22948FF2E}">
      <dsp:nvSpPr>
        <dsp:cNvPr id="0" name=""/>
        <dsp:cNvSpPr/>
      </dsp:nvSpPr>
      <dsp:spPr>
        <a:xfrm>
          <a:off x="3100282" y="2479952"/>
          <a:ext cx="310600" cy="31060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95EE6-68DC-445D-818A-8868F844D92F}">
      <dsp:nvSpPr>
        <dsp:cNvPr id="0" name=""/>
        <dsp:cNvSpPr/>
      </dsp:nvSpPr>
      <dsp:spPr>
        <a:xfrm>
          <a:off x="2969231" y="2773216"/>
          <a:ext cx="2203355" cy="1941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 A RISK ASSESSMENT</a:t>
          </a:r>
        </a:p>
      </dsp:txBody>
      <dsp:txXfrm>
        <a:off x="2969231" y="2773216"/>
        <a:ext cx="2203355" cy="1941956"/>
      </dsp:txXfrm>
    </dsp:sp>
    <dsp:sp modelId="{75546007-E1B3-4E6A-B414-60B6552674E1}">
      <dsp:nvSpPr>
        <dsp:cNvPr id="0" name=""/>
        <dsp:cNvSpPr/>
      </dsp:nvSpPr>
      <dsp:spPr>
        <a:xfrm>
          <a:off x="4711523" y="1648124"/>
          <a:ext cx="411545" cy="41154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5BFDD-BA41-4D63-B21F-4937841A4422}">
      <dsp:nvSpPr>
        <dsp:cNvPr id="0" name=""/>
        <dsp:cNvSpPr/>
      </dsp:nvSpPr>
      <dsp:spPr>
        <a:xfrm>
          <a:off x="4917296" y="1853897"/>
          <a:ext cx="1630653" cy="299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0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ESTABLISH SEVERITY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[</a:t>
          </a:r>
          <a:r>
            <a:rPr lang="en-A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clinical assessment +depression rating scale]</a:t>
          </a:r>
        </a:p>
      </dsp:txBody>
      <dsp:txXfrm>
        <a:off x="4917296" y="1853897"/>
        <a:ext cx="1630653" cy="2999238"/>
      </dsp:txXfrm>
    </dsp:sp>
    <dsp:sp modelId="{984E5A67-7901-4353-815C-BA29C7D7EC10}">
      <dsp:nvSpPr>
        <dsp:cNvPr id="0" name=""/>
        <dsp:cNvSpPr/>
      </dsp:nvSpPr>
      <dsp:spPr>
        <a:xfrm>
          <a:off x="6466417" y="1097779"/>
          <a:ext cx="551316" cy="551316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736503-40E6-46D6-8ED8-A6354229CC4E}">
      <dsp:nvSpPr>
        <dsp:cNvPr id="0" name=""/>
        <dsp:cNvSpPr/>
      </dsp:nvSpPr>
      <dsp:spPr>
        <a:xfrm>
          <a:off x="6768753" y="1373437"/>
          <a:ext cx="2847773" cy="347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3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SUPPORTIVE MANAGEMENT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</a:t>
          </a:r>
          <a:r>
            <a:rPr lang="en-A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Build </a:t>
          </a:r>
          <a:r>
            <a:rPr lang="en-A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rapport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-Psycho-education</a:t>
          </a:r>
          <a:endParaRPr lang="en-A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-Self-help</a:t>
          </a:r>
          <a:endParaRPr lang="en-A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-Healthy </a:t>
          </a:r>
          <a:r>
            <a:rPr lang="en-A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lifestyle: exercise, sleep hygiene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-Supportive </a:t>
          </a:r>
          <a:r>
            <a:rPr lang="en-A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psychotherapy (problem solving, stress management, pleasant events</a:t>
          </a:r>
          <a:r>
            <a:rPr lang="en-A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en-A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768753" y="1373437"/>
        <a:ext cx="2847773" cy="347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63F9-64BD-9D48-BF4F-FACD5BAF745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46673-C549-6F4B-B00B-E45BB8C7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 of this presentation,</a:t>
            </a:r>
            <a:r>
              <a:rPr lang="en-US" baseline="0" dirty="0" smtClean="0"/>
              <a:t> you should understand the following about depression in children and adolescents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make a diagnosis of</a:t>
            </a:r>
            <a:r>
              <a:rPr lang="en-US" baseline="0" dirty="0" smtClean="0"/>
              <a:t> </a:t>
            </a:r>
            <a:r>
              <a:rPr lang="en-US" dirty="0" smtClean="0"/>
              <a:t>depression in practice</a:t>
            </a:r>
            <a:r>
              <a:rPr lang="en-US" baseline="0" dirty="0" smtClean="0"/>
              <a:t> </a:t>
            </a:r>
            <a:r>
              <a:rPr lang="en-US" dirty="0" smtClean="0"/>
              <a:t>requires:</a:t>
            </a:r>
          </a:p>
          <a:p>
            <a:r>
              <a:rPr lang="en-US" dirty="0" smtClean="0"/>
              <a:t>• the presence of core</a:t>
            </a:r>
            <a:r>
              <a:rPr lang="en-US" baseline="0" dirty="0" smtClean="0"/>
              <a:t> </a:t>
            </a:r>
            <a:r>
              <a:rPr lang="en-US" dirty="0" smtClean="0"/>
              <a:t>symptoms: Persistent and</a:t>
            </a:r>
            <a:r>
              <a:rPr lang="en-US" baseline="0" dirty="0" smtClean="0"/>
              <a:t> </a:t>
            </a:r>
            <a:r>
              <a:rPr lang="en-US" dirty="0" smtClean="0"/>
              <a:t>pervasive sadness or</a:t>
            </a:r>
            <a:r>
              <a:rPr lang="en-US" baseline="0" dirty="0" smtClean="0"/>
              <a:t> </a:t>
            </a:r>
            <a:r>
              <a:rPr lang="en-US" dirty="0" smtClean="0"/>
              <a:t>unhappiness,</a:t>
            </a:r>
            <a:r>
              <a:rPr lang="en-US" baseline="0" dirty="0" smtClean="0"/>
              <a:t> </a:t>
            </a:r>
            <a:r>
              <a:rPr lang="en-US" dirty="0" smtClean="0"/>
              <a:t>Loss of enjoyment of</a:t>
            </a:r>
          </a:p>
          <a:p>
            <a:r>
              <a:rPr lang="en-US" dirty="0" smtClean="0"/>
              <a:t>everyday activities,</a:t>
            </a:r>
            <a:r>
              <a:rPr lang="en-US" baseline="0" dirty="0" smtClean="0"/>
              <a:t> </a:t>
            </a:r>
            <a:r>
              <a:rPr lang="en-US" dirty="0" smtClean="0"/>
              <a:t>Irritability</a:t>
            </a:r>
          </a:p>
          <a:p>
            <a:r>
              <a:rPr lang="en-US" dirty="0" smtClean="0"/>
              <a:t>• some associated</a:t>
            </a:r>
            <a:r>
              <a:rPr lang="en-US" baseline="0" dirty="0" smtClean="0"/>
              <a:t> </a:t>
            </a:r>
            <a:r>
              <a:rPr lang="en-US" dirty="0" smtClean="0"/>
              <a:t>symptoms: Negative thinking and</a:t>
            </a:r>
            <a:r>
              <a:rPr lang="en-US" baseline="0" dirty="0" smtClean="0"/>
              <a:t> </a:t>
            </a:r>
            <a:r>
              <a:rPr lang="en-US" dirty="0" smtClean="0"/>
              <a:t>low self-</a:t>
            </a:r>
            <a:r>
              <a:rPr lang="en-US" dirty="0" err="1" smtClean="0"/>
              <a:t>steem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Hopelessness,</a:t>
            </a:r>
            <a:r>
              <a:rPr lang="en-US" baseline="0" dirty="0" smtClean="0"/>
              <a:t> </a:t>
            </a:r>
            <a:r>
              <a:rPr lang="en-US" dirty="0" smtClean="0"/>
              <a:t>Unwarranted ideas</a:t>
            </a:r>
            <a:r>
              <a:rPr lang="en-US" baseline="0" dirty="0" smtClean="0"/>
              <a:t> </a:t>
            </a:r>
            <a:r>
              <a:rPr lang="en-US" dirty="0" smtClean="0"/>
              <a:t>of guilt, remorse or</a:t>
            </a:r>
            <a:r>
              <a:rPr lang="en-US" baseline="0" dirty="0" smtClean="0"/>
              <a:t> </a:t>
            </a:r>
            <a:r>
              <a:rPr lang="en-US" dirty="0" smtClean="0"/>
              <a:t>worthlessness, Suicidal thoughts or</a:t>
            </a:r>
            <a:r>
              <a:rPr lang="en-US" baseline="0" dirty="0" smtClean="0"/>
              <a:t> </a:t>
            </a:r>
            <a:r>
              <a:rPr lang="en-US" dirty="0" smtClean="0"/>
              <a:t>thoughts of death, Lack of energy,</a:t>
            </a:r>
            <a:r>
              <a:rPr lang="en-US" baseline="0" dirty="0" smtClean="0"/>
              <a:t> </a:t>
            </a:r>
            <a:r>
              <a:rPr lang="en-US" dirty="0" smtClean="0"/>
              <a:t>increased fatigability,</a:t>
            </a:r>
            <a:r>
              <a:rPr lang="en-US" baseline="0" dirty="0" smtClean="0"/>
              <a:t> </a:t>
            </a:r>
            <a:r>
              <a:rPr lang="en-US" dirty="0" smtClean="0"/>
              <a:t>diminished activity,</a:t>
            </a:r>
            <a:r>
              <a:rPr lang="en-US" baseline="0" dirty="0" smtClean="0"/>
              <a:t> </a:t>
            </a:r>
            <a:r>
              <a:rPr lang="en-US" dirty="0" smtClean="0"/>
              <a:t>Difficulty concentrating,</a:t>
            </a:r>
            <a:r>
              <a:rPr lang="en-US" baseline="0" dirty="0" smtClean="0"/>
              <a:t> </a:t>
            </a:r>
            <a:r>
              <a:rPr lang="en-US" dirty="0" smtClean="0"/>
              <a:t>Appetite disturbance</a:t>
            </a:r>
            <a:r>
              <a:rPr lang="en-US" baseline="0" dirty="0" smtClean="0"/>
              <a:t> </a:t>
            </a:r>
            <a:r>
              <a:rPr lang="en-US" dirty="0" smtClean="0"/>
              <a:t>(decrease or increase),</a:t>
            </a:r>
            <a:r>
              <a:rPr lang="en-US" baseline="0" dirty="0" smtClean="0"/>
              <a:t> </a:t>
            </a:r>
            <a:r>
              <a:rPr lang="en-US" dirty="0" smtClean="0"/>
              <a:t>Sleep problems</a:t>
            </a:r>
            <a:r>
              <a:rPr lang="en-US" baseline="0" dirty="0" smtClean="0"/>
              <a:t> </a:t>
            </a:r>
            <a:r>
              <a:rPr lang="en-US" dirty="0" smtClean="0"/>
              <a:t>(insomnia or</a:t>
            </a:r>
          </a:p>
          <a:p>
            <a:r>
              <a:rPr lang="en-US" dirty="0" smtClean="0"/>
              <a:t>hypersomnia).</a:t>
            </a:r>
          </a:p>
          <a:p>
            <a:r>
              <a:rPr lang="en-US" dirty="0" smtClean="0"/>
              <a:t>• pervasiveness</a:t>
            </a:r>
            <a:r>
              <a:rPr lang="en-US" baseline="0" dirty="0" smtClean="0"/>
              <a:t> </a:t>
            </a:r>
            <a:r>
              <a:rPr lang="en-US" dirty="0" smtClean="0"/>
              <a:t>(symptoms must be</a:t>
            </a:r>
            <a:r>
              <a:rPr lang="en-US" baseline="0" dirty="0" smtClean="0"/>
              <a:t> </a:t>
            </a:r>
            <a:r>
              <a:rPr lang="en-US" dirty="0" smtClean="0"/>
              <a:t>present every day,</a:t>
            </a:r>
            <a:r>
              <a:rPr lang="en-US" baseline="0" dirty="0" smtClean="0"/>
              <a:t> </a:t>
            </a:r>
            <a:r>
              <a:rPr lang="en-US" dirty="0" smtClean="0"/>
              <a:t>most of the day)</a:t>
            </a:r>
          </a:p>
          <a:p>
            <a:r>
              <a:rPr lang="en-US" dirty="0" smtClean="0"/>
              <a:t>• duration (for at least</a:t>
            </a:r>
            <a:r>
              <a:rPr lang="en-US" baseline="0" dirty="0" smtClean="0"/>
              <a:t> </a:t>
            </a:r>
            <a:r>
              <a:rPr lang="en-US" dirty="0" smtClean="0"/>
              <a:t>two weeks)</a:t>
            </a:r>
          </a:p>
          <a:p>
            <a:r>
              <a:rPr lang="en-US" dirty="0" smtClean="0"/>
              <a:t>• functional impairment</a:t>
            </a:r>
            <a:r>
              <a:rPr lang="en-US" baseline="0" dirty="0" smtClean="0"/>
              <a:t> </a:t>
            </a:r>
            <a:r>
              <a:rPr lang="en-US" dirty="0" smtClean="0"/>
              <a:t>or significant subjective</a:t>
            </a:r>
            <a:r>
              <a:rPr lang="en-US" baseline="0" dirty="0" smtClean="0"/>
              <a:t> </a:t>
            </a:r>
            <a:r>
              <a:rPr lang="en-US" dirty="0" smtClean="0"/>
              <a:t>distress.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excellent documentary about one adolescent’s depression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Medications: </a:t>
            </a:r>
            <a:r>
              <a:rPr lang="en-US" dirty="0" err="1" smtClean="0"/>
              <a:t>isotretinoin</a:t>
            </a:r>
            <a:r>
              <a:rPr lang="en-US" dirty="0" smtClean="0"/>
              <a:t>, corticosteroids and stimulants (e.g.,</a:t>
            </a:r>
          </a:p>
          <a:p>
            <a:r>
              <a:rPr lang="en-US" dirty="0" err="1" smtClean="0"/>
              <a:t>amphtetamines</a:t>
            </a:r>
            <a:r>
              <a:rPr lang="en-US" dirty="0" smtClean="0"/>
              <a:t>, methylphenidate)</a:t>
            </a:r>
          </a:p>
          <a:p>
            <a:r>
              <a:rPr lang="en-US" dirty="0" smtClean="0"/>
              <a:t>• Substances of abuse: amphetamines, cocaine, marijuana, solvents</a:t>
            </a:r>
          </a:p>
          <a:p>
            <a:r>
              <a:rPr lang="en-US" dirty="0" smtClean="0"/>
              <a:t>• Infections: acquired immunodeficiency syndrome (AIDS),</a:t>
            </a:r>
          </a:p>
          <a:p>
            <a:r>
              <a:rPr lang="en-US" dirty="0" err="1" smtClean="0"/>
              <a:t>monucleosis</a:t>
            </a:r>
            <a:r>
              <a:rPr lang="en-US" dirty="0" smtClean="0"/>
              <a:t>, influenza</a:t>
            </a:r>
          </a:p>
          <a:p>
            <a:r>
              <a:rPr lang="en-US" dirty="0" smtClean="0"/>
              <a:t>• Neurologic disorders: epilepsy, migraine, traumatic brain injury</a:t>
            </a:r>
          </a:p>
          <a:p>
            <a:r>
              <a:rPr lang="en-US" dirty="0" smtClean="0"/>
              <a:t>• Endocrine: Addison’s disease, Cushing’s disease, hypopituitarism,</a:t>
            </a:r>
          </a:p>
          <a:p>
            <a:r>
              <a:rPr lang="en-US" dirty="0" smtClean="0"/>
              <a:t>thyroid disorders.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Overall, self-report scales seem to be of limited use in pre-pubertal children</a:t>
            </a:r>
            <a:r>
              <a:rPr lang="en-US" baseline="0" dirty="0" smtClean="0"/>
              <a:t> </a:t>
            </a:r>
            <a:r>
              <a:rPr lang="en-US" dirty="0" smtClean="0"/>
              <a:t>but more helpful in adolescents. The impact of new technologies, such as cell</a:t>
            </a:r>
            <a:r>
              <a:rPr lang="en-US" baseline="0" dirty="0" smtClean="0"/>
              <a:t> </a:t>
            </a:r>
            <a:r>
              <a:rPr lang="en-US" dirty="0" smtClean="0"/>
              <a:t>phones, has not been fully exploited and may increase their utility. The majority of</a:t>
            </a:r>
            <a:r>
              <a:rPr lang="en-US" baseline="0" dirty="0" smtClean="0"/>
              <a:t> </a:t>
            </a:r>
            <a:r>
              <a:rPr lang="en-US" dirty="0" smtClean="0"/>
              <a:t>these scales are proprietary and costly but none has demonstrated a clear superiority</a:t>
            </a:r>
            <a:r>
              <a:rPr lang="en-US" baseline="0" dirty="0" smtClean="0"/>
              <a:t> </a:t>
            </a:r>
            <a:r>
              <a:rPr lang="en-US" dirty="0" smtClean="0"/>
              <a:t>over the others. Table E.1.6 lists some of the scales that are free of charge for</a:t>
            </a:r>
            <a:r>
              <a:rPr lang="en-US" baseline="0" dirty="0" smtClean="0"/>
              <a:t> </a:t>
            </a:r>
            <a:r>
              <a:rPr lang="en-US" dirty="0" smtClean="0"/>
              <a:t>clinical use; some are available in several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66B6D5-C2EC-462C-8028-459C44F7B760}" type="slidenum">
              <a:rPr lang="en-AU"/>
              <a:pPr eaLnBrk="1" hangingPunct="1"/>
              <a:t>19</a:t>
            </a:fld>
            <a:endParaRPr lang="en-AU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The first goal of CBT is to help patients identify links between mood,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thoughts and activities in their lives (e.g., speaking to a friend on the phone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resulting in an improvement in mood) and challenge some of their negative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beliefs; at the same time the number of activities is increased using strategies such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as scheduling enjoyable activities. Optimally, this requires using a mood diary (see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Figure E.1.1). Another goal is to help the patient discriminate between helpful and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unhelpful thoughts, to develop strategies for generating more helpful thoughts,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and to practice using helpful thought patterns in response to stressful situations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(cognitive restructuring). The third goal is to equip the young person with skills to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build and maintain relationships, undermined by the adolescent’s depression, by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training in social skills, communication and assertiveness.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--episodic, recurring disorder characterized by</a:t>
            </a:r>
          </a:p>
          <a:p>
            <a:r>
              <a:rPr lang="en-US" dirty="0" smtClean="0"/>
              <a:t>persistent and pervasive sadness or unhappiness, loss of enjoyment</a:t>
            </a:r>
          </a:p>
          <a:p>
            <a:r>
              <a:rPr lang="en-US" dirty="0" smtClean="0"/>
              <a:t>of everyday activities, irritability, and associated symptoms such as</a:t>
            </a:r>
          </a:p>
          <a:p>
            <a:r>
              <a:rPr lang="en-US" dirty="0" smtClean="0"/>
              <a:t>negative thinking, lack of energy, difficulty concentrating, and appetite and sleep</a:t>
            </a:r>
          </a:p>
          <a:p>
            <a:r>
              <a:rPr lang="en-US" dirty="0" smtClean="0"/>
              <a:t>Disturbances</a:t>
            </a:r>
          </a:p>
          <a:p>
            <a:r>
              <a:rPr lang="en-US" dirty="0" smtClean="0"/>
              <a:t>--Core symptoms: Persistent and</a:t>
            </a:r>
            <a:r>
              <a:rPr lang="en-US" baseline="0" dirty="0" smtClean="0"/>
              <a:t> </a:t>
            </a:r>
            <a:r>
              <a:rPr lang="en-US" dirty="0" smtClean="0"/>
              <a:t>pervasive sadness or</a:t>
            </a:r>
            <a:r>
              <a:rPr lang="en-US" baseline="0" dirty="0" smtClean="0"/>
              <a:t> </a:t>
            </a:r>
            <a:r>
              <a:rPr lang="en-US" dirty="0" smtClean="0"/>
              <a:t>unhappiness, Loss of enjoyment of</a:t>
            </a:r>
            <a:r>
              <a:rPr lang="en-US" baseline="0" dirty="0" smtClean="0"/>
              <a:t> </a:t>
            </a:r>
            <a:r>
              <a:rPr lang="en-US" dirty="0" smtClean="0"/>
              <a:t>everyday activities.</a:t>
            </a:r>
            <a:r>
              <a:rPr lang="en-US" baseline="0" dirty="0" smtClean="0"/>
              <a:t> </a:t>
            </a:r>
            <a:r>
              <a:rPr lang="en-US" dirty="0" smtClean="0"/>
              <a:t>Irritability,</a:t>
            </a:r>
            <a:r>
              <a:rPr lang="en-US" baseline="0" dirty="0" smtClean="0"/>
              <a:t> </a:t>
            </a:r>
            <a:r>
              <a:rPr lang="en-US" dirty="0" smtClean="0"/>
              <a:t>Persistent and</a:t>
            </a:r>
            <a:r>
              <a:rPr lang="en-US" baseline="0" dirty="0" smtClean="0"/>
              <a:t> </a:t>
            </a:r>
            <a:r>
              <a:rPr lang="en-US" dirty="0" smtClean="0"/>
              <a:t>pervasive sadness or</a:t>
            </a:r>
            <a:r>
              <a:rPr lang="en-US" baseline="0" dirty="0" smtClean="0"/>
              <a:t> </a:t>
            </a:r>
            <a:r>
              <a:rPr lang="en-US" dirty="0" smtClean="0"/>
              <a:t>unhappiness,</a:t>
            </a:r>
            <a:r>
              <a:rPr lang="en-US" baseline="0" dirty="0" smtClean="0"/>
              <a:t> </a:t>
            </a:r>
            <a:r>
              <a:rPr lang="en-US" dirty="0" smtClean="0"/>
              <a:t> Loss of enjoyment of</a:t>
            </a:r>
            <a:r>
              <a:rPr lang="en-US" baseline="0" dirty="0" smtClean="0"/>
              <a:t> </a:t>
            </a:r>
            <a:r>
              <a:rPr lang="en-US" dirty="0" smtClean="0"/>
              <a:t>everyday activities, Irritability</a:t>
            </a:r>
          </a:p>
          <a:p>
            <a:r>
              <a:rPr lang="en-US" dirty="0" smtClean="0"/>
              <a:t>--Associated symptoms: Negative thinking </a:t>
            </a:r>
            <a:r>
              <a:rPr lang="en-US" dirty="0" err="1" smtClean="0"/>
              <a:t>andlow</a:t>
            </a:r>
            <a:r>
              <a:rPr lang="en-US" dirty="0" smtClean="0"/>
              <a:t> self-esteem,</a:t>
            </a:r>
            <a:r>
              <a:rPr lang="en-US" baseline="0" dirty="0" smtClean="0"/>
              <a:t> </a:t>
            </a:r>
            <a:r>
              <a:rPr lang="en-US" dirty="0" smtClean="0"/>
              <a:t>Hopelessness,</a:t>
            </a:r>
            <a:r>
              <a:rPr lang="en-US" baseline="0" dirty="0" smtClean="0"/>
              <a:t> </a:t>
            </a:r>
            <a:r>
              <a:rPr lang="en-US" dirty="0" smtClean="0"/>
              <a:t>Unwarranted ideas</a:t>
            </a:r>
            <a:r>
              <a:rPr lang="en-US" baseline="0" dirty="0" smtClean="0"/>
              <a:t> </a:t>
            </a:r>
            <a:r>
              <a:rPr lang="en-US" dirty="0" smtClean="0"/>
              <a:t>of guilt, remorse or</a:t>
            </a:r>
          </a:p>
          <a:p>
            <a:r>
              <a:rPr lang="en-US" dirty="0" smtClean="0"/>
              <a:t>Worthlessness, Suicidal thoughts or</a:t>
            </a:r>
            <a:r>
              <a:rPr lang="en-US" baseline="0" dirty="0" smtClean="0"/>
              <a:t> </a:t>
            </a:r>
            <a:r>
              <a:rPr lang="en-US" dirty="0" smtClean="0"/>
              <a:t>thoughts of death,</a:t>
            </a:r>
            <a:r>
              <a:rPr lang="en-US" baseline="0" dirty="0" smtClean="0"/>
              <a:t> </a:t>
            </a:r>
            <a:r>
              <a:rPr lang="en-US" dirty="0" smtClean="0"/>
              <a:t>Lack of energy,</a:t>
            </a:r>
            <a:r>
              <a:rPr lang="en-US" baseline="0" dirty="0" smtClean="0"/>
              <a:t> </a:t>
            </a:r>
            <a:r>
              <a:rPr lang="en-US" dirty="0" smtClean="0"/>
              <a:t>increased fatigability,</a:t>
            </a:r>
            <a:r>
              <a:rPr lang="en-US" baseline="0" dirty="0" smtClean="0"/>
              <a:t> </a:t>
            </a:r>
            <a:r>
              <a:rPr lang="en-US" dirty="0" smtClean="0"/>
              <a:t>diminished activity,</a:t>
            </a:r>
            <a:r>
              <a:rPr lang="en-US" baseline="0" dirty="0" smtClean="0"/>
              <a:t> </a:t>
            </a:r>
            <a:r>
              <a:rPr lang="en-US" dirty="0" smtClean="0"/>
              <a:t>Difficulty concentrating,</a:t>
            </a:r>
            <a:r>
              <a:rPr lang="en-US" baseline="0" dirty="0" smtClean="0"/>
              <a:t> </a:t>
            </a:r>
            <a:r>
              <a:rPr lang="en-US" dirty="0" smtClean="0"/>
              <a:t>Appetite disturbance</a:t>
            </a:r>
            <a:r>
              <a:rPr lang="en-US" baseline="0" dirty="0" smtClean="0"/>
              <a:t> </a:t>
            </a:r>
            <a:r>
              <a:rPr lang="en-US" dirty="0" smtClean="0"/>
              <a:t>(decrease or increase), Sleep problems</a:t>
            </a:r>
            <a:r>
              <a:rPr lang="en-US" baseline="0" dirty="0" smtClean="0"/>
              <a:t> </a:t>
            </a:r>
            <a:r>
              <a:rPr lang="en-US" dirty="0" smtClean="0"/>
              <a:t>(insomnia or</a:t>
            </a:r>
          </a:p>
          <a:p>
            <a:r>
              <a:rPr lang="en-US" dirty="0" smtClean="0"/>
              <a:t>Hypersomnia)</a:t>
            </a:r>
          </a:p>
          <a:p>
            <a:r>
              <a:rPr lang="en-US" dirty="0" smtClean="0"/>
              <a:t>--various subtypes of depression are identified on the basis</a:t>
            </a:r>
          </a:p>
          <a:p>
            <a:r>
              <a:rPr lang="en-US" dirty="0" smtClean="0"/>
              <a:t>of symptom severity, pervasiveness, functional impairment, or the presence or</a:t>
            </a:r>
          </a:p>
          <a:p>
            <a:r>
              <a:rPr lang="en-US" dirty="0" smtClean="0"/>
              <a:t>absence of manic episodes or psychotic phenomena</a:t>
            </a:r>
          </a:p>
          <a:p>
            <a:r>
              <a:rPr lang="en-US" dirty="0" smtClean="0"/>
              <a:t>--terms “depression,” “depressive episode,” “depressive disorder” and</a:t>
            </a:r>
          </a:p>
          <a:p>
            <a:r>
              <a:rPr lang="en-US" dirty="0" smtClean="0"/>
              <a:t>“clinical depression” will be used throughout the chapter to mean what DSM-IV</a:t>
            </a:r>
          </a:p>
          <a:p>
            <a:r>
              <a:rPr lang="en-US" dirty="0" smtClean="0"/>
              <a:t>defines as “major depressive episode” or “major depressive disorder,” and ICD-</a:t>
            </a:r>
          </a:p>
          <a:p>
            <a:r>
              <a:rPr lang="en-US" dirty="0" smtClean="0"/>
              <a:t>10 “depressive episode” and “recurrent depressive disorder.”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IPT has many commonalities with CBT. For example, the goals are to link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mood with interpersonal events happening at the time, to provide </a:t>
            </a:r>
            <a:r>
              <a:rPr lang="en-US" dirty="0" err="1" smtClean="0"/>
              <a:t>psychoeducation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about depression, and to encourage </a:t>
            </a:r>
            <a:r>
              <a:rPr lang="en-US" dirty="0" err="1" smtClean="0"/>
              <a:t>prticipation</a:t>
            </a:r>
            <a:r>
              <a:rPr lang="en-US" dirty="0" smtClean="0"/>
              <a:t> in enjoyable activities (especially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at school) as a means to feeling better. However, the focus is on interpersonal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issues (e.g., examining and modifying maladaptive communication patterns and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interpersonal interactions) and on teaching the adolescent how to deal with them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constructively.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A key aspect of prescribing and of obtaining informed consent is to discuss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with the patient, and family if appropriate, the reasons for the medication, the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possible adverse effects (including emergence or escalation of suicidal thinking,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nervousness, agitation, irritability, and mood instability), the need to take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medication as prescribed, and the delayed action of antidepressants (to dampen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expectations of immediate benefit). Good practice also recommends reviewing the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patient at weekly intervals (personally or over the phone) for the first month once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medication is prescribed. These reviews allow further supportive management and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monitoring of side effects and response (by the administration at each visit of a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depression rating scale).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A key aspect of prescribing and of obtaining informed consent is to discuss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with the patient, and family if appropriate, the reasons for the medication, the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possible adverse effects (including emergence or escalation of suicidal thinking,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nervousness, agitation, irritability, and mood instability), the need to take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medication as prescribed, and the delayed action of antidepressants (to dampen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expectations of immediate benefit). Good practice also recommends reviewing the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patient at weekly intervals (personally or over the phone) for the first month once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medication is prescribed. These reviews allow further supportive management and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monitoring of side effects and response (by the administration at each visit of a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depression rating scale).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*It has been suggested that, paradoxically, SSRIs may induce suicidal behavior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in the young. Ascertaining whether this is true is not easy because depression also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increases suicide risk. So far, data are contradictory. On the one hand, </a:t>
            </a:r>
            <a:r>
              <a:rPr lang="en-US" dirty="0" err="1" smtClean="0"/>
              <a:t>pharmacoepidemiological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and ecological studies suggest that increased use of SSRIs may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have resulted not on an increase but on a lessening in youth suicide. On the other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hand, a review by the FDA of controlled trials with more than 4400 children and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adolescents showed a robust if small (2%) short-term increase in the incidence of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suicidality</a:t>
            </a:r>
            <a:r>
              <a:rPr lang="en-US" dirty="0" smtClean="0"/>
              <a:t> (suicidal thoughts, attempts) in those receiving antidepressants, mostly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SSRIs, compared with placebo. There were no suicides. This resulted in the FDA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and regulatory bodies in other countries warning of this risk.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It has already been highlighted that depression in the young is an illness that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tends to recur. In the TADS follow up, for example, almost half (47%) of those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who recovered had a recurrence by 5 years. Adolescents who had responded poorly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 the short term, females and those with comorbid anxiety disorder were more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likely to have a new episode. However, recurrence rates were the same irrespective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of the treatment provided (e.g., those who received fluoxetine combined with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CBT did not seem to obtain an extra benefit) (Curry et al, 2010). Treatment of 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recurrence should be the same as for the acute episode. Frequent recurrences may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require ongoing treatment with an antidepressant.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*There is little evidence available to guide treatment in young people.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Recommendations are therefore extrapolated from adult data (Frye, 2011).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• Initial treatment (first line) would usually be lithium carbonate or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quetiapine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• Second line treatments would be: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(a) a combination of lithium or valproate with an SSRI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(b) olanzapine and an SSRI, or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(c) </a:t>
            </a:r>
            <a:r>
              <a:rPr lang="en-US" dirty="0" err="1" smtClean="0"/>
              <a:t>lamotrigine</a:t>
            </a:r>
            <a:r>
              <a:rPr lang="en-US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• There is no evidence that antidepressants alone (without a mood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stabiliser</a:t>
            </a:r>
            <a:r>
              <a:rPr lang="en-US" dirty="0" smtClean="0"/>
              <a:t>) are helpful and are not recommended due to risk of a manic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switch or of induction of rapid cycling.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• Lithium and valproate should be avoided in women of childbearing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age (</a:t>
            </a:r>
            <a:r>
              <a:rPr lang="en-US" dirty="0" err="1" smtClean="0"/>
              <a:t>teratogenic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Despite the importance of this matter there is very limited empirical data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on treatment-resistant depression in youth and no agreed definition. </a:t>
            </a:r>
            <a:r>
              <a:rPr lang="en-US" dirty="0" err="1" smtClean="0"/>
              <a:t>Birmaher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and colleagues (2009) proposed the following definition of treatment resistance: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 youth whose symptoms of depression and functional impairment persist after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8-12 weeks of optimal pharmacological treatment or 8-16 sessions of IPT or CBT and a further 8-12 weeks of an alternative antidepressant or augmentation therapy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with other medications or evidence-based psychotherapy. That is, treatment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resistance should be diagnosed only after two trials of evidence-based treatment at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an adequate dose and for an appropriate duration (e.g., 12 weeks).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--Patient factors: Younger age, Severe depression, Poor short-term</a:t>
            </a:r>
            <a:r>
              <a:rPr lang="en-US" baseline="0" dirty="0" smtClean="0"/>
              <a:t> </a:t>
            </a:r>
            <a:r>
              <a:rPr lang="en-US" dirty="0" smtClean="0"/>
              <a:t>response,</a:t>
            </a:r>
            <a:r>
              <a:rPr lang="en-US" baseline="0" dirty="0" smtClean="0"/>
              <a:t> </a:t>
            </a:r>
            <a:r>
              <a:rPr lang="en-US" dirty="0" smtClean="0"/>
              <a:t>Poorer functioning,</a:t>
            </a:r>
            <a:r>
              <a:rPr lang="en-US" baseline="0" dirty="0" smtClean="0"/>
              <a:t> </a:t>
            </a:r>
            <a:r>
              <a:rPr lang="en-US" dirty="0" smtClean="0"/>
              <a:t>Appetite or weight</a:t>
            </a:r>
            <a:r>
              <a:rPr lang="en-US" baseline="0" dirty="0" smtClean="0"/>
              <a:t> </a:t>
            </a:r>
            <a:r>
              <a:rPr lang="en-US" dirty="0" smtClean="0"/>
              <a:t>Disturbance,</a:t>
            </a:r>
            <a:r>
              <a:rPr lang="en-US" baseline="0" dirty="0" smtClean="0"/>
              <a:t> </a:t>
            </a:r>
            <a:r>
              <a:rPr lang="en-US" dirty="0" smtClean="0"/>
              <a:t> Sleep disturbance,</a:t>
            </a:r>
            <a:r>
              <a:rPr lang="en-US" baseline="0" dirty="0" smtClean="0"/>
              <a:t> </a:t>
            </a:r>
            <a:r>
              <a:rPr lang="en-US" dirty="0" smtClean="0"/>
              <a:t>Poor adherence,</a:t>
            </a:r>
            <a:r>
              <a:rPr lang="en-US" baseline="0" dirty="0" smtClean="0"/>
              <a:t> </a:t>
            </a:r>
            <a:r>
              <a:rPr lang="en-US" dirty="0" smtClean="0"/>
              <a:t>Comorbid psychiatric or</a:t>
            </a:r>
            <a:r>
              <a:rPr lang="en-US" baseline="0" dirty="0" smtClean="0"/>
              <a:t> </a:t>
            </a:r>
            <a:r>
              <a:rPr lang="en-US" dirty="0" smtClean="0"/>
              <a:t>medical conditions,</a:t>
            </a:r>
            <a:r>
              <a:rPr lang="en-US" baseline="0" dirty="0" smtClean="0"/>
              <a:t> </a:t>
            </a:r>
            <a:r>
              <a:rPr lang="en-US" dirty="0" smtClean="0"/>
              <a:t>Side effects,</a:t>
            </a:r>
            <a:r>
              <a:rPr lang="en-US" baseline="0" dirty="0" smtClean="0"/>
              <a:t> </a:t>
            </a:r>
            <a:r>
              <a:rPr lang="en-US" dirty="0" smtClean="0"/>
              <a:t>Medications (</a:t>
            </a:r>
            <a:r>
              <a:rPr lang="en-US" dirty="0" err="1" smtClean="0"/>
              <a:t>e.g</a:t>
            </a:r>
            <a:r>
              <a:rPr lang="en-US" baseline="0" dirty="0" smtClean="0"/>
              <a:t> </a:t>
            </a:r>
            <a:r>
              <a:rPr lang="en-US" dirty="0" smtClean="0"/>
              <a:t>steroids)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--Family factors: Maternal depression,</a:t>
            </a:r>
            <a:r>
              <a:rPr lang="en-US" baseline="0" dirty="0" smtClean="0"/>
              <a:t> </a:t>
            </a:r>
            <a:r>
              <a:rPr lang="en-US" dirty="0" smtClean="0"/>
              <a:t>Lack of cooperation,</a:t>
            </a:r>
            <a:r>
              <a:rPr lang="en-US" baseline="0" dirty="0" smtClean="0"/>
              <a:t> </a:t>
            </a:r>
            <a:r>
              <a:rPr lang="en-US" dirty="0" smtClean="0"/>
              <a:t>Unreliability,</a:t>
            </a:r>
            <a:r>
              <a:rPr lang="en-US" baseline="0" dirty="0" smtClean="0"/>
              <a:t> </a:t>
            </a:r>
            <a:r>
              <a:rPr lang="en-US" dirty="0" smtClean="0"/>
              <a:t>Mistreatment, conflict,</a:t>
            </a:r>
            <a:r>
              <a:rPr lang="en-US" baseline="0" dirty="0" smtClean="0"/>
              <a:t> </a:t>
            </a:r>
            <a:r>
              <a:rPr lang="en-US" dirty="0" smtClean="0"/>
              <a:t>Psychopathology (e.g.,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drug and alcohol)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--Environmental factors: Bullying,</a:t>
            </a:r>
            <a:r>
              <a:rPr lang="en-US" baseline="0" dirty="0" smtClean="0"/>
              <a:t> </a:t>
            </a:r>
            <a:r>
              <a:rPr lang="en-US" dirty="0" smtClean="0"/>
              <a:t>Stressors,</a:t>
            </a:r>
            <a:r>
              <a:rPr lang="en-US" baseline="0" dirty="0" smtClean="0"/>
              <a:t> </a:t>
            </a:r>
            <a:r>
              <a:rPr lang="en-US" dirty="0" smtClean="0"/>
              <a:t>Dysfunctional school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or neighborhood,</a:t>
            </a:r>
            <a:r>
              <a:rPr lang="en-US" baseline="0" dirty="0" smtClean="0"/>
              <a:t> </a:t>
            </a:r>
            <a:r>
              <a:rPr lang="en-US" dirty="0" smtClean="0"/>
              <a:t>Antisocial peer group,</a:t>
            </a:r>
            <a:r>
              <a:rPr lang="en-US" baseline="0" dirty="0" smtClean="0"/>
              <a:t> </a:t>
            </a:r>
            <a:r>
              <a:rPr lang="en-US" dirty="0" smtClean="0"/>
              <a:t>Cultural/ethnic issues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--Clinician</a:t>
            </a:r>
            <a:r>
              <a:rPr lang="en-US" baseline="0" dirty="0" smtClean="0"/>
              <a:t> factors: Misdiagnosis, Inappropriate treatment(non-evidence-based treatment, inadequate dose or not for long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Enough), Non-recognition of side effects, Poor doctor-patient therapeutic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Prevalence varies depending on the population (e.g., country), the period</a:t>
            </a:r>
          </a:p>
          <a:p>
            <a:r>
              <a:rPr lang="en-US" dirty="0" smtClean="0"/>
              <a:t>considered (e.g., last three months, last year, lifetime), informant (e.g., parent, child,</a:t>
            </a:r>
          </a:p>
          <a:p>
            <a:r>
              <a:rPr lang="en-US" dirty="0" smtClean="0"/>
              <a:t>both), and criteria used for diagnosis. Most studies concur that about 1% to 2% of</a:t>
            </a:r>
          </a:p>
          <a:p>
            <a:r>
              <a:rPr lang="en-US" dirty="0" smtClean="0"/>
              <a:t>pre-pubertal children and about 5% of adolescents suffer from clinically significant</a:t>
            </a:r>
          </a:p>
          <a:p>
            <a:r>
              <a:rPr lang="en-US" dirty="0" smtClean="0"/>
              <a:t>depression at any one time. The cumulative prevalence (accumulation of new cases</a:t>
            </a:r>
          </a:p>
          <a:p>
            <a:r>
              <a:rPr lang="en-US" dirty="0" smtClean="0"/>
              <a:t>in previously unaffected individuals, also known as lifetime prevalence) is higher.</a:t>
            </a:r>
          </a:p>
          <a:p>
            <a:r>
              <a:rPr lang="en-US" dirty="0" smtClean="0"/>
              <a:t>For example, by the age of 16 years 12% of girls and 7% of boys would have had a</a:t>
            </a:r>
          </a:p>
          <a:p>
            <a:r>
              <a:rPr lang="en-US" dirty="0" smtClean="0"/>
              <a:t>depressive disorder at some time in their lives (Costello et al. 2003).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9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There are many case reports about cultural differences in the manifestation of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depression. For example, depressive symptoms in Afghanistan are similar to those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in other countries but in Afghanistan the majority of depressed patients express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passive death wishes rather than active suicidal thoughts. Despite suggestions that a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higher incidence of guilt feelings in Western countries is due to the influence of the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Judeo-Christian religion, when different religions are compared, the presence or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absence of guilt feelings is associated with the level of education and the degree of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depression rather than with religious background (</a:t>
            </a:r>
            <a:r>
              <a:rPr lang="en-US" dirty="0" err="1" smtClean="0"/>
              <a:t>Inal-Emiroglu</a:t>
            </a:r>
            <a:r>
              <a:rPr lang="en-US" dirty="0" smtClean="0"/>
              <a:t> &amp; </a:t>
            </a:r>
            <a:r>
              <a:rPr lang="en-US" dirty="0" err="1" smtClean="0"/>
              <a:t>Diler</a:t>
            </a:r>
            <a:r>
              <a:rPr lang="en-US" dirty="0" smtClean="0"/>
              <a:t>, 2009).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Japanese patients do not describe depression in the same way as Americans, nor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do they express feelings in the same way. For the Japanese, concrete images from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nature allow personal emotions to be expressed impersonally; as a result, they often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lack a personal reference or connection when expressing emotions. Rather than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as feelings of guilt or low mood, depression is frequently experienced in somatic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terms in Hispanic populations. Clinicians must be aware that depressed Hispanic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youth may present with headaches, gastrointestinal and cardiovascular symptoms, or complaints of “nerves”. Many Chinese people when depressed do not report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feeling sad; they complain of boredom, feelings of inner pressure, pain, dizziness,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and fatigue and often find a diagnosis of depression morally unacceptable and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meaningless.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Overall, outcome of prevention programs has been mixed. Targeted (selective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and indicated) programs show small to moderate effect sizes but greater than those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of universal programs, which have been found to be largely ineffective. The most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efficacious programs focus on cognitive restructuring, social problem-solving,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interpersonal communication skills, coping, and assertiveness training individually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or in groups. Prevention programs are typically conducted with groups of children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or adolescents in school or clinic settings (Garber 2009; US Preventive Services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Task Force, 2009).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Overall, outcome of prevention programs has been mixed. Targeted (selective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and indicated) programs show small to moderate effect sizes but greater than those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of universal programs, which have been found to be largely ineffective. The most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efficacious programs focus on cognitive restructuring, social problem-solving,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interpersonal communication skills, coping, and assertiveness training individually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or in groups. Prevention programs are typically conducted with groups of children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or adolescents in school or clinic settings (Garber 2009; US Preventive Services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Task Force, 2009).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--clinical depression in youth follows a</a:t>
            </a:r>
          </a:p>
          <a:p>
            <a:r>
              <a:rPr lang="en-US" dirty="0" smtClean="0"/>
              <a:t>recurring course. An episode of depression in clinically referred patients lasts 7 to</a:t>
            </a:r>
          </a:p>
          <a:p>
            <a:r>
              <a:rPr lang="en-US" dirty="0" smtClean="0"/>
              <a:t>9 months on average, but it can be shorter in non-referred community samples.</a:t>
            </a:r>
          </a:p>
          <a:p>
            <a:r>
              <a:rPr lang="en-US" dirty="0" smtClean="0"/>
              <a:t>That is, depressive episodes are, on average, a spontaneously remitting illness.</a:t>
            </a:r>
          </a:p>
          <a:p>
            <a:r>
              <a:rPr lang="en-US" dirty="0" smtClean="0"/>
              <a:t>Conversely, there is a 40% probability of recurrence within 2 years. Recurrence</a:t>
            </a:r>
          </a:p>
          <a:p>
            <a:r>
              <a:rPr lang="en-US" dirty="0" smtClean="0"/>
              <a:t>is high even after treatment. For example, participants in the 5-year follow up of</a:t>
            </a:r>
          </a:p>
          <a:p>
            <a:r>
              <a:rPr lang="en-US" dirty="0" smtClean="0"/>
              <a:t>the Treatment of Adolescent Depression Study (TADS) showed that although the</a:t>
            </a:r>
          </a:p>
          <a:p>
            <a:r>
              <a:rPr lang="en-US" dirty="0" smtClean="0"/>
              <a:t>immense majority (96%) of patients recovered from the index episode, after five years almost half (46%) had a recurrence (Curry et al., 2010).</a:t>
            </a:r>
          </a:p>
          <a:p>
            <a:r>
              <a:rPr lang="en-US" dirty="0" smtClean="0"/>
              <a:t>--The likelihood of further episodes in adulthood is up to 60% (</a:t>
            </a:r>
            <a:r>
              <a:rPr lang="en-US" dirty="0" err="1" smtClean="0"/>
              <a:t>Birmaher</a:t>
            </a:r>
            <a:r>
              <a:rPr lang="en-US" dirty="0" smtClean="0"/>
              <a:t> et</a:t>
            </a:r>
          </a:p>
          <a:p>
            <a:r>
              <a:rPr lang="en-US" dirty="0" smtClean="0"/>
              <a:t>al., 1996). Thus, depressive illness should optimally be conceptualized as a chronic</a:t>
            </a:r>
          </a:p>
          <a:p>
            <a:r>
              <a:rPr lang="en-US" dirty="0" smtClean="0"/>
              <a:t>condition with remissions and recurrences. This has important implications for</a:t>
            </a:r>
          </a:p>
          <a:p>
            <a:r>
              <a:rPr lang="en-US" dirty="0" smtClean="0"/>
              <a:t>management, which should seek not only to reduce the duration of the depressive</a:t>
            </a:r>
          </a:p>
          <a:p>
            <a:r>
              <a:rPr lang="en-US" dirty="0" smtClean="0"/>
              <a:t>episode and lessen its consequences but also to prevent recurrences. Predictors</a:t>
            </a:r>
          </a:p>
          <a:p>
            <a:r>
              <a:rPr lang="en-US" dirty="0" smtClean="0"/>
              <a:t>of recurrence include poorer response to treatment, greater severity, chronicity,</a:t>
            </a:r>
          </a:p>
          <a:p>
            <a:r>
              <a:rPr lang="en-US" dirty="0" smtClean="0"/>
              <a:t>previous episodes, comorbidity, hopelessness, negative cognitive style, family</a:t>
            </a:r>
          </a:p>
          <a:p>
            <a:r>
              <a:rPr lang="en-US" dirty="0" smtClean="0"/>
              <a:t>problems, low socioeconomic status, and exposure to abuse or family conflict</a:t>
            </a:r>
          </a:p>
          <a:p>
            <a:r>
              <a:rPr lang="en-US" dirty="0" smtClean="0"/>
              <a:t>(Curry et al., 2010).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5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A058E1-78CD-4D75-9C73-AFF31C00348D}" type="slidenum">
              <a:rPr lang="en-AU"/>
              <a:pPr eaLnBrk="1" hangingPunct="1"/>
              <a:t>8</a:t>
            </a:fld>
            <a:endParaRPr lang="en-A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--Unipolar depression Depression without history of a manic, mixed or hypomanic episode.</a:t>
            </a:r>
          </a:p>
          <a:p>
            <a:r>
              <a:rPr lang="en-US" dirty="0" smtClean="0"/>
              <a:t>--Bipolar depression When there is history of at least one non drug-induced manic, hypomanic or</a:t>
            </a:r>
          </a:p>
          <a:p>
            <a:r>
              <a:rPr lang="en-US" dirty="0" smtClean="0"/>
              <a:t>mixed episode.</a:t>
            </a:r>
          </a:p>
          <a:p>
            <a:r>
              <a:rPr lang="en-US" dirty="0" smtClean="0"/>
              <a:t>--Psychotic depression The young person displays hallucinations or delusions in addition to</a:t>
            </a:r>
          </a:p>
          <a:p>
            <a:r>
              <a:rPr lang="en-US" dirty="0" smtClean="0"/>
              <a:t>symptoms of major depression in the absence of other psychotic disorder.</a:t>
            </a:r>
          </a:p>
          <a:p>
            <a:r>
              <a:rPr lang="en-US" dirty="0" smtClean="0"/>
              <a:t>--Melancholic depression, major</a:t>
            </a:r>
            <a:r>
              <a:rPr lang="en-US" baseline="0" dirty="0" smtClean="0"/>
              <a:t> </a:t>
            </a:r>
            <a:r>
              <a:rPr lang="en-US" dirty="0" smtClean="0"/>
              <a:t>depression with melancholic</a:t>
            </a:r>
            <a:r>
              <a:rPr lang="en-US" baseline="0" dirty="0" smtClean="0"/>
              <a:t> </a:t>
            </a:r>
            <a:r>
              <a:rPr lang="en-US" dirty="0" smtClean="0"/>
              <a:t>features, or melancholia</a:t>
            </a:r>
          </a:p>
          <a:p>
            <a:r>
              <a:rPr lang="en-US" dirty="0" smtClean="0"/>
              <a:t>Episodes are characterized by prominent </a:t>
            </a:r>
            <a:r>
              <a:rPr lang="en-US" dirty="0" err="1" smtClean="0"/>
              <a:t>neurovegetative</a:t>
            </a:r>
            <a:r>
              <a:rPr lang="en-US" dirty="0" smtClean="0"/>
              <a:t> changes such</a:t>
            </a:r>
          </a:p>
          <a:p>
            <a:r>
              <a:rPr lang="en-US" dirty="0" smtClean="0"/>
              <a:t>as weight loss, psychomotor retardation, marked sleep disturbance, diurnal</a:t>
            </a:r>
          </a:p>
          <a:p>
            <a:r>
              <a:rPr lang="en-US" dirty="0" smtClean="0"/>
              <a:t>mood variation, early morning waking and lack of reactivity. Melancholic</a:t>
            </a:r>
          </a:p>
          <a:p>
            <a:r>
              <a:rPr lang="en-US" dirty="0" smtClean="0"/>
              <a:t>depression is largely equivalent to “endogenous” depression.</a:t>
            </a:r>
          </a:p>
          <a:p>
            <a:r>
              <a:rPr lang="en-US" dirty="0" smtClean="0"/>
              <a:t>--Dysthymic disorder or dysthymia A chronically depressed mood for at least one year but not severe enough to</a:t>
            </a:r>
            <a:r>
              <a:rPr lang="en-US" baseline="0" dirty="0" smtClean="0"/>
              <a:t>  </a:t>
            </a:r>
            <a:r>
              <a:rPr lang="en-US" dirty="0" smtClean="0"/>
              <a:t>qualify for a diagnosis of depression; symptom-free intervals last less than</a:t>
            </a:r>
          </a:p>
          <a:p>
            <a:r>
              <a:rPr lang="en-US" dirty="0" smtClean="0"/>
              <a:t>two months</a:t>
            </a:r>
          </a:p>
          <a:p>
            <a:r>
              <a:rPr lang="en-US" dirty="0" smtClean="0"/>
              <a:t>--Double depression The depressive episode occurs in a patient already suffering from dysthymia.</a:t>
            </a:r>
          </a:p>
          <a:p>
            <a:r>
              <a:rPr lang="en-US" dirty="0" smtClean="0"/>
              <a:t>--Catatonic depression When the mood disorder presents with symptoms of stupor.</a:t>
            </a:r>
          </a:p>
          <a:p>
            <a:r>
              <a:rPr lang="en-US" dirty="0" smtClean="0"/>
              <a:t>--Post-psychotic depression When it occurs in the course of schizophrenia, often after resolution of the</a:t>
            </a:r>
          </a:p>
          <a:p>
            <a:r>
              <a:rPr lang="en-US" dirty="0" smtClean="0"/>
              <a:t>florid psychotic symptoms</a:t>
            </a:r>
          </a:p>
          <a:p>
            <a:r>
              <a:rPr lang="en-US" dirty="0" smtClean="0"/>
              <a:t>--Premenstrual </a:t>
            </a:r>
            <a:r>
              <a:rPr lang="en-US" dirty="0" err="1" smtClean="0"/>
              <a:t>dysphoric</a:t>
            </a:r>
            <a:r>
              <a:rPr lang="en-US" dirty="0" smtClean="0"/>
              <a:t> disorder Premenstrual mood changes—</a:t>
            </a:r>
            <a:r>
              <a:rPr lang="en-US" dirty="0" err="1" smtClean="0"/>
              <a:t>dysphoria</a:t>
            </a:r>
            <a:r>
              <a:rPr lang="en-US" dirty="0" smtClean="0"/>
              <a:t>, tension, irritability, hostility, and</a:t>
            </a:r>
            <a:r>
              <a:rPr lang="en-US" baseline="0" dirty="0" smtClean="0"/>
              <a:t> </a:t>
            </a:r>
            <a:r>
              <a:rPr lang="en-US" dirty="0" smtClean="0"/>
              <a:t>labile mood—that mimic depression. Its nature and validity are still being</a:t>
            </a:r>
          </a:p>
          <a:p>
            <a:r>
              <a:rPr lang="en-US" dirty="0" smtClean="0"/>
              <a:t>argued.</a:t>
            </a:r>
          </a:p>
          <a:p>
            <a:r>
              <a:rPr lang="en-US" dirty="0" smtClean="0"/>
              <a:t>--Seasonal depression, major</a:t>
            </a:r>
            <a:r>
              <a:rPr lang="en-US" baseline="0" dirty="0" smtClean="0"/>
              <a:t> </a:t>
            </a:r>
            <a:r>
              <a:rPr lang="en-US" dirty="0" smtClean="0"/>
              <a:t>depression with seasonal pattern,</a:t>
            </a:r>
          </a:p>
          <a:p>
            <a:r>
              <a:rPr lang="en-US" dirty="0" smtClean="0"/>
              <a:t>seasonal affective disorder.</a:t>
            </a:r>
            <a:r>
              <a:rPr lang="en-US" baseline="0" dirty="0" smtClean="0"/>
              <a:t> </a:t>
            </a:r>
            <a:r>
              <a:rPr lang="en-US" dirty="0" smtClean="0"/>
              <a:t>The beginning and remission of major depression follow a pattern (for at</a:t>
            </a:r>
          </a:p>
          <a:p>
            <a:r>
              <a:rPr lang="en-US" dirty="0" smtClean="0"/>
              <a:t>least two years) related to specific times of the year, usually onset during</a:t>
            </a:r>
            <a:r>
              <a:rPr lang="en-US" baseline="0" dirty="0" smtClean="0"/>
              <a:t> </a:t>
            </a:r>
            <a:r>
              <a:rPr lang="en-US" dirty="0" smtClean="0"/>
              <a:t>autumn or winter and remission in spring.</a:t>
            </a:r>
          </a:p>
          <a:p>
            <a:r>
              <a:rPr lang="en-US" dirty="0" smtClean="0"/>
              <a:t>--Mood disorder not otherwise</a:t>
            </a:r>
            <a:r>
              <a:rPr lang="en-US" baseline="0" dirty="0" smtClean="0"/>
              <a:t> </a:t>
            </a:r>
            <a:r>
              <a:rPr lang="en-US" dirty="0" smtClean="0"/>
              <a:t>specified (NOS)</a:t>
            </a:r>
            <a:r>
              <a:rPr lang="en-US" baseline="0" dirty="0" smtClean="0"/>
              <a:t> </a:t>
            </a:r>
            <a:r>
              <a:rPr lang="en-US" dirty="0" smtClean="0"/>
              <a:t>Significant mood symptoms and impairment that do not meet criteria for a</a:t>
            </a:r>
            <a:r>
              <a:rPr lang="en-US" baseline="0" dirty="0" smtClean="0"/>
              <a:t> </a:t>
            </a:r>
            <a:r>
              <a:rPr lang="en-US" dirty="0" smtClean="0"/>
              <a:t>specific mood disorder often due to mixed presentations (e.g., depressive</a:t>
            </a:r>
          </a:p>
          <a:p>
            <a:r>
              <a:rPr lang="en-US" dirty="0" smtClean="0"/>
              <a:t>and manic symptoms).</a:t>
            </a:r>
          </a:p>
          <a:p>
            <a:r>
              <a:rPr lang="en-US" dirty="0" smtClean="0"/>
              <a:t>--Adjustment disorder with depressed</a:t>
            </a:r>
            <a:r>
              <a:rPr lang="en-US" baseline="0" dirty="0" smtClean="0"/>
              <a:t> </a:t>
            </a:r>
            <a:r>
              <a:rPr lang="en-US" dirty="0" smtClean="0"/>
              <a:t>mood.</a:t>
            </a:r>
            <a:r>
              <a:rPr lang="en-US" baseline="0" dirty="0" smtClean="0"/>
              <a:t> </a:t>
            </a:r>
            <a:r>
              <a:rPr lang="en-US" dirty="0" smtClean="0"/>
              <a:t>Clinically significant depressive symptoms or impairment occur within three</a:t>
            </a:r>
            <a:r>
              <a:rPr lang="en-US" baseline="0" dirty="0" smtClean="0"/>
              <a:t> </a:t>
            </a:r>
            <a:r>
              <a:rPr lang="en-US" dirty="0" smtClean="0"/>
              <a:t>months of identifiable stressors and do not meet criteria for major depression</a:t>
            </a:r>
          </a:p>
          <a:p>
            <a:r>
              <a:rPr lang="en-US" dirty="0" smtClean="0"/>
              <a:t>or bereavement. It is expected that symptoms will disappear within six</a:t>
            </a:r>
            <a:r>
              <a:rPr lang="en-US" baseline="0" dirty="0" smtClean="0"/>
              <a:t> </a:t>
            </a:r>
            <a:r>
              <a:rPr lang="en-US" dirty="0" smtClean="0"/>
              <a:t>months once stressors have ceased.</a:t>
            </a:r>
          </a:p>
          <a:p>
            <a:r>
              <a:rPr lang="en-US" dirty="0" smtClean="0"/>
              <a:t>--Minor depression, </a:t>
            </a:r>
            <a:r>
              <a:rPr lang="en-US" dirty="0" err="1" smtClean="0"/>
              <a:t>subsyndromal</a:t>
            </a:r>
            <a:r>
              <a:rPr lang="en-US" baseline="0" dirty="0" smtClean="0"/>
              <a:t> </a:t>
            </a:r>
            <a:r>
              <a:rPr lang="en-US" dirty="0" smtClean="0"/>
              <a:t>depression, subclinical depression.</a:t>
            </a:r>
            <a:r>
              <a:rPr lang="en-US" baseline="0" dirty="0" smtClean="0"/>
              <a:t> </a:t>
            </a:r>
            <a:r>
              <a:rPr lang="en-US" dirty="0" smtClean="0"/>
              <a:t>Depressive symptoms fall short of meeting the criteria for depression (e.g.,</a:t>
            </a:r>
            <a:r>
              <a:rPr lang="en-US" baseline="0" dirty="0" smtClean="0"/>
              <a:t> </a:t>
            </a:r>
            <a:r>
              <a:rPr lang="en-US" dirty="0" smtClean="0"/>
              <a:t>one core symptom, and one to three associated symptoms, and very mild</a:t>
            </a:r>
            <a:r>
              <a:rPr lang="en-US" baseline="0" dirty="0" smtClean="0"/>
              <a:t> </a:t>
            </a:r>
            <a:r>
              <a:rPr lang="en-US" dirty="0" smtClean="0"/>
              <a:t>disability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summary, depression in youth appears to be the result of complex</a:t>
            </a:r>
          </a:p>
          <a:p>
            <a:r>
              <a:rPr lang="en-US" dirty="0" smtClean="0"/>
              <a:t>interactions between biological vulnerabilities and environmental influences.</a:t>
            </a:r>
          </a:p>
          <a:p>
            <a:r>
              <a:rPr lang="en-US" dirty="0" smtClean="0"/>
              <a:t>Biological vulnerabilities may result from children’s genetic endowment and from</a:t>
            </a:r>
          </a:p>
          <a:p>
            <a:r>
              <a:rPr lang="en-US" dirty="0" smtClean="0"/>
              <a:t>prenatal factors. Environmental influences include children’s family relationships,</a:t>
            </a:r>
          </a:p>
          <a:p>
            <a:r>
              <a:rPr lang="en-US" dirty="0" smtClean="0"/>
              <a:t>cognitive style, stressful life events, school and neighborhood characteristics.</a:t>
            </a:r>
          </a:p>
          <a:p>
            <a:r>
              <a:rPr lang="en-US" dirty="0" smtClean="0"/>
              <a:t>*Parental depression is the most consistently replicated risk factor for depression</a:t>
            </a:r>
          </a:p>
          <a:p>
            <a:r>
              <a:rPr lang="en-US" dirty="0" smtClean="0"/>
              <a:t>in the offspring. Stressful life events—especially losses—may increase the risk for</a:t>
            </a:r>
          </a:p>
          <a:p>
            <a:r>
              <a:rPr lang="en-US" dirty="0" smtClean="0"/>
              <a:t>depression; this risk is higher if children process loss events (or other stressful life</a:t>
            </a:r>
          </a:p>
          <a:p>
            <a:r>
              <a:rPr lang="en-US" dirty="0" smtClean="0"/>
              <a:t>events) using negative attributions. Parental lack of care and rejection may also be</a:t>
            </a:r>
          </a:p>
          <a:p>
            <a:r>
              <a:rPr lang="en-US" dirty="0" smtClean="0"/>
              <a:t>relevant.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0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An epidemiological study</a:t>
            </a:r>
          </a:p>
          <a:p>
            <a:r>
              <a:rPr lang="en-US" dirty="0" smtClean="0"/>
              <a:t>(Costello et al, 2003) showed that in a three-month period, 28% of the young</a:t>
            </a:r>
          </a:p>
          <a:p>
            <a:r>
              <a:rPr lang="en-US" dirty="0" smtClean="0"/>
              <a:t>people diagnosed with a depressive disorder also had an anxiety disorder, 7%</a:t>
            </a:r>
          </a:p>
          <a:p>
            <a:r>
              <a:rPr lang="en-US" dirty="0" smtClean="0"/>
              <a:t>ADHD, 3% conduct disorder, 3% oppositional defiant disorder and 1% substance</a:t>
            </a:r>
          </a:p>
          <a:p>
            <a:r>
              <a:rPr lang="en-US" dirty="0" smtClean="0"/>
              <a:t>use disorder. The practical implication is that establishing whether a child shows</a:t>
            </a:r>
          </a:p>
          <a:p>
            <a:r>
              <a:rPr lang="en-US" dirty="0" smtClean="0"/>
              <a:t>symptoms of one condition (e.g., depressive illness) is only a first step in the</a:t>
            </a:r>
          </a:p>
          <a:p>
            <a:r>
              <a:rPr lang="en-US" dirty="0" smtClean="0"/>
              <a:t>evaluation; clinicians ought to enquire for symptoms of other conditions as well.</a:t>
            </a:r>
          </a:p>
          <a:p>
            <a:r>
              <a:rPr lang="en-US" dirty="0" smtClean="0"/>
              <a:t>The link between depression and anxiety is well-known because depressive</a:t>
            </a:r>
          </a:p>
          <a:p>
            <a:r>
              <a:rPr lang="en-US" dirty="0" smtClean="0"/>
              <a:t>and anxiety symptoms often coexist and individuals frequently experience</a:t>
            </a:r>
          </a:p>
          <a:p>
            <a:r>
              <a:rPr lang="en-US" dirty="0" smtClean="0"/>
              <a:t>depressive and anxiety episodes at different times in their lives. Suffering from</a:t>
            </a:r>
          </a:p>
          <a:p>
            <a:r>
              <a:rPr lang="en-US" dirty="0" smtClean="0"/>
              <a:t>a depressive episode not only increases the risk of further depressive episodes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homotypic</a:t>
            </a:r>
            <a:r>
              <a:rPr lang="en-US" dirty="0" smtClean="0"/>
              <a:t> continuity) but also of anxiety disorders (heterotypic continuity).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Suicide is one of the leading causes of death in adolescents worldwide.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each completed suicide in adolescents, there are about 100 reported suicide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attempts. Suicidal thoughts are common among the young; about one in six girls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aged 12 to 16 reports having them in the previous six months (one in ten for boys)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rates in clinic samples are much higher. While suicide is the result of complex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interactions in which individual and psychosocial factors as well as mental health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problems play a role, there is considerable evidence that depression is the strongest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individual risk factor (although there are exceptions; in some countries such as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China, impulsivity seems to be the strongest risk factor).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About 60% of depressed young people report having thought about suicide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30% actually attempt suicide. The risk increases if: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There have been suicides in the family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The young person has attempted suicide previously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There are other comorbid psychiatric disorders (e.g., substance abuse),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impulsivity, and aggression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They have access to lethal means (e.g., firearms)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They have experienced negative events (e.g., disciplinary crises, physical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 sexual abuse), among others.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Suicidal behaviors and risk need to be carefully evaluated in every depressed young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person (see chapter E.4).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FF54-3BFC-0043-AC4A-FBEA9026A6C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net.au/austory/specials/leastlikel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6biKxqot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PXHeHqnm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acap.com/article/S0890-8567(09)62053-0/pdf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nice.org.uk/guidance/cg28#guidelinereview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662980" y="4201319"/>
            <a:ext cx="3481020" cy="637381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 Joseph M Rey, </a:t>
            </a:r>
            <a:r>
              <a:rPr lang="en-US" sz="7200" dirty="0" err="1" smtClean="0"/>
              <a:t>Tolulope</a:t>
            </a:r>
            <a:r>
              <a:rPr lang="en-US" sz="7200" dirty="0" smtClean="0"/>
              <a:t> T Bella-</a:t>
            </a:r>
            <a:r>
              <a:rPr lang="en-US" sz="7200" dirty="0" err="1" smtClean="0"/>
              <a:t>Awusah</a:t>
            </a:r>
            <a:r>
              <a:rPr lang="en-US" sz="7200" dirty="0" smtClean="0"/>
              <a:t> &amp; Jing Liu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DEPRESSION IN CHILDREN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ADOLESCENTS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94883" y="190500"/>
            <a:ext cx="5757863" cy="6465888"/>
          </a:xfrm>
        </p:spPr>
        <p:txBody>
          <a:bodyPr>
            <a:normAutofit/>
          </a:bodyPr>
          <a:lstStyle/>
          <a:p>
            <a:endParaRPr lang="en-US" sz="2000" b="1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80" y="-46548"/>
            <a:ext cx="34810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MOOD DISORDERS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2980" y="877332"/>
            <a:ext cx="3481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Depression in Children and Adolescents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980" y="6550223"/>
            <a:ext cx="348102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Adapted by Julie Chilton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2980" y="322784"/>
            <a:ext cx="34810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Chapter E.1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2980" y="5900675"/>
            <a:ext cx="348102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Companion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Powerpoint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Presentation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1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Depression in Children and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Adolescents </a:t>
            </a:r>
            <a:b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Etiology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Genetics</a:t>
            </a:r>
          </a:p>
          <a:p>
            <a:r>
              <a:rPr lang="en-US" dirty="0" smtClean="0"/>
              <a:t>Prenatal factors</a:t>
            </a:r>
          </a:p>
          <a:p>
            <a:r>
              <a:rPr lang="en-US" dirty="0" smtClean="0"/>
              <a:t>Family relationships</a:t>
            </a:r>
          </a:p>
          <a:p>
            <a:r>
              <a:rPr lang="en-US" dirty="0" smtClean="0"/>
              <a:t>Parental depression*</a:t>
            </a:r>
          </a:p>
          <a:p>
            <a:r>
              <a:rPr lang="en-US" dirty="0" smtClean="0"/>
              <a:t>Cognitive style</a:t>
            </a:r>
          </a:p>
          <a:p>
            <a:r>
              <a:rPr lang="en-US" dirty="0" smtClean="0"/>
              <a:t>Stressful life events</a:t>
            </a:r>
          </a:p>
          <a:p>
            <a:r>
              <a:rPr lang="en-US" dirty="0" smtClean="0"/>
              <a:t>Lack </a:t>
            </a:r>
            <a:r>
              <a:rPr lang="en-US" dirty="0"/>
              <a:t>of p</a:t>
            </a:r>
            <a:r>
              <a:rPr lang="en-US" dirty="0" smtClean="0"/>
              <a:t>arental care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27900" y="46537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Comorbidity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Anxiety disorders</a:t>
            </a:r>
          </a:p>
          <a:p>
            <a:r>
              <a:rPr lang="en-US" dirty="0" smtClean="0"/>
              <a:t>Post Traumatic Stress Disorder</a:t>
            </a:r>
          </a:p>
          <a:p>
            <a:r>
              <a:rPr lang="en-US" dirty="0" smtClean="0"/>
              <a:t>Conduct problems</a:t>
            </a:r>
          </a:p>
          <a:p>
            <a:r>
              <a:rPr lang="en-US" dirty="0" smtClean="0"/>
              <a:t>Attention Deficit Hyperactivity Disorder</a:t>
            </a:r>
          </a:p>
          <a:p>
            <a:r>
              <a:rPr lang="en-US" dirty="0" smtClean="0"/>
              <a:t>Obsessive Compulsive Disorder</a:t>
            </a:r>
          </a:p>
          <a:p>
            <a:r>
              <a:rPr lang="en-US" dirty="0" smtClean="0"/>
              <a:t>Learning difficulties</a:t>
            </a:r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Suicidal 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Behavior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sz="2400" dirty="0" smtClean="0"/>
              <a:t>Suicidal thoughts:</a:t>
            </a:r>
          </a:p>
          <a:p>
            <a:pPr lvl="1"/>
            <a:r>
              <a:rPr lang="en-US" sz="2400" dirty="0" smtClean="0"/>
              <a:t>1/6 girls</a:t>
            </a:r>
          </a:p>
          <a:p>
            <a:pPr lvl="1"/>
            <a:r>
              <a:rPr lang="en-US" sz="2400" dirty="0" smtClean="0"/>
              <a:t>1/10 boys</a:t>
            </a:r>
          </a:p>
          <a:p>
            <a:pPr marL="514350" indent="-457200"/>
            <a:r>
              <a:rPr lang="en-US" sz="2400" dirty="0" smtClean="0"/>
              <a:t>100:1 ratio of attempts to completions </a:t>
            </a:r>
          </a:p>
          <a:p>
            <a:pPr marL="514350" indent="-457200"/>
            <a:r>
              <a:rPr lang="en-US" sz="2400" dirty="0" smtClean="0"/>
              <a:t>60% depressed </a:t>
            </a:r>
            <a:r>
              <a:rPr lang="en-US" sz="2400" dirty="0" smtClean="0">
                <a:solidFill>
                  <a:srgbClr val="000000"/>
                </a:solidFill>
              </a:rPr>
              <a:t>youth have thoughts of suicide</a:t>
            </a:r>
          </a:p>
          <a:p>
            <a:pPr marL="514350" indent="-457200"/>
            <a:r>
              <a:rPr lang="en-US" sz="2400" dirty="0" smtClean="0"/>
              <a:t>30% depressed youth </a:t>
            </a:r>
            <a:r>
              <a:rPr lang="en-US" sz="2400" dirty="0" smtClean="0">
                <a:solidFill>
                  <a:srgbClr val="000000"/>
                </a:solidFill>
              </a:rPr>
              <a:t>make a suicide </a:t>
            </a:r>
            <a:r>
              <a:rPr lang="en-US" sz="2400" dirty="0" smtClean="0"/>
              <a:t>attempt</a:t>
            </a:r>
            <a:endParaRPr lang="en-US" sz="2400" strike="sngStrike" dirty="0" smtClean="0"/>
          </a:p>
          <a:p>
            <a:pPr marL="514350" indent="-457200"/>
            <a:r>
              <a:rPr lang="en-US" sz="2400" dirty="0" smtClean="0"/>
              <a:t>Risk factors: family history, previous attempts,</a:t>
            </a:r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omorbidities, aggression, impulsivity, </a:t>
            </a:r>
            <a:r>
              <a:rPr lang="en-US" sz="2400" dirty="0" smtClean="0">
                <a:solidFill>
                  <a:srgbClr val="000000"/>
                </a:solidFill>
              </a:rPr>
              <a:t>access to lethal means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negative life </a:t>
            </a:r>
            <a:r>
              <a:rPr lang="en-US" sz="2400" dirty="0" smtClean="0"/>
              <a:t>events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Diagnosis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Core symptoms</a:t>
            </a:r>
          </a:p>
          <a:p>
            <a:r>
              <a:rPr lang="en-US" dirty="0" smtClean="0"/>
              <a:t>Associated symptoms</a:t>
            </a:r>
          </a:p>
          <a:p>
            <a:r>
              <a:rPr lang="en-US" dirty="0" smtClean="0"/>
              <a:t>Pervasiveness</a:t>
            </a:r>
          </a:p>
          <a:p>
            <a:r>
              <a:rPr lang="en-US" dirty="0" smtClean="0"/>
              <a:t>Duration</a:t>
            </a:r>
          </a:p>
          <a:p>
            <a:r>
              <a:rPr lang="en-US" dirty="0" smtClean="0"/>
              <a:t>Impairment or distress</a:t>
            </a:r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Case 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Example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http://www.abc.net.au/austory/specials/leastlikely/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5-02-22 at 5.1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68" y="2209799"/>
            <a:ext cx="2593732" cy="3746501"/>
          </a:xfrm>
          <a:prstGeom prst="rect">
            <a:avLst/>
          </a:prstGeom>
        </p:spPr>
      </p:pic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Medical </a:t>
            </a:r>
            <a:r>
              <a:rPr lang="en-US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Differential Diagnosis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Substances of abuse</a:t>
            </a:r>
          </a:p>
          <a:p>
            <a:r>
              <a:rPr lang="en-US" dirty="0" smtClean="0"/>
              <a:t>Infections</a:t>
            </a:r>
          </a:p>
          <a:p>
            <a:r>
              <a:rPr lang="en-US" dirty="0" smtClean="0"/>
              <a:t>Neurological disorders</a:t>
            </a:r>
          </a:p>
          <a:p>
            <a:r>
              <a:rPr lang="en-US" dirty="0" smtClean="0"/>
              <a:t>Endocrine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20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Important Psychiatric Distinctions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Unipolar vs. bipolar</a:t>
            </a:r>
          </a:p>
          <a:p>
            <a:r>
              <a:rPr lang="en-US" dirty="0" smtClean="0"/>
              <a:t>Psychotic depression vs. schizophrenia</a:t>
            </a:r>
          </a:p>
          <a:p>
            <a:r>
              <a:rPr lang="en-US" dirty="0" smtClean="0"/>
              <a:t>Depression vs. substance use</a:t>
            </a:r>
          </a:p>
          <a:p>
            <a:r>
              <a:rPr lang="en-US" dirty="0" smtClean="0"/>
              <a:t>Depression vs. adjustment disorder with depressed mood</a:t>
            </a:r>
          </a:p>
          <a:p>
            <a:r>
              <a:rPr lang="en-US" dirty="0" smtClean="0"/>
              <a:t>Depression vs. demoralization from disruptive disorders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Free Rating Scales*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sz="2800" dirty="0" smtClean="0"/>
              <a:t>CES-DC: Center for Epidemiologic Studies-Depression Scale </a:t>
            </a:r>
          </a:p>
          <a:p>
            <a:r>
              <a:rPr lang="en-US" sz="2800" dirty="0" smtClean="0"/>
              <a:t>MFQ: Mood and Feelings Questionnaire </a:t>
            </a:r>
          </a:p>
          <a:p>
            <a:r>
              <a:rPr lang="en-US" sz="2800" dirty="0" smtClean="0"/>
              <a:t>DSRS: Depression Self-Rating Scale </a:t>
            </a:r>
          </a:p>
          <a:p>
            <a:r>
              <a:rPr lang="en-US" sz="2800" dirty="0" smtClean="0"/>
              <a:t>KADS: </a:t>
            </a:r>
            <a:r>
              <a:rPr lang="en-US" sz="2800" dirty="0" err="1" smtClean="0"/>
              <a:t>Kutcher</a:t>
            </a:r>
            <a:r>
              <a:rPr lang="en-US" sz="2800" dirty="0" smtClean="0"/>
              <a:t> Adolescent Depression Scale</a:t>
            </a:r>
          </a:p>
          <a:p>
            <a:r>
              <a:rPr lang="en-US" sz="2800" dirty="0" smtClean="0"/>
              <a:t>PHQ-A: Patient Health Questionnaires-- Adolescent </a:t>
            </a:r>
          </a:p>
          <a:p>
            <a:r>
              <a:rPr lang="en-US" sz="2800" dirty="0" smtClean="0"/>
              <a:t>SDQ: Strengths and Difficulties Questionnaire</a:t>
            </a: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0526" y="5940301"/>
            <a:ext cx="29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*See </a:t>
            </a:r>
            <a:r>
              <a:rPr lang="en-AU" dirty="0" err="1" smtClean="0"/>
              <a:t>eTextbook</a:t>
            </a:r>
            <a:r>
              <a:rPr lang="en-AU" dirty="0" smtClean="0"/>
              <a:t> for hyperlinks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0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 Aims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Reduce symptoms and impairment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Shorten episode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Prevent recurrences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5670D-F6B9-4EFD-AD25-76E78480079B}" type="slidenum">
              <a:rPr lang="en-AU"/>
              <a:pPr eaLnBrk="1" hangingPunct="1"/>
              <a:t>19</a:t>
            </a:fld>
            <a:endParaRPr lang="en-AU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70890" y="274956"/>
            <a:ext cx="7092950" cy="1143000"/>
          </a:xfrm>
        </p:spPr>
        <p:txBody>
          <a:bodyPr/>
          <a:lstStyle/>
          <a:p>
            <a:pPr eaLnBrk="1" hangingPunct="1"/>
            <a:r>
              <a:rPr lang="en-AU" sz="4000" dirty="0" smtClean="0">
                <a:solidFill>
                  <a:schemeClr val="accent2"/>
                </a:solidFill>
              </a:rPr>
              <a:t>What works?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416800" cy="421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b="1" dirty="0" smtClean="0"/>
              <a:t>Robust evidence of effectiveness for:</a:t>
            </a:r>
          </a:p>
          <a:p>
            <a:pPr algn="ctr" eaLnBrk="1" hangingPunct="1">
              <a:buFontTx/>
              <a:buNone/>
            </a:pPr>
            <a:endParaRPr lang="en-AU" b="1" dirty="0" smtClean="0"/>
          </a:p>
          <a:p>
            <a:pPr eaLnBrk="1" hangingPunct="1"/>
            <a:r>
              <a:rPr lang="en-AU" dirty="0" smtClean="0"/>
              <a:t>Medication (moderate and severe depression)</a:t>
            </a:r>
          </a:p>
          <a:p>
            <a:pPr eaLnBrk="1" hangingPunct="1"/>
            <a:r>
              <a:rPr lang="en-AU" dirty="0" smtClean="0"/>
              <a:t>Psychotherapy (milder depression)</a:t>
            </a:r>
          </a:p>
          <a:p>
            <a:pPr lvl="2" eaLnBrk="1" hangingPunct="1"/>
            <a:r>
              <a:rPr lang="en-AU" dirty="0" smtClean="0"/>
              <a:t>Cognitive behaviour therapy (CBT)</a:t>
            </a:r>
          </a:p>
          <a:p>
            <a:pPr lvl="2" eaLnBrk="1" hangingPunct="1"/>
            <a:r>
              <a:rPr lang="en-AU" dirty="0" smtClean="0"/>
              <a:t>Interpersonal psychotherapy (ITP)</a:t>
            </a:r>
          </a:p>
          <a:p>
            <a:pPr eaLnBrk="1" hangingPunct="1"/>
            <a:endParaRPr lang="en-AU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933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Adolescents </a:t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Works?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3514724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The </a:t>
            </a:r>
            <a:r>
              <a:rPr lang="en-US" sz="1800" dirty="0"/>
              <a:t>“IACAPAP Textbook of Child and Adolescent Mental Health” is </a:t>
            </a:r>
            <a:r>
              <a:rPr lang="en-US" sz="1800" dirty="0" smtClean="0"/>
              <a:t>available </a:t>
            </a:r>
            <a:r>
              <a:rPr lang="en-US" sz="1800" dirty="0"/>
              <a:t>at the IACAPAP website </a:t>
            </a:r>
            <a:r>
              <a:rPr lang="en-US" sz="1800" u="sng" dirty="0"/>
              <a:t>http://</a:t>
            </a:r>
            <a:r>
              <a:rPr lang="en-US" sz="1800" u="sng" dirty="0" err="1"/>
              <a:t>iacapap.org</a:t>
            </a:r>
            <a:r>
              <a:rPr lang="en-US" sz="1800" u="sng" dirty="0"/>
              <a:t>/</a:t>
            </a:r>
            <a:r>
              <a:rPr lang="en-US" sz="1800" u="sng" dirty="0" err="1"/>
              <a:t>iacapap</a:t>
            </a:r>
            <a:r>
              <a:rPr lang="en-US" sz="1800" u="sng" dirty="0"/>
              <a:t>-textbook-of-child-and-adolescent-mental-health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Please </a:t>
            </a:r>
            <a:r>
              <a:rPr lang="en-US" sz="1800" dirty="0"/>
              <a:t>note that this </a:t>
            </a:r>
            <a:r>
              <a:rPr lang="en-US" sz="1800" dirty="0" smtClean="0"/>
              <a:t>book and its companion </a:t>
            </a:r>
            <a:r>
              <a:rPr lang="en-US" sz="1800" dirty="0" err="1" smtClean="0"/>
              <a:t>powerpoint</a:t>
            </a:r>
            <a:r>
              <a:rPr lang="en-US" sz="1800" dirty="0" smtClean="0"/>
              <a:t> are: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·        Free and no registration is required to read or download it</a:t>
            </a:r>
            <a:br>
              <a:rPr lang="en-US" sz="1800" dirty="0"/>
            </a:br>
            <a:r>
              <a:rPr lang="en-US" sz="1800" dirty="0"/>
              <a:t>·        This is an open-access publication under the Creative Commons Attribution Non</a:t>
            </a:r>
            <a:r>
              <a:rPr lang="en-US" sz="1800" dirty="0" smtClean="0"/>
              <a:t>-	commercial </a:t>
            </a:r>
            <a:r>
              <a:rPr lang="en-US" sz="1800" dirty="0"/>
              <a:t>License. According to this, use, distribution and reproduction in any </a:t>
            </a:r>
            <a:r>
              <a:rPr lang="en-US" sz="1800" dirty="0" smtClean="0"/>
              <a:t>	medium </a:t>
            </a:r>
            <a:r>
              <a:rPr lang="en-US" sz="1800" dirty="0"/>
              <a:t>are allowed without prior permission provided the original work is </a:t>
            </a:r>
            <a:r>
              <a:rPr lang="en-US" sz="1800" dirty="0" smtClean="0"/>
              <a:t>	properly </a:t>
            </a:r>
            <a:r>
              <a:rPr lang="en-US" sz="1800" dirty="0"/>
              <a:t>cited and the use is non-commercial.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752"/>
            <a:ext cx="9144000" cy="30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AE3C9-FED1-4A82-9E5C-59C1BA1FBE1E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44018"/>
              </p:ext>
            </p:extLst>
          </p:nvPr>
        </p:nvGraphicFramePr>
        <p:xfrm>
          <a:off x="-684584" y="1600200"/>
          <a:ext cx="1000911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3968" y="547253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Admission?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235">
            <a:off x="3869144" y="4524718"/>
            <a:ext cx="647879" cy="12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77933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Adolescents </a:t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Principles of Management for All Cases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 descr="Screen Shot 2015-04-25 at 5.22.5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95" y="5472537"/>
            <a:ext cx="1091106" cy="13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 Options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en-US" dirty="0" smtClean="0"/>
              <a:t>Depending on severity:</a:t>
            </a:r>
          </a:p>
          <a:p>
            <a:r>
              <a:rPr lang="en-US" dirty="0" smtClean="0"/>
              <a:t>Watchful waiting</a:t>
            </a:r>
          </a:p>
          <a:p>
            <a:r>
              <a:rPr lang="en-US" dirty="0" smtClean="0"/>
              <a:t>Supportive management</a:t>
            </a:r>
          </a:p>
          <a:p>
            <a:r>
              <a:rPr lang="en-US" dirty="0" smtClean="0"/>
              <a:t>Psychosocial interventions</a:t>
            </a:r>
          </a:p>
          <a:p>
            <a:pPr lvl="1"/>
            <a:r>
              <a:rPr lang="en-US" dirty="0" smtClean="0"/>
              <a:t>Cognitive Behavioral Therapy (CBT)</a:t>
            </a:r>
          </a:p>
          <a:p>
            <a:pPr lvl="1"/>
            <a:r>
              <a:rPr lang="en-US" dirty="0" smtClean="0"/>
              <a:t>Interpersonal Psychotherapy (IPT)</a:t>
            </a:r>
          </a:p>
          <a:p>
            <a:r>
              <a:rPr lang="en-US" dirty="0" smtClean="0"/>
              <a:t>Medication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Psychotherapy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Cognitive Behavioral Therapy (CBT)</a:t>
            </a:r>
          </a:p>
          <a:p>
            <a:r>
              <a:rPr lang="en-US" dirty="0" smtClean="0"/>
              <a:t>Interpersonal Psychotherapy (IPT)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https://www.youtube.com/watch?v=DT6biKxqotw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Screen Shot 2015-02-22 at 5.23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13200"/>
            <a:ext cx="1778000" cy="1130300"/>
          </a:xfrm>
          <a:prstGeom prst="rect">
            <a:avLst/>
          </a:prstGeom>
        </p:spPr>
      </p:pic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Cognitive Behavioral Therapy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Identify links between mood, thoughts, activities</a:t>
            </a:r>
          </a:p>
          <a:p>
            <a:r>
              <a:rPr lang="en-US" dirty="0" smtClean="0"/>
              <a:t>Challenge negative thoughts</a:t>
            </a:r>
          </a:p>
          <a:p>
            <a:r>
              <a:rPr lang="en-US" dirty="0" smtClean="0"/>
              <a:t>Increase enjoyable activities</a:t>
            </a:r>
          </a:p>
          <a:p>
            <a:r>
              <a:rPr lang="en-US" dirty="0" smtClean="0"/>
              <a:t>Build skills to maintain relationships</a:t>
            </a:r>
          </a:p>
          <a:p>
            <a:endParaRPr lang="en-US" dirty="0" smtClean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Interpersonal Psychotherapy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Similar to CBT</a:t>
            </a:r>
          </a:p>
          <a:p>
            <a:r>
              <a:rPr lang="en-US" dirty="0" smtClean="0"/>
              <a:t>Focus on the present</a:t>
            </a:r>
          </a:p>
          <a:p>
            <a:r>
              <a:rPr lang="en-US" dirty="0" smtClean="0"/>
              <a:t>Premise=Interpersonal conflicts</a:t>
            </a:r>
            <a:r>
              <a:rPr lang="en-US" dirty="0" smtClean="0">
                <a:sym typeface="Wingdings"/>
              </a:rPr>
              <a:t> l</a:t>
            </a:r>
            <a:r>
              <a:rPr lang="en-US" dirty="0" smtClean="0"/>
              <a:t>oss of social support</a:t>
            </a:r>
            <a:r>
              <a:rPr lang="en-US" dirty="0" smtClean="0">
                <a:sym typeface="Wingdings"/>
              </a:rPr>
              <a:t> depression</a:t>
            </a:r>
          </a:p>
          <a:p>
            <a:r>
              <a:rPr lang="en-US" dirty="0" smtClean="0">
                <a:sym typeface="Wingdings"/>
              </a:rPr>
              <a:t>Improvement of interpersonal skills</a:t>
            </a:r>
          </a:p>
          <a:p>
            <a:r>
              <a:rPr lang="en-US" dirty="0" err="1" smtClean="0">
                <a:sym typeface="Wingdings"/>
              </a:rPr>
              <a:t>Psychoeducation</a:t>
            </a:r>
            <a:r>
              <a:rPr lang="en-US" dirty="0" smtClean="0">
                <a:sym typeface="Wingdings"/>
              </a:rPr>
              <a:t> about depression</a:t>
            </a:r>
          </a:p>
          <a:p>
            <a:r>
              <a:rPr lang="en-US" dirty="0" smtClean="0">
                <a:sym typeface="Wingdings"/>
              </a:rPr>
              <a:t>Increase enjoyable activities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Medication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r>
              <a:rPr lang="en-US" dirty="0" smtClean="0"/>
              <a:t>Strong placebo effect</a:t>
            </a:r>
          </a:p>
          <a:p>
            <a:r>
              <a:rPr lang="en-US" dirty="0" smtClean="0"/>
              <a:t>Evidence different for adults</a:t>
            </a:r>
          </a:p>
          <a:p>
            <a:r>
              <a:rPr lang="en-US" dirty="0" smtClean="0"/>
              <a:t>Key aspects for informed consent</a:t>
            </a:r>
          </a:p>
          <a:p>
            <a:r>
              <a:rPr lang="en-US" dirty="0" err="1" smtClean="0"/>
              <a:t>Undertreatment</a:t>
            </a:r>
            <a:r>
              <a:rPr lang="en-US" dirty="0" smtClean="0"/>
              <a:t> is common</a:t>
            </a:r>
          </a:p>
          <a:p>
            <a:r>
              <a:rPr lang="en-US" dirty="0" smtClean="0"/>
              <a:t>Most evidence for Selective Serotonin Reuptake Inhibitors (SSRIs)</a:t>
            </a:r>
          </a:p>
          <a:p>
            <a:pPr lvl="1"/>
            <a:r>
              <a:rPr lang="en-US" dirty="0" smtClean="0"/>
              <a:t>Fluoxetine: approved &gt;8 year olds</a:t>
            </a:r>
            <a:endParaRPr lang="en-US" dirty="0"/>
          </a:p>
          <a:p>
            <a:pPr lvl="1"/>
            <a:r>
              <a:rPr lang="en-US" dirty="0" err="1" smtClean="0"/>
              <a:t>Escitalopram</a:t>
            </a:r>
            <a:r>
              <a:rPr lang="en-US" dirty="0" smtClean="0"/>
              <a:t>: approved for </a:t>
            </a:r>
            <a:r>
              <a:rPr lang="en-US" dirty="0" smtClean="0"/>
              <a:t>adolescents in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the US</a:t>
            </a:r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ow Anti-Depressant Medication Works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https://www.youtube.com/watch?v=m4PXHeHqnmE</a:t>
            </a:r>
            <a:endParaRPr lang="en-US" sz="2400" dirty="0"/>
          </a:p>
        </p:txBody>
      </p:sp>
      <p:pic>
        <p:nvPicPr>
          <p:cNvPr id="2" name="Picture 1" descr="Screen Shot 2015-02-22 at 5.24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520950"/>
            <a:ext cx="1638300" cy="1308100"/>
          </a:xfrm>
          <a:prstGeom prst="rect">
            <a:avLst/>
          </a:prstGeom>
        </p:spPr>
      </p:pic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</a:t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Adverse Side Effects of SSRIs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3606800" cy="4525963"/>
          </a:xfrm>
        </p:spPr>
        <p:txBody>
          <a:bodyPr vert="horz">
            <a:normAutofit/>
          </a:bodyPr>
          <a:lstStyle/>
          <a:p>
            <a:r>
              <a:rPr lang="en-US" sz="2400" dirty="0" err="1" smtClean="0"/>
              <a:t>Suicidality</a:t>
            </a:r>
            <a:r>
              <a:rPr lang="en-US" sz="2400" dirty="0" smtClean="0"/>
              <a:t>*</a:t>
            </a:r>
          </a:p>
          <a:p>
            <a:r>
              <a:rPr lang="en-US" sz="2400" dirty="0" smtClean="0"/>
              <a:t>Manic switch</a:t>
            </a:r>
          </a:p>
          <a:p>
            <a:r>
              <a:rPr lang="en-US" sz="2400" dirty="0" err="1" smtClean="0"/>
              <a:t>Akathisia</a:t>
            </a:r>
            <a:endParaRPr lang="en-US" sz="2400" dirty="0" smtClean="0"/>
          </a:p>
          <a:p>
            <a:r>
              <a:rPr lang="en-US" sz="2400" dirty="0" smtClean="0"/>
              <a:t>Agitation</a:t>
            </a:r>
          </a:p>
          <a:p>
            <a:r>
              <a:rPr lang="en-US" sz="2400" dirty="0" smtClean="0"/>
              <a:t>Irritability</a:t>
            </a:r>
          </a:p>
          <a:p>
            <a:r>
              <a:rPr lang="en-US" sz="2400" dirty="0" smtClean="0"/>
              <a:t>Disinhibition</a:t>
            </a:r>
          </a:p>
          <a:p>
            <a:r>
              <a:rPr lang="en-US" sz="2400" dirty="0" smtClean="0"/>
              <a:t>Nightmares/sleep disturbances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1500" y="1600200"/>
            <a:ext cx="3543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Gastrointestinal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Weight gain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Sexual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Bleeding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Possible congenital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Withdrawal syndrome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Serotonin Syndrome</a:t>
            </a: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Other Treatments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Electroconvulsive therapy (ECT</a:t>
            </a:r>
            <a:r>
              <a:rPr lang="en-US" dirty="0" smtClean="0"/>
              <a:t>): good evidence of effectiveness in severe cases</a:t>
            </a:r>
            <a:endParaRPr lang="en-US" dirty="0" smtClean="0"/>
          </a:p>
          <a:p>
            <a:r>
              <a:rPr lang="en-US" dirty="0" err="1" smtClean="0"/>
              <a:t>Transcranial</a:t>
            </a:r>
            <a:r>
              <a:rPr lang="en-US" dirty="0" smtClean="0"/>
              <a:t> Magnetic Stimulation (TMS)</a:t>
            </a:r>
          </a:p>
          <a:p>
            <a:r>
              <a:rPr lang="en-US" dirty="0" smtClean="0"/>
              <a:t>Light </a:t>
            </a:r>
            <a:r>
              <a:rPr lang="en-US" dirty="0" smtClean="0"/>
              <a:t>Therapy (in seasonal mood disorder)</a:t>
            </a:r>
            <a:endParaRPr lang="en-US" dirty="0" smtClean="0"/>
          </a:p>
          <a:p>
            <a:r>
              <a:rPr lang="en-US" dirty="0" smtClean="0"/>
              <a:t>Complementary and Alternative Medicine (CAM)</a:t>
            </a:r>
          </a:p>
          <a:p>
            <a:pPr lvl="1"/>
            <a:r>
              <a:rPr lang="en-US" dirty="0" smtClean="0"/>
              <a:t>St. John’s </a:t>
            </a:r>
            <a:r>
              <a:rPr lang="en-US" dirty="0" err="1" smtClean="0"/>
              <a:t>Wort</a:t>
            </a:r>
            <a:endParaRPr lang="en-US" dirty="0" smtClean="0"/>
          </a:p>
          <a:p>
            <a:pPr lvl="1"/>
            <a:r>
              <a:rPr lang="en-US" dirty="0" smtClean="0"/>
              <a:t>Omega 3 Fatty Acids</a:t>
            </a:r>
          </a:p>
          <a:p>
            <a:pPr lvl="1"/>
            <a:r>
              <a:rPr lang="en-US" dirty="0" smtClean="0"/>
              <a:t>S-</a:t>
            </a:r>
            <a:r>
              <a:rPr lang="en-US" dirty="0" err="1" smtClean="0"/>
              <a:t>Adenosyl</a:t>
            </a:r>
            <a:r>
              <a:rPr lang="en-US" dirty="0" smtClean="0"/>
              <a:t> Methionine (</a:t>
            </a:r>
            <a:r>
              <a:rPr lang="en-US" dirty="0" err="1" smtClean="0"/>
              <a:t>SAMe</a:t>
            </a:r>
            <a:r>
              <a:rPr lang="en-US" dirty="0" smtClean="0"/>
              <a:t>)</a:t>
            </a:r>
          </a:p>
          <a:p>
            <a:pPr marL="514350" indent="-457200"/>
            <a:r>
              <a:rPr lang="en-US" dirty="0" smtClean="0"/>
              <a:t>Exercise</a:t>
            </a: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Management of Acute Unipolar Depressive Episode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/>
              <a:t>Mild: supportive management, CBT, or </a:t>
            </a:r>
            <a:r>
              <a:rPr lang="en-US" dirty="0" err="1" smtClean="0"/>
              <a:t>IPT</a:t>
            </a:r>
            <a:r>
              <a:rPr lang="en-US" dirty="0" err="1" smtClean="0">
                <a:sym typeface="Wingdings"/>
              </a:rPr>
              <a:t>no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responseCBT</a:t>
            </a:r>
            <a:r>
              <a:rPr lang="en-US" dirty="0" smtClean="0">
                <a:sym typeface="Wingdings"/>
              </a:rPr>
              <a:t>, IPT, or antidepressant medication</a:t>
            </a:r>
          </a:p>
          <a:p>
            <a:r>
              <a:rPr lang="en-US" dirty="0" smtClean="0">
                <a:sym typeface="Wingdings"/>
              </a:rPr>
              <a:t>Moderate: supportive management, CBT, IPT or medication no </a:t>
            </a:r>
            <a:r>
              <a:rPr lang="en-US" dirty="0" smtClean="0">
                <a:sym typeface="Wingdings"/>
              </a:rPr>
              <a:t>response–add </a:t>
            </a:r>
            <a:r>
              <a:rPr lang="en-US" dirty="0" smtClean="0">
                <a:sym typeface="Wingdings"/>
              </a:rPr>
              <a:t>medication</a:t>
            </a:r>
          </a:p>
          <a:p>
            <a:r>
              <a:rPr lang="en-US" dirty="0" smtClean="0">
                <a:sym typeface="Wingdings"/>
              </a:rPr>
              <a:t>Severe: CBT/IPT and medication</a:t>
            </a:r>
          </a:p>
          <a:p>
            <a:r>
              <a:rPr lang="en-US" dirty="0" smtClean="0"/>
              <a:t>Psychotic depression: </a:t>
            </a:r>
            <a:r>
              <a:rPr lang="en-US" dirty="0" smtClean="0">
                <a:sym typeface="Wingdings"/>
              </a:rPr>
              <a:t>CBT/IPT and medication and second generation antipsychotic drug</a:t>
            </a:r>
            <a:endParaRPr lang="en-US" dirty="0" smtClean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</a:t>
            </a: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Children and Adolescents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objectives 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3733800" cy="46656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Age of Onset and Course</a:t>
            </a:r>
          </a:p>
          <a:p>
            <a:r>
              <a:rPr lang="en-US" dirty="0" smtClean="0"/>
              <a:t>Subtypes of Depression</a:t>
            </a:r>
          </a:p>
          <a:p>
            <a:r>
              <a:rPr lang="en-US" dirty="0" smtClean="0"/>
              <a:t>Etiology and Risk Factors</a:t>
            </a:r>
          </a:p>
          <a:p>
            <a:r>
              <a:rPr lang="en-US" dirty="0" smtClean="0"/>
              <a:t>Comorbidity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Differential Diagnosis</a:t>
            </a:r>
            <a:endParaRPr lang="en-US" dirty="0"/>
          </a:p>
          <a:p>
            <a:r>
              <a:rPr lang="en-US" dirty="0" smtClean="0"/>
              <a:t>Rating Scales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Cross Cultural Perspectives</a:t>
            </a:r>
          </a:p>
          <a:p>
            <a:r>
              <a:rPr lang="en-US" dirty="0" smtClean="0"/>
              <a:t>Barriers to Care</a:t>
            </a:r>
          </a:p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creen Shot 2015-02-22 at 5.10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17638"/>
            <a:ext cx="4064000" cy="4826000"/>
          </a:xfrm>
          <a:prstGeom prst="rect">
            <a:avLst/>
          </a:prstGeom>
        </p:spPr>
      </p:pic>
      <p:pic>
        <p:nvPicPr>
          <p:cNvPr id="10" name="Picture 9" descr="Screen Shot 2015-04-25 at 5.22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Management of  Depressive Episode: </a:t>
            </a:r>
            <a:b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Duration of Treatment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Screen Shot 2015-02-22 at 5.3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1" y="1600199"/>
            <a:ext cx="8196199" cy="4525963"/>
          </a:xfrm>
          <a:prstGeom prst="rect">
            <a:avLst/>
          </a:prstGeom>
        </p:spPr>
      </p:pic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Management of Bipolar Depressive Episode*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1500" y="1866900"/>
            <a:ext cx="70739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 </a:t>
            </a:r>
            <a:r>
              <a:rPr lang="en-US" sz="2800" dirty="0" smtClean="0"/>
              <a:t> Line: lithium carbonate or </a:t>
            </a:r>
            <a:r>
              <a:rPr lang="en-US" sz="2800" dirty="0" err="1" smtClean="0"/>
              <a:t>quetiapine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Line:</a:t>
            </a:r>
          </a:p>
          <a:p>
            <a:r>
              <a:rPr lang="en-US" sz="2800" dirty="0" smtClean="0"/>
              <a:t>	--lithium or valproate with an SSRI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--olanzapine and an SSRI, or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--</a:t>
            </a:r>
            <a:r>
              <a:rPr lang="en-US" sz="2800" dirty="0" err="1" smtClean="0"/>
              <a:t>lamotrigine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No evidence for antidepressants alone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Lithium and valproate should be avoided in women of childbearing age </a:t>
            </a:r>
            <a:endParaRPr lang="en-US" sz="2800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Which Antidepressant? 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r>
              <a:rPr lang="en-US" dirty="0" smtClean="0"/>
              <a:t>Two considerations: effectiveness and safety</a:t>
            </a:r>
          </a:p>
          <a:p>
            <a:pPr lvl="1"/>
            <a:r>
              <a:rPr lang="en-US" dirty="0" smtClean="0"/>
              <a:t>SSRIs are safest</a:t>
            </a:r>
          </a:p>
          <a:p>
            <a:pPr lvl="1"/>
            <a:r>
              <a:rPr lang="en-US" dirty="0" smtClean="0"/>
              <a:t>Fluoxetine is most effective</a:t>
            </a:r>
          </a:p>
          <a:p>
            <a:r>
              <a:rPr lang="en-US" dirty="0" smtClean="0"/>
              <a:t>Begin fluoxetine</a:t>
            </a:r>
          </a:p>
          <a:p>
            <a:pPr lvl="1"/>
            <a:r>
              <a:rPr lang="en-US" dirty="0" smtClean="0"/>
              <a:t>Start with 10mg of fluoxetine</a:t>
            </a:r>
          </a:p>
          <a:p>
            <a:pPr lvl="1"/>
            <a:r>
              <a:rPr lang="en-US" dirty="0" smtClean="0"/>
              <a:t>Increase to 20mg after one week</a:t>
            </a:r>
          </a:p>
          <a:p>
            <a:pPr lvl="1"/>
            <a:r>
              <a:rPr lang="en-US" dirty="0" smtClean="0"/>
              <a:t>20mg for pre-pubertal children</a:t>
            </a:r>
          </a:p>
          <a:p>
            <a:pPr lvl="1"/>
            <a:r>
              <a:rPr lang="en-US" dirty="0" smtClean="0"/>
              <a:t>30 or 40mg for adolescents</a:t>
            </a:r>
          </a:p>
          <a:p>
            <a:r>
              <a:rPr lang="en-US" dirty="0" smtClean="0"/>
              <a:t>If not fluoxetine try another SSRI (e.g., sertraline or </a:t>
            </a:r>
            <a:r>
              <a:rPr lang="en-US" dirty="0" err="1" smtClean="0"/>
              <a:t>escitalopram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Continue treatment 6 months after recovery</a:t>
            </a: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 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Resistance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Determining treatment resistance</a:t>
            </a:r>
          </a:p>
          <a:p>
            <a:r>
              <a:rPr lang="en-US" dirty="0" smtClean="0"/>
              <a:t>Handling treatment resistance</a:t>
            </a:r>
          </a:p>
          <a:p>
            <a:r>
              <a:rPr lang="en-US" dirty="0" smtClean="0"/>
              <a:t>Possible causes:</a:t>
            </a:r>
          </a:p>
          <a:p>
            <a:pPr lvl="1"/>
            <a:r>
              <a:rPr lang="en-US" dirty="0" smtClean="0"/>
              <a:t>Patient factors</a:t>
            </a:r>
          </a:p>
          <a:p>
            <a:pPr lvl="1"/>
            <a:r>
              <a:rPr lang="en-US" dirty="0" smtClean="0"/>
              <a:t>Family factors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Environmental factors</a:t>
            </a:r>
          </a:p>
          <a:p>
            <a:pPr lvl="1"/>
            <a:r>
              <a:rPr lang="en-US" dirty="0" smtClean="0"/>
              <a:t>Clinician factors</a:t>
            </a:r>
          </a:p>
          <a:p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Cross-Cultural Differences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Turkey</a:t>
            </a:r>
          </a:p>
          <a:p>
            <a:r>
              <a:rPr lang="en-US" dirty="0" smtClean="0"/>
              <a:t>Hispanic populations</a:t>
            </a:r>
          </a:p>
          <a:p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Barriers to Care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Shortage of child psychiatrists and allied professionals</a:t>
            </a:r>
          </a:p>
          <a:p>
            <a:r>
              <a:rPr lang="en-US" dirty="0" smtClean="0"/>
              <a:t>Few training programs</a:t>
            </a:r>
          </a:p>
          <a:p>
            <a:r>
              <a:rPr lang="en-US" dirty="0" smtClean="0"/>
              <a:t>Stigma</a:t>
            </a:r>
          </a:p>
          <a:p>
            <a:r>
              <a:rPr lang="en-US" dirty="0" smtClean="0"/>
              <a:t>Few medications</a:t>
            </a:r>
          </a:p>
          <a:p>
            <a:r>
              <a:rPr lang="en-US" dirty="0" smtClean="0"/>
              <a:t>Minimal inpatient facilities</a:t>
            </a:r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Prevention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54163"/>
            <a:ext cx="8229600" cy="4525963"/>
          </a:xfrm>
        </p:spPr>
        <p:txBody>
          <a:bodyPr vert="horz"/>
          <a:lstStyle/>
          <a:p>
            <a:r>
              <a:rPr lang="en-US" dirty="0" smtClean="0"/>
              <a:t>Cognitive restructuring</a:t>
            </a:r>
          </a:p>
          <a:p>
            <a:r>
              <a:rPr lang="en-US" dirty="0" smtClean="0"/>
              <a:t>Social problem-solving</a:t>
            </a:r>
          </a:p>
          <a:p>
            <a:r>
              <a:rPr lang="en-US" dirty="0" smtClean="0"/>
              <a:t>Interpersonal communication skills</a:t>
            </a:r>
          </a:p>
          <a:p>
            <a:r>
              <a:rPr lang="en-US" dirty="0" smtClean="0"/>
              <a:t>Coping</a:t>
            </a:r>
          </a:p>
          <a:p>
            <a:r>
              <a:rPr lang="en-US" dirty="0" smtClean="0"/>
              <a:t>Assertiveness training</a:t>
            </a:r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Further Information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54163"/>
            <a:ext cx="8229600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American Academy of Child and Adolescent Psychiatry </a:t>
            </a:r>
          </a:p>
          <a:p>
            <a:pPr marL="0" indent="0">
              <a:buNone/>
            </a:pPr>
            <a:r>
              <a:rPr lang="en-US" sz="2000" dirty="0" smtClean="0"/>
              <a:t>(AACAP) 2007</a:t>
            </a:r>
            <a:r>
              <a:rPr lang="en-US" sz="2000" dirty="0"/>
              <a:t> </a:t>
            </a:r>
            <a:r>
              <a:rPr lang="en-US" sz="2000" dirty="0" smtClean="0"/>
              <a:t>Practice Parameter on depressive disorders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http://www.jaacap.com/article/S0890-8567(09)62053-0/pdf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National Institute for Health and Clinical Excellence</a:t>
            </a:r>
          </a:p>
          <a:p>
            <a:pPr marL="0" indent="0">
              <a:buNone/>
            </a:pPr>
            <a:r>
              <a:rPr lang="en-US" sz="2000" dirty="0" smtClean="0"/>
              <a:t>(NICE) (2005) </a:t>
            </a:r>
            <a:r>
              <a:rPr lang="en-US" sz="2000" dirty="0" err="1" smtClean="0"/>
              <a:t>guideline</a:t>
            </a:r>
            <a:r>
              <a:rPr lang="en-US" sz="2000" dirty="0" err="1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://www.nice.org.uk/guidance/cg28 - guidelinereview</a:t>
            </a: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 descr="Screen Shot 2015-02-22 at 5.45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1960563"/>
            <a:ext cx="1483360" cy="1156383"/>
          </a:xfrm>
          <a:prstGeom prst="rect">
            <a:avLst/>
          </a:prstGeom>
        </p:spPr>
      </p:pic>
      <p:pic>
        <p:nvPicPr>
          <p:cNvPr id="3" name="Picture 2" descr="Screen Shot 2015-02-22 at 5.51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92" y="3695700"/>
            <a:ext cx="1486807" cy="1117600"/>
          </a:xfrm>
          <a:prstGeom prst="rect">
            <a:avLst/>
          </a:prstGeom>
        </p:spPr>
      </p:pic>
      <p:pic>
        <p:nvPicPr>
          <p:cNvPr id="7" name="Picture 6" descr="Screen Shot 2015-04-25 at 5.22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b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hank You!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54163"/>
            <a:ext cx="8229600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5-05-04 at 4.01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1" y="2202842"/>
            <a:ext cx="6129867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Adolescents</a:t>
            </a:r>
            <a:r>
              <a:rPr lang="en-US" sz="3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Basics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Core symptoms </a:t>
            </a:r>
          </a:p>
          <a:p>
            <a:r>
              <a:rPr lang="en-US" dirty="0" smtClean="0"/>
              <a:t>Associated symptoms</a:t>
            </a:r>
          </a:p>
          <a:p>
            <a:r>
              <a:rPr lang="en-US" dirty="0" smtClean="0"/>
              <a:t>Variations</a:t>
            </a:r>
            <a:endParaRPr lang="en-US" dirty="0"/>
          </a:p>
          <a:p>
            <a:r>
              <a:rPr lang="en-US" dirty="0" smtClean="0"/>
              <a:t>Appropriate terms</a:t>
            </a:r>
            <a:endParaRPr lang="en-US" dirty="0"/>
          </a:p>
        </p:txBody>
      </p:sp>
      <p:pic>
        <p:nvPicPr>
          <p:cNvPr id="7" name="Picture 6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</a:rPr>
              <a:t>Depression in Children and Adolescents</a:t>
            </a:r>
            <a:r>
              <a:rPr lang="en-US" sz="3600" b="1" spc="150" dirty="0">
                <a:ln w="11430"/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spc="150" dirty="0">
                <a:ln w="11430"/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Epidemiology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Pre-pubertal children: 1-2%</a:t>
            </a:r>
          </a:p>
          <a:p>
            <a:r>
              <a:rPr lang="en-US" dirty="0" smtClean="0"/>
              <a:t>Adolescents: 5%</a:t>
            </a:r>
            <a:endParaRPr lang="en-US" dirty="0"/>
          </a:p>
          <a:p>
            <a:r>
              <a:rPr lang="en-US" dirty="0" smtClean="0"/>
              <a:t>Cumulative prevalence</a:t>
            </a:r>
          </a:p>
          <a:p>
            <a:pPr lvl="1"/>
            <a:r>
              <a:rPr lang="en-US" dirty="0" smtClean="0"/>
              <a:t>Girls: 12%</a:t>
            </a:r>
          </a:p>
          <a:p>
            <a:pPr lvl="1"/>
            <a:r>
              <a:rPr lang="en-US" dirty="0" smtClean="0"/>
              <a:t>Boys: 7%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11720" y="5263305"/>
            <a:ext cx="1205280" cy="1469529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7" name="Picture 6" descr="Screen Shot 2015-04-25 at 5.22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</p:spPr>
        <p:txBody>
          <a:bodyPr>
            <a:noAutofit/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in Children and Adolescents</a:t>
            </a:r>
            <a:r>
              <a:rPr lang="en-US" sz="3600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ccording to Age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Screen Shot 2015-04-25 at 5.2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23" y="5323589"/>
            <a:ext cx="1168400" cy="1483609"/>
          </a:xfrm>
          <a:prstGeom prst="rect">
            <a:avLst/>
          </a:prstGeom>
        </p:spPr>
      </p:pic>
      <p:pic>
        <p:nvPicPr>
          <p:cNvPr id="5" name="Picture 4" descr="Screen Shot 2015-02-22 at 5.0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6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66" y="274638"/>
            <a:ext cx="8229600" cy="1143000"/>
          </a:xfrm>
          <a:solidFill>
            <a:srgbClr val="77933C"/>
          </a:solidFill>
          <a:ln>
            <a:solidFill>
              <a:srgbClr val="FFFFFF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Course</a:t>
            </a:r>
            <a:endParaRPr lang="en-US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Recurring, spontaneously remitting</a:t>
            </a:r>
          </a:p>
          <a:p>
            <a:r>
              <a:rPr lang="en-US" dirty="0" smtClean="0"/>
              <a:t>Average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episode: 7-9 months</a:t>
            </a:r>
          </a:p>
          <a:p>
            <a:r>
              <a:rPr lang="en-US" dirty="0" smtClean="0"/>
              <a:t>40% probability of recurrence in 2 years</a:t>
            </a:r>
          </a:p>
          <a:p>
            <a:r>
              <a:rPr lang="en-US" dirty="0" smtClean="0"/>
              <a:t>60% likelihood in adulthood</a:t>
            </a:r>
          </a:p>
          <a:p>
            <a:r>
              <a:rPr lang="en-US" dirty="0" smtClean="0"/>
              <a:t>Predictors of recurrence: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oorer response, greater severity, chronicity, previous</a:t>
            </a:r>
          </a:p>
          <a:p>
            <a:pPr marL="457200" lvl="1" indent="0">
              <a:buNone/>
            </a:pPr>
            <a:r>
              <a:rPr lang="en-US" sz="2000" dirty="0"/>
              <a:t>e</a:t>
            </a:r>
            <a:r>
              <a:rPr lang="en-US" sz="2000" dirty="0" smtClean="0"/>
              <a:t>pisodes, comorbidity, hopelessness, negative cognitive style,</a:t>
            </a:r>
          </a:p>
          <a:p>
            <a:pPr marL="457200" lvl="1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amily problems, low SES, abuse or family conflict</a:t>
            </a:r>
          </a:p>
          <a:p>
            <a:pPr lvl="1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27900" y="46537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74638"/>
            <a:ext cx="7235825" cy="1143000"/>
          </a:xfrm>
        </p:spPr>
        <p:txBody>
          <a:bodyPr/>
          <a:lstStyle/>
          <a:p>
            <a:pPr eaLnBrk="1" hangingPunct="1"/>
            <a:r>
              <a:rPr lang="en-AU" dirty="0" smtClean="0"/>
              <a:t>TYPES OF DEPRESSION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331913" y="2492375"/>
            <a:ext cx="239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200" b="1"/>
              <a:t>UNIPOLAR</a:t>
            </a:r>
          </a:p>
          <a:p>
            <a:pPr eaLnBrk="1" hangingPunct="1"/>
            <a:r>
              <a:rPr lang="en-AU" sz="3200" b="1"/>
              <a:t>Depression</a:t>
            </a: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 flipH="1">
            <a:off x="2987675" y="1628775"/>
            <a:ext cx="1223963" cy="9366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156953" y="4076700"/>
            <a:ext cx="26629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2400" b="1" dirty="0"/>
              <a:t>Non-melancholic</a:t>
            </a:r>
          </a:p>
          <a:p>
            <a:pPr algn="ctr" eaLnBrk="1" hangingPunct="1"/>
            <a:r>
              <a:rPr lang="en-AU" sz="2400" dirty="0"/>
              <a:t>Melancholic</a:t>
            </a:r>
          </a:p>
          <a:p>
            <a:pPr algn="ctr" eaLnBrk="1" hangingPunct="1"/>
            <a:r>
              <a:rPr lang="en-AU" sz="2400" dirty="0"/>
              <a:t>Psychotic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2411413" y="3500438"/>
            <a:ext cx="0" cy="6492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331913" y="4581525"/>
            <a:ext cx="287337" cy="1439863"/>
          </a:xfrm>
          <a:prstGeom prst="curvedRightArrow">
            <a:avLst>
              <a:gd name="adj1" fmla="val 100221"/>
              <a:gd name="adj2" fmla="val 200442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619250" y="5229225"/>
            <a:ext cx="2687638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AU" sz="1200">
                <a:solidFill>
                  <a:srgbClr val="000099"/>
                </a:solidFill>
              </a:rPr>
              <a:t>Anhedonia</a:t>
            </a:r>
          </a:p>
          <a:p>
            <a:pPr eaLnBrk="1" hangingPunct="1">
              <a:buFontTx/>
              <a:buChar char="•"/>
            </a:pPr>
            <a:r>
              <a:rPr lang="en-AU" sz="1200">
                <a:solidFill>
                  <a:srgbClr val="000099"/>
                </a:solidFill>
              </a:rPr>
              <a:t>Lack of reactivity</a:t>
            </a:r>
          </a:p>
          <a:p>
            <a:pPr eaLnBrk="1" hangingPunct="1">
              <a:buFontTx/>
              <a:buChar char="•"/>
            </a:pPr>
            <a:r>
              <a:rPr lang="en-AU" sz="1200">
                <a:solidFill>
                  <a:srgbClr val="000099"/>
                </a:solidFill>
              </a:rPr>
              <a:t>Worse in morning</a:t>
            </a:r>
          </a:p>
          <a:p>
            <a:pPr eaLnBrk="1" hangingPunct="1">
              <a:buFontTx/>
              <a:buChar char="•"/>
            </a:pPr>
            <a:r>
              <a:rPr lang="en-AU" sz="1200">
                <a:solidFill>
                  <a:srgbClr val="000099"/>
                </a:solidFill>
              </a:rPr>
              <a:t>Early morning awakening</a:t>
            </a:r>
          </a:p>
          <a:p>
            <a:pPr eaLnBrk="1" hangingPunct="1">
              <a:buFontTx/>
              <a:buChar char="•"/>
            </a:pPr>
            <a:r>
              <a:rPr lang="en-AU" sz="1200">
                <a:solidFill>
                  <a:srgbClr val="000099"/>
                </a:solidFill>
              </a:rPr>
              <a:t>Psychomotor retardation or agitation</a:t>
            </a:r>
          </a:p>
          <a:p>
            <a:pPr eaLnBrk="1" hangingPunct="1">
              <a:buFontTx/>
              <a:buChar char="•"/>
            </a:pPr>
            <a:r>
              <a:rPr lang="en-AU" sz="1200">
                <a:solidFill>
                  <a:srgbClr val="000099"/>
                </a:solidFill>
              </a:rPr>
              <a:t>Anorexia or weight loss</a:t>
            </a:r>
          </a:p>
          <a:p>
            <a:pPr eaLnBrk="1" hangingPunct="1">
              <a:buFontTx/>
              <a:buChar char="•"/>
            </a:pPr>
            <a:r>
              <a:rPr lang="en-AU" sz="1200">
                <a:solidFill>
                  <a:srgbClr val="000099"/>
                </a:solidFill>
              </a:rPr>
              <a:t>Inappropriate or excessive guilt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5946926" y="5333034"/>
            <a:ext cx="147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2400" dirty="0"/>
              <a:t>Mild</a:t>
            </a:r>
          </a:p>
          <a:p>
            <a:pPr eaLnBrk="1" hangingPunct="1"/>
            <a:r>
              <a:rPr lang="en-AU" sz="2400" dirty="0"/>
              <a:t>Moderate</a:t>
            </a:r>
          </a:p>
          <a:p>
            <a:pPr eaLnBrk="1" hangingPunct="1"/>
            <a:r>
              <a:rPr lang="en-AU" sz="2400" dirty="0"/>
              <a:t>Severe</a:t>
            </a:r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3708399" y="4383087"/>
            <a:ext cx="2231753" cy="120615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356100" y="1628775"/>
            <a:ext cx="1295400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599655" y="3025776"/>
            <a:ext cx="2124472" cy="115966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084888" y="3068638"/>
            <a:ext cx="719137" cy="576262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003800" y="2492375"/>
            <a:ext cx="3446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200" b="1" dirty="0"/>
              <a:t>BIPOLAR </a:t>
            </a:r>
            <a:r>
              <a:rPr lang="en-AU" sz="2800" dirty="0" smtClean="0"/>
              <a:t>disorder</a:t>
            </a:r>
            <a:endParaRPr lang="en-AU" sz="2800" dirty="0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804024" y="3482975"/>
            <a:ext cx="190817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2400" b="1" dirty="0">
                <a:solidFill>
                  <a:schemeClr val="bg1">
                    <a:lumMod val="65000"/>
                  </a:schemeClr>
                </a:solidFill>
              </a:rPr>
              <a:t>Manic</a:t>
            </a:r>
          </a:p>
          <a:p>
            <a:pPr eaLnBrk="1" hangingPunct="1"/>
            <a:r>
              <a:rPr lang="en-AU" sz="2400" b="1" dirty="0">
                <a:solidFill>
                  <a:schemeClr val="bg1">
                    <a:lumMod val="65000"/>
                  </a:schemeClr>
                </a:solidFill>
              </a:rPr>
              <a:t>OR</a:t>
            </a:r>
          </a:p>
          <a:p>
            <a:pPr eaLnBrk="1" hangingPunct="1"/>
            <a:r>
              <a:rPr lang="en-AU" sz="2400" b="1" dirty="0">
                <a:solidFill>
                  <a:schemeClr val="bg1">
                    <a:lumMod val="65000"/>
                  </a:schemeClr>
                </a:solidFill>
              </a:rPr>
              <a:t>Hypomanic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38666" y="274638"/>
            <a:ext cx="8229600" cy="1143000"/>
          </a:xfrm>
          <a:prstGeom prst="rect">
            <a:avLst/>
          </a:prstGeom>
          <a:solidFill>
            <a:srgbClr val="77933C"/>
          </a:solidFill>
          <a:ln>
            <a:solidFill>
              <a:srgbClr val="FFFFFF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Depression in Children and Adolescents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Subtypes of Depression</a:t>
            </a:r>
            <a:endParaRPr lang="en-US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18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Depression in Children and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Adolescents </a:t>
            </a:r>
            <a:r>
              <a:rPr lang="en-US" sz="1800" dirty="0" smtClean="0">
                <a:solidFill>
                  <a:srgbClr val="FFFFFF"/>
                </a:solidFill>
              </a:rPr>
              <a:t/>
            </a:r>
            <a:br>
              <a:rPr lang="en-US" sz="18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Subtypes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Catatonic depression</a:t>
            </a:r>
          </a:p>
          <a:p>
            <a:r>
              <a:rPr lang="en-US" dirty="0" smtClean="0"/>
              <a:t>Post-psychotic depression</a:t>
            </a:r>
          </a:p>
          <a:p>
            <a:r>
              <a:rPr lang="en-US" dirty="0" smtClean="0"/>
              <a:t>Premenstrual </a:t>
            </a:r>
            <a:r>
              <a:rPr lang="en-US" dirty="0" err="1" smtClean="0"/>
              <a:t>dysphoric</a:t>
            </a:r>
            <a:r>
              <a:rPr lang="en-US" dirty="0" smtClean="0"/>
              <a:t> disorder</a:t>
            </a:r>
          </a:p>
          <a:p>
            <a:r>
              <a:rPr lang="en-US" dirty="0" smtClean="0"/>
              <a:t>Seasonal depression</a:t>
            </a:r>
          </a:p>
          <a:p>
            <a:r>
              <a:rPr lang="en-US" dirty="0" smtClean="0"/>
              <a:t>Mood disorder NOS</a:t>
            </a:r>
          </a:p>
          <a:p>
            <a:r>
              <a:rPr lang="en-US" dirty="0" smtClean="0"/>
              <a:t>Adjustment disorder with depressed mood</a:t>
            </a:r>
          </a:p>
          <a:p>
            <a:r>
              <a:rPr lang="en-US" dirty="0" smtClean="0"/>
              <a:t>Minor depression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Unipolar depression</a:t>
            </a:r>
          </a:p>
          <a:p>
            <a:r>
              <a:rPr lang="en-US" dirty="0" smtClean="0"/>
              <a:t>Bipolar depression</a:t>
            </a:r>
          </a:p>
          <a:p>
            <a:r>
              <a:rPr lang="en-US" dirty="0" smtClean="0"/>
              <a:t>Psychotic depression</a:t>
            </a:r>
          </a:p>
          <a:p>
            <a:r>
              <a:rPr lang="en-US" dirty="0" smtClean="0"/>
              <a:t>Melancholic depression</a:t>
            </a:r>
          </a:p>
          <a:p>
            <a:r>
              <a:rPr lang="en-US" dirty="0" smtClean="0"/>
              <a:t>Dysthymic disorder</a:t>
            </a:r>
          </a:p>
          <a:p>
            <a:r>
              <a:rPr lang="en-US" dirty="0" smtClean="0"/>
              <a:t>Double depression</a:t>
            </a:r>
          </a:p>
          <a:p>
            <a:endParaRPr lang="en-US" dirty="0"/>
          </a:p>
        </p:txBody>
      </p:sp>
      <p:pic>
        <p:nvPicPr>
          <p:cNvPr id="7" name="Picture 6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98497"/>
            <a:ext cx="1168400" cy="14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4393</Words>
  <Application>Microsoft Office PowerPoint</Application>
  <PresentationFormat>On-screen Show (4:3)</PresentationFormat>
  <Paragraphs>582</Paragraphs>
  <Slides>38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 Depression in Children and Adolescents Learning objectives  </vt:lpstr>
      <vt:lpstr>Depression in Children and Adolescents The Basics</vt:lpstr>
      <vt:lpstr>Depression in Children and Adolescents Epidemiology</vt:lpstr>
      <vt:lpstr>Depression in Children and Adolescents Differences According to Age</vt:lpstr>
      <vt:lpstr>Depression in Children and Adolescents  Course</vt:lpstr>
      <vt:lpstr>TYPES OF DEPRESSION</vt:lpstr>
      <vt:lpstr>Depression in Children and Adolescents  Subtypes</vt:lpstr>
      <vt:lpstr>Depression in Children and Adolescents  Etiology</vt:lpstr>
      <vt:lpstr>Depression in Children and Adolescents  Comorbidity</vt:lpstr>
      <vt:lpstr>Depression in Children and Adolescents  Suicidal Behavior</vt:lpstr>
      <vt:lpstr>Depression in Children and Adolescents Diagnosis</vt:lpstr>
      <vt:lpstr>Depression in Children and Adolescents  Case Example</vt:lpstr>
      <vt:lpstr>Depression in Children and Adolescents  Medical Differential Diagnosis</vt:lpstr>
      <vt:lpstr>Depression in Children and Adolescents  Important Psychiatric Distinctions</vt:lpstr>
      <vt:lpstr>Depression in Children and Adolescents  Free Rating Scales*</vt:lpstr>
      <vt:lpstr>Depression in Children and Adolescents  Treatment Aims</vt:lpstr>
      <vt:lpstr>What works?</vt:lpstr>
      <vt:lpstr>PowerPoint Presentation</vt:lpstr>
      <vt:lpstr>Depression in Children and Adolescents  Treatment Options</vt:lpstr>
      <vt:lpstr>Depression in Children and Adolescents  Evidence-Based Psychotherapy</vt:lpstr>
      <vt:lpstr>Depression in Children and Adolescents  Cognitive Behavioral Therapy</vt:lpstr>
      <vt:lpstr>Depression in Children and Adolescents  Interpersonal Psychotherapy</vt:lpstr>
      <vt:lpstr>Depression in Children and Adolescents  Medication</vt:lpstr>
      <vt:lpstr>Depression in Children and Adolescents  How Anti-Depressant Medication Works</vt:lpstr>
      <vt:lpstr>Depression in Children and Adolescents  Adverse Side Effects of SSRIs</vt:lpstr>
      <vt:lpstr>Depression in Children and Adolescents  Other Treatments</vt:lpstr>
      <vt:lpstr>Depression in Children and Adolescents  Management of Acute Unipolar Depressive Episode</vt:lpstr>
      <vt:lpstr>Depression in Children and Adolescents  Management of  Depressive Episode:   Duration of Treatment</vt:lpstr>
      <vt:lpstr>Depression in Children and Adolescents  Management of Bipolar Depressive Episode*</vt:lpstr>
      <vt:lpstr>Depression in Children and Adolescents  Which Antidepressant? </vt:lpstr>
      <vt:lpstr>Depression in Children and Adolescents  Treatment Resistance</vt:lpstr>
      <vt:lpstr>Depression in Children and Adolescents  Cross-Cultural Differences</vt:lpstr>
      <vt:lpstr>Depression in Children and Adolescents  Barriers to Care</vt:lpstr>
      <vt:lpstr>Depression in Children and Adolescents  Prevention</vt:lpstr>
      <vt:lpstr>Depression in Children and Adolescents  Further Information</vt:lpstr>
      <vt:lpstr>Depression in Children and Adolescents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Chilton</dc:creator>
  <cp:lastModifiedBy>Joseph Rey</cp:lastModifiedBy>
  <cp:revision>97</cp:revision>
  <dcterms:created xsi:type="dcterms:W3CDTF">2015-01-02T01:03:21Z</dcterms:created>
  <dcterms:modified xsi:type="dcterms:W3CDTF">2015-05-06T01:02:46Z</dcterms:modified>
</cp:coreProperties>
</file>