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59" r:id="rId5"/>
    <p:sldId id="318" r:id="rId6"/>
    <p:sldId id="319" r:id="rId7"/>
    <p:sldId id="320" r:id="rId8"/>
    <p:sldId id="326" r:id="rId9"/>
    <p:sldId id="327" r:id="rId10"/>
    <p:sldId id="321" r:id="rId11"/>
    <p:sldId id="322" r:id="rId12"/>
    <p:sldId id="298" r:id="rId13"/>
    <p:sldId id="299" r:id="rId14"/>
    <p:sldId id="300" r:id="rId15"/>
    <p:sldId id="302" r:id="rId16"/>
    <p:sldId id="324" r:id="rId17"/>
    <p:sldId id="325" r:id="rId18"/>
    <p:sldId id="323" r:id="rId19"/>
    <p:sldId id="301" r:id="rId20"/>
    <p:sldId id="260" r:id="rId21"/>
    <p:sldId id="308" r:id="rId22"/>
    <p:sldId id="303" r:id="rId23"/>
    <p:sldId id="309" r:id="rId24"/>
    <p:sldId id="304" r:id="rId25"/>
    <p:sldId id="310" r:id="rId26"/>
    <p:sldId id="328" r:id="rId27"/>
    <p:sldId id="329" r:id="rId28"/>
    <p:sldId id="331" r:id="rId29"/>
    <p:sldId id="311" r:id="rId30"/>
    <p:sldId id="332" r:id="rId31"/>
    <p:sldId id="29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80" autoAdjust="0"/>
  </p:normalViewPr>
  <p:slideViewPr>
    <p:cSldViewPr snapToGrid="0" snapToObjects="1">
      <p:cViewPr varScale="1">
        <p:scale>
          <a:sx n="71" d="100"/>
          <a:sy n="71" d="100"/>
        </p:scale>
        <p:origin x="2763"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9D63F9-64BD-9D48-BF4F-FACD5BAF745A}" type="datetimeFigureOut">
              <a:rPr lang="en-US" smtClean="0"/>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46673-C549-6F4B-B00B-E45BB8C71152}" type="slidenum">
              <a:rPr lang="en-US" smtClean="0"/>
              <a:t>‹#›</a:t>
            </a:fld>
            <a:endParaRPr lang="en-US"/>
          </a:p>
        </p:txBody>
      </p:sp>
    </p:spTree>
    <p:extLst>
      <p:ext uri="{BB962C8B-B14F-4D97-AF65-F5344CB8AC3E}">
        <p14:creationId xmlns:p14="http://schemas.microsoft.com/office/powerpoint/2010/main" val="1114734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1</a:t>
            </a:fld>
            <a:endParaRPr lang="en-US"/>
          </a:p>
        </p:txBody>
      </p:sp>
    </p:spTree>
    <p:extLst>
      <p:ext uri="{BB962C8B-B14F-4D97-AF65-F5344CB8AC3E}">
        <p14:creationId xmlns:p14="http://schemas.microsoft.com/office/powerpoint/2010/main" val="3182368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Diagnosis of Gilles-de-la-Tourette syndrome (or simply Tourette syndrome</a:t>
            </a:r>
          </a:p>
          <a:p>
            <a:r>
              <a:rPr lang="en-US" dirty="0"/>
              <a:t>or disorder) is warranted in cases where several motor tics and at least one vocal tic</a:t>
            </a:r>
          </a:p>
          <a:p>
            <a:r>
              <a:rPr lang="en-US" dirty="0"/>
              <a:t>are present at the same time or have been present in the past. Motor and vocal tics</a:t>
            </a:r>
          </a:p>
          <a:p>
            <a:r>
              <a:rPr lang="en-US" dirty="0"/>
              <a:t>do not have to be present at the same time but should have occurred almost every</a:t>
            </a:r>
          </a:p>
          <a:p>
            <a:r>
              <a:rPr lang="en-US" dirty="0"/>
              <a:t>day over one year at least to warrant the diagnosis. The onset of Tourette syndrome</a:t>
            </a:r>
          </a:p>
          <a:p>
            <a:r>
              <a:rPr lang="en-US" dirty="0"/>
              <a:t>is generally before the age of 18; it rarely occurs for the first time in adulthood. </a:t>
            </a:r>
          </a:p>
          <a:p>
            <a:endParaRPr lang="en-US" dirty="0"/>
          </a:p>
          <a:p>
            <a:r>
              <a:rPr lang="en-US" dirty="0"/>
              <a:t>Georges Albert </a:t>
            </a:r>
            <a:r>
              <a:rPr lang="en-US" dirty="0" err="1"/>
              <a:t>Édouard</a:t>
            </a:r>
            <a:endParaRPr lang="en-US" dirty="0"/>
          </a:p>
          <a:p>
            <a:r>
              <a:rPr lang="en-US" dirty="0"/>
              <a:t>Brutus Gilles de la Tourette</a:t>
            </a:r>
          </a:p>
          <a:p>
            <a:r>
              <a:rPr lang="en-US" dirty="0"/>
              <a:t>(1857-1904), French</a:t>
            </a:r>
          </a:p>
          <a:p>
            <a:r>
              <a:rPr lang="en-US" dirty="0"/>
              <a:t>neurologist, described the</a:t>
            </a:r>
          </a:p>
          <a:p>
            <a:r>
              <a:rPr lang="en-US" dirty="0"/>
              <a:t>symptoms of the syndrome</a:t>
            </a:r>
          </a:p>
          <a:p>
            <a:r>
              <a:rPr lang="en-US" dirty="0"/>
              <a:t>that bears his name in nine</a:t>
            </a:r>
          </a:p>
          <a:p>
            <a:r>
              <a:rPr lang="en-US" dirty="0"/>
              <a:t>patients in 1884, which he</a:t>
            </a:r>
          </a:p>
          <a:p>
            <a:r>
              <a:rPr lang="en-US" dirty="0"/>
              <a:t>termed “</a:t>
            </a:r>
            <a:r>
              <a:rPr lang="en-US" dirty="0" err="1"/>
              <a:t>maladie</a:t>
            </a:r>
            <a:r>
              <a:rPr lang="en-US" dirty="0"/>
              <a:t> des tics".</a:t>
            </a:r>
          </a:p>
          <a:p>
            <a:r>
              <a:rPr lang="en-US" dirty="0"/>
              <a:t>Gilles de la Tourette had a</a:t>
            </a:r>
          </a:p>
          <a:p>
            <a:r>
              <a:rPr lang="en-US" dirty="0" err="1"/>
              <a:t>colourful</a:t>
            </a:r>
            <a:r>
              <a:rPr lang="en-US" dirty="0"/>
              <a:t> and eventful life.</a:t>
            </a:r>
          </a:p>
          <a:p>
            <a:r>
              <a:rPr lang="en-US" dirty="0"/>
              <a:t>He was shot in the head in</a:t>
            </a:r>
          </a:p>
          <a:p>
            <a:r>
              <a:rPr lang="en-US" dirty="0"/>
              <a:t>his consulting rooms by a</a:t>
            </a:r>
          </a:p>
          <a:p>
            <a:r>
              <a:rPr lang="en-US" dirty="0"/>
              <a:t>paranoid young woman who</a:t>
            </a:r>
          </a:p>
          <a:p>
            <a:r>
              <a:rPr lang="en-US" dirty="0"/>
              <a:t>had been a patient at the</a:t>
            </a:r>
          </a:p>
          <a:p>
            <a:r>
              <a:rPr lang="en-US" dirty="0" err="1"/>
              <a:t>Salpêtrière</a:t>
            </a:r>
            <a:r>
              <a:rPr lang="en-US" dirty="0"/>
              <a:t> Hospital claiming</a:t>
            </a:r>
          </a:p>
          <a:p>
            <a:r>
              <a:rPr lang="en-US" dirty="0"/>
              <a:t>she had been </a:t>
            </a:r>
            <a:r>
              <a:rPr lang="en-US" dirty="0" err="1"/>
              <a:t>hypnotised</a:t>
            </a:r>
            <a:r>
              <a:rPr lang="en-US" dirty="0"/>
              <a:t> by</a:t>
            </a:r>
          </a:p>
          <a:p>
            <a:r>
              <a:rPr lang="en-US" dirty="0"/>
              <a:t>him against her will causing</a:t>
            </a:r>
          </a:p>
          <a:p>
            <a:r>
              <a:rPr lang="en-US" dirty="0"/>
              <a:t>her to lose her sanity.</a:t>
            </a:r>
          </a:p>
          <a:p>
            <a:r>
              <a:rPr lang="en-US" dirty="0"/>
              <a:t>The trial sparked intense</a:t>
            </a:r>
          </a:p>
          <a:p>
            <a:r>
              <a:rPr lang="en-US" dirty="0"/>
              <a:t>public debate over whether</a:t>
            </a:r>
          </a:p>
          <a:p>
            <a:r>
              <a:rPr lang="en-US" dirty="0"/>
              <a:t>hypnosis could be used to</a:t>
            </a:r>
          </a:p>
          <a:p>
            <a:r>
              <a:rPr lang="en-US" dirty="0"/>
              <a:t>induce criminal behavior</a:t>
            </a:r>
          </a:p>
          <a:p>
            <a:r>
              <a:rPr lang="en-US" dirty="0"/>
              <a:t>in otherwise law-abiding</a:t>
            </a:r>
          </a:p>
          <a:p>
            <a:r>
              <a:rPr lang="en-US" dirty="0"/>
              <a:t>citizens.</a:t>
            </a:r>
          </a:p>
          <a:p>
            <a:r>
              <a:rPr lang="en-US" dirty="0"/>
              <a:t>He died in a psychiatric</a:t>
            </a:r>
          </a:p>
          <a:p>
            <a:r>
              <a:rPr lang="en-US" dirty="0"/>
              <a:t>hospital in Lausanne,</a:t>
            </a:r>
          </a:p>
          <a:p>
            <a:r>
              <a:rPr lang="en-US" dirty="0"/>
              <a:t>Switzerland, where he had</a:t>
            </a:r>
          </a:p>
          <a:p>
            <a:r>
              <a:rPr lang="en-US" dirty="0"/>
              <a:t>been interned probably</a:t>
            </a:r>
          </a:p>
          <a:p>
            <a:r>
              <a:rPr lang="en-US" dirty="0"/>
              <a:t>because of a bipolar illness</a:t>
            </a:r>
          </a:p>
          <a:p>
            <a:r>
              <a:rPr lang="en-US" dirty="0"/>
              <a:t>and syphilis.</a:t>
            </a:r>
          </a:p>
        </p:txBody>
      </p:sp>
      <p:sp>
        <p:nvSpPr>
          <p:cNvPr id="4" name="Slide Number Placeholder 3"/>
          <p:cNvSpPr>
            <a:spLocks noGrp="1"/>
          </p:cNvSpPr>
          <p:nvPr>
            <p:ph type="sldNum" sz="quarter" idx="10"/>
          </p:nvPr>
        </p:nvSpPr>
        <p:spPr/>
        <p:txBody>
          <a:bodyPr/>
          <a:lstStyle/>
          <a:p>
            <a:fld id="{8BE46673-C549-6F4B-B00B-E45BB8C71152}" type="slidenum">
              <a:rPr lang="en-US" smtClean="0"/>
              <a:t>11</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estimated that 4% to12 % of all children suffer from tics at some time</a:t>
            </a:r>
          </a:p>
          <a:p>
            <a:r>
              <a:rPr lang="en-US" dirty="0"/>
              <a:t>during their development. Approximately 3%-4% are afflicted by a chronic</a:t>
            </a:r>
          </a:p>
          <a:p>
            <a:r>
              <a:rPr lang="en-US" dirty="0"/>
              <a:t>tic disorder and 1% with Tourette’s syndrome (</a:t>
            </a:r>
            <a:r>
              <a:rPr lang="en-US" dirty="0" err="1"/>
              <a:t>Rothenberger</a:t>
            </a:r>
            <a:r>
              <a:rPr lang="en-US" dirty="0"/>
              <a:t> et al, 2007).</a:t>
            </a:r>
          </a:p>
          <a:p>
            <a:r>
              <a:rPr lang="en-US" dirty="0"/>
              <a:t>Children and adolescents are 10 times more likely to suffer from tics than adults</a:t>
            </a:r>
          </a:p>
          <a:p>
            <a:r>
              <a:rPr lang="en-US" dirty="0"/>
              <a:t>(</a:t>
            </a:r>
            <a:r>
              <a:rPr lang="en-US" dirty="0" err="1"/>
              <a:t>Kerbeshian</a:t>
            </a:r>
            <a:r>
              <a:rPr lang="en-US" dirty="0"/>
              <a:t> &amp; </a:t>
            </a:r>
            <a:r>
              <a:rPr lang="en-US" dirty="0" err="1"/>
              <a:t>Burd</a:t>
            </a:r>
            <a:r>
              <a:rPr lang="en-US" dirty="0"/>
              <a:t> 1992). This may be due to the high spontaneous remission</a:t>
            </a:r>
          </a:p>
          <a:p>
            <a:r>
              <a:rPr lang="en-US" dirty="0"/>
              <a:t>rate in younger patients. Boys are afflicted three to four times more often than</a:t>
            </a:r>
          </a:p>
          <a:p>
            <a:r>
              <a:rPr lang="en-US" dirty="0"/>
              <a:t>girls (Freeman, 2007). A familial predisposition has been established (O’Rourke</a:t>
            </a:r>
          </a:p>
          <a:p>
            <a:r>
              <a:rPr lang="en-US" dirty="0"/>
              <a:t>et al, 2011).</a:t>
            </a:r>
          </a:p>
        </p:txBody>
      </p:sp>
      <p:sp>
        <p:nvSpPr>
          <p:cNvPr id="4" name="Slide Number Placeholder 3"/>
          <p:cNvSpPr>
            <a:spLocks noGrp="1"/>
          </p:cNvSpPr>
          <p:nvPr>
            <p:ph type="sldNum" sz="quarter" idx="10"/>
          </p:nvPr>
        </p:nvSpPr>
        <p:spPr/>
        <p:txBody>
          <a:bodyPr/>
          <a:lstStyle/>
          <a:p>
            <a:fld id="{8BE46673-C549-6F4B-B00B-E45BB8C71152}" type="slidenum">
              <a:rPr lang="en-US" smtClean="0"/>
              <a:t>12</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prevalence of Tourette syndrome is about 1% worldwide (Robertson et</a:t>
            </a:r>
          </a:p>
          <a:p>
            <a:r>
              <a:rPr lang="en-US" dirty="0"/>
              <a:t>al, 2009). However, Tourette syndrome is less likely to occur in some countries.</a:t>
            </a:r>
          </a:p>
          <a:p>
            <a:r>
              <a:rPr lang="en-US" dirty="0"/>
              <a:t>Differences in prevalence across various countries seem partly to reflect the fact</a:t>
            </a:r>
          </a:p>
          <a:p>
            <a:r>
              <a:rPr lang="en-US" dirty="0"/>
              <a:t>that not all follow the same classification system. China, for example, has reported</a:t>
            </a:r>
          </a:p>
          <a:p>
            <a:r>
              <a:rPr lang="en-US" dirty="0"/>
              <a:t>slightly lower prevalence rates; rates appear to be lower among African Americans</a:t>
            </a:r>
          </a:p>
          <a:p>
            <a:r>
              <a:rPr lang="en-US" dirty="0"/>
              <a:t>in the US and occurrence is extremely rare in Sub-Saharan black Africans. Possible</a:t>
            </a:r>
          </a:p>
          <a:p>
            <a:r>
              <a:rPr lang="en-US" dirty="0"/>
              <a:t>reasons for these findings include the implementation of different diagnostic</a:t>
            </a:r>
          </a:p>
          <a:p>
            <a:r>
              <a:rPr lang="en-US" dirty="0"/>
              <a:t>systems, other medical priorities with less likelihood to seek treatment, ethnic</a:t>
            </a:r>
          </a:p>
          <a:p>
            <a:r>
              <a:rPr lang="en-US" dirty="0"/>
              <a:t>and epigenetic differences, genetic and allelic differences in different races and</a:t>
            </a:r>
          </a:p>
          <a:p>
            <a:r>
              <a:rPr lang="en-US" dirty="0"/>
              <a:t>the presence of a mixture of races (Robertson, 2008). By contrast, a cross-cultural</a:t>
            </a:r>
          </a:p>
          <a:p>
            <a:r>
              <a:rPr lang="en-US" dirty="0"/>
              <a:t>review by Staley et al (1997) concluded that demography, family history, clinical</a:t>
            </a:r>
          </a:p>
          <a:p>
            <a:r>
              <a:rPr lang="en-US" dirty="0"/>
              <a:t>features, associated conditions, comorbidity and treatment outcome were basically</a:t>
            </a:r>
          </a:p>
          <a:p>
            <a:r>
              <a:rPr lang="en-US" dirty="0"/>
              <a:t>the same across cultures. </a:t>
            </a:r>
          </a:p>
        </p:txBody>
      </p:sp>
      <p:sp>
        <p:nvSpPr>
          <p:cNvPr id="4" name="Slide Number Placeholder 3"/>
          <p:cNvSpPr>
            <a:spLocks noGrp="1"/>
          </p:cNvSpPr>
          <p:nvPr>
            <p:ph type="sldNum" sz="quarter" idx="10"/>
          </p:nvPr>
        </p:nvSpPr>
        <p:spPr/>
        <p:txBody>
          <a:bodyPr/>
          <a:lstStyle/>
          <a:p>
            <a:fld id="{8BE46673-C549-6F4B-B00B-E45BB8C71152}" type="slidenum">
              <a:rPr lang="en-US" smtClean="0"/>
              <a:t>13</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Tics generally occur for the first time between the ages of two and 15 years.</a:t>
            </a:r>
          </a:p>
          <a:p>
            <a:r>
              <a:rPr lang="en-US" dirty="0"/>
              <a:t>However, the peak age of onset is between six and eight years. Typically, the first</a:t>
            </a:r>
          </a:p>
          <a:p>
            <a:r>
              <a:rPr lang="en-US" dirty="0"/>
              <a:t>symptom is a simple motor tic in the face, such as eye blinking or grimacing. With</a:t>
            </a:r>
          </a:p>
          <a:p>
            <a:r>
              <a:rPr lang="en-US" dirty="0"/>
              <a:t>time, they spread to shoulders, extremities and torso. Often vocal tics appear two</a:t>
            </a:r>
          </a:p>
          <a:p>
            <a:r>
              <a:rPr lang="en-US" dirty="0"/>
              <a:t>to four years after the start of the motor tics (</a:t>
            </a:r>
            <a:r>
              <a:rPr lang="en-US" dirty="0" err="1"/>
              <a:t>Leckman</a:t>
            </a:r>
            <a:r>
              <a:rPr lang="en-US" dirty="0"/>
              <a:t> et al, 1998).</a:t>
            </a:r>
          </a:p>
          <a:p>
            <a:r>
              <a:rPr lang="en-US" dirty="0"/>
              <a:t>In most cases tics fluctuate in their location, complexity, type, intensity and</a:t>
            </a:r>
          </a:p>
          <a:p>
            <a:r>
              <a:rPr lang="en-US" dirty="0"/>
              <a:t>frequency. This can be confusing and frustrating for parents of children afflicted by</a:t>
            </a:r>
          </a:p>
          <a:p>
            <a:r>
              <a:rPr lang="en-US" dirty="0"/>
              <a:t>tics. Fluctuations often occur at irregular intervals, approximately every six to 12</a:t>
            </a:r>
          </a:p>
          <a:p>
            <a:r>
              <a:rPr lang="en-US" dirty="0"/>
              <a:t>weeks, without any apparent reason (</a:t>
            </a:r>
            <a:r>
              <a:rPr lang="en-US" dirty="0" err="1"/>
              <a:t>Roessner</a:t>
            </a:r>
            <a:r>
              <a:rPr lang="en-US" dirty="0"/>
              <a:t> et al, 2004). This changing course</a:t>
            </a:r>
          </a:p>
          <a:p>
            <a:r>
              <a:rPr lang="en-US" dirty="0"/>
              <a:t>is one of the main distinguishing features when differentiating between Tourette</a:t>
            </a:r>
          </a:p>
          <a:p>
            <a:r>
              <a:rPr lang="en-US" dirty="0"/>
              <a:t>syndrome and the abnormal movements found in conjunction with other illnesses,</a:t>
            </a:r>
          </a:p>
          <a:p>
            <a:r>
              <a:rPr lang="en-US" dirty="0"/>
              <a:t>such as dystonia or chorea, which typically do not change or show less accentuated</a:t>
            </a:r>
          </a:p>
          <a:p>
            <a:r>
              <a:rPr lang="en-US" dirty="0"/>
              <a:t>fluctuations.</a:t>
            </a:r>
          </a:p>
        </p:txBody>
      </p:sp>
      <p:sp>
        <p:nvSpPr>
          <p:cNvPr id="4" name="Slide Number Placeholder 3"/>
          <p:cNvSpPr>
            <a:spLocks noGrp="1"/>
          </p:cNvSpPr>
          <p:nvPr>
            <p:ph type="sldNum" sz="quarter" idx="10"/>
          </p:nvPr>
        </p:nvSpPr>
        <p:spPr/>
        <p:txBody>
          <a:bodyPr/>
          <a:lstStyle/>
          <a:p>
            <a:fld id="{8BE46673-C549-6F4B-B00B-E45BB8C71152}" type="slidenum">
              <a:rPr lang="en-US" smtClean="0"/>
              <a:t>14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dirty="0"/>
              <a:t>At date 1 (in which a reduction in tics naturally occurs) a therapeutic intervention is followed by a reduction in tics</a:t>
            </a:r>
          </a:p>
          <a:p>
            <a:r>
              <a:rPr lang="en-US" dirty="0"/>
              <a:t>irrespective of the intervention’s potential to increase or not to have an effect on tics. The reduction could be falsely</a:t>
            </a:r>
          </a:p>
          <a:p>
            <a:r>
              <a:rPr lang="en-US" dirty="0"/>
              <a:t>attributed to the intervention when in fact was the result of the tics natural waxing and waning. A therapeutic intervention</a:t>
            </a:r>
          </a:p>
          <a:p>
            <a:r>
              <a:rPr lang="en-US" dirty="0"/>
              <a:t>at date 2 could be followed by an increase in tics despite its potential to reduce tics. The effect of the therapeutic</a:t>
            </a:r>
          </a:p>
          <a:p>
            <a:r>
              <a:rPr lang="en-US" dirty="0"/>
              <a:t>intervention might attenuate the natural waxing of the tics but is biased by the spontaneous increase. This means that</a:t>
            </a:r>
          </a:p>
          <a:p>
            <a:r>
              <a:rPr lang="en-US" dirty="0"/>
              <a:t>a meaningful appraisal of treatment efficacy in Tourette’s disorder can only be ascertained in most cases after a long</a:t>
            </a:r>
          </a:p>
          <a:p>
            <a:r>
              <a:rPr lang="en-US" dirty="0"/>
              <a:t>observation period. Source: </a:t>
            </a:r>
            <a:r>
              <a:rPr lang="en-US" dirty="0" err="1"/>
              <a:t>Roessner</a:t>
            </a:r>
            <a:r>
              <a:rPr lang="en-US" dirty="0"/>
              <a:t> et al (2011). Reproduced with permission.</a:t>
            </a:r>
          </a:p>
        </p:txBody>
      </p:sp>
      <p:sp>
        <p:nvSpPr>
          <p:cNvPr id="4" name="Slide Number Placeholder 3"/>
          <p:cNvSpPr>
            <a:spLocks noGrp="1"/>
          </p:cNvSpPr>
          <p:nvPr>
            <p:ph type="sldNum" sz="quarter" idx="10"/>
          </p:nvPr>
        </p:nvSpPr>
        <p:spPr/>
        <p:txBody>
          <a:bodyPr/>
          <a:lstStyle/>
          <a:p>
            <a:fld id="{8BE46673-C549-6F4B-B00B-E45BB8C71152}" type="slidenum">
              <a:rPr lang="en-US" smtClean="0"/>
              <a:t>15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Usually there is a worsening of symptoms during adolescence. As children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progresses into young adulthood, tics often go into remission (</a:t>
            </a:r>
            <a:r>
              <a:rPr lang="en-US" dirty="0" err="1"/>
              <a:t>Sandor</a:t>
            </a:r>
            <a:r>
              <a:rPr lang="en-US" dirty="0"/>
              <a:t> et al, 1990).</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a result, children and adolescents are 10 times more likely to be affected than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adults.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With increasing age, tic-afflicted patients also gain better control over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their tics and are often able to suppress them for minutes or up to several hours.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However, after a period of suppression, patients often feel compelled to exhibit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their tics with heightened intensity (</a:t>
            </a:r>
            <a:r>
              <a:rPr lang="en-US" dirty="0" err="1"/>
              <a:t>Banaschewski</a:t>
            </a:r>
            <a:r>
              <a:rPr lang="en-US" dirty="0"/>
              <a:t> et al, 2003). For this reason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some children may be able to suppress their tics over the course of the school day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but, as soon as the child arrives at home, tics reappear with more intensity and the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feelings of heightened tension generated by the suppression of tics will temporarily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fade.</a:t>
            </a:r>
          </a:p>
        </p:txBody>
      </p:sp>
      <p:sp>
        <p:nvSpPr>
          <p:cNvPr id="4" name="Slide Number Placeholder 3"/>
          <p:cNvSpPr>
            <a:spLocks noGrp="1"/>
          </p:cNvSpPr>
          <p:nvPr>
            <p:ph type="sldNum" sz="quarter" idx="10"/>
          </p:nvPr>
        </p:nvSpPr>
        <p:spPr/>
        <p:txBody>
          <a:bodyPr/>
          <a:lstStyle/>
          <a:p>
            <a:fld id="{8BE46673-C549-6F4B-B00B-E45BB8C71152}" type="slidenum">
              <a:rPr lang="en-US" smtClean="0"/>
              <a:t>16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severity of the tic disorder during childhood only has a limited predictive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value concerning the illness in adulthood. A poor prognosis is usually associated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Familial history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Existence of vocal or complex tics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Comorbid hyperkinetic disorder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Obsessive-compulsive symptoms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Aggressive behavior against self or others.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Spontaneous remission of chronic simple or multiple tics occurs in 50% to</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70 % of cases and 3% to 40% for Tourette syndrome (</a:t>
            </a:r>
            <a:r>
              <a:rPr lang="en-US" dirty="0" err="1"/>
              <a:t>Erenberg</a:t>
            </a:r>
            <a:r>
              <a:rPr lang="en-US" dirty="0"/>
              <a:t> et al,1987).</a:t>
            </a:r>
          </a:p>
        </p:txBody>
      </p:sp>
      <p:sp>
        <p:nvSpPr>
          <p:cNvPr id="4" name="Slide Number Placeholder 3"/>
          <p:cNvSpPr>
            <a:spLocks noGrp="1"/>
          </p:cNvSpPr>
          <p:nvPr>
            <p:ph type="sldNum" sz="quarter" idx="10"/>
          </p:nvPr>
        </p:nvSpPr>
        <p:spPr/>
        <p:txBody>
          <a:bodyPr/>
          <a:lstStyle/>
          <a:p>
            <a:fld id="{8BE46673-C549-6F4B-B00B-E45BB8C71152}" type="slidenum">
              <a:rPr lang="en-US" smtClean="0"/>
              <a:t>17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Specific circumstances may cause variation of tic symptoms. Emotional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states such as fear, joy or tension frequently lead to an increase. Distractions, an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occupation requiring high concentration and consumption of cannabis or alcohol may lead to a decrease. Tics hardly ever interfere with intentional movements such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cycling. It is possible for tics to appear during any of the sleep stages, albeit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with reduced frequency, intensity and complexity. Due to the aforementioned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characteristics, it is possible to differentiate tic symptoms from most other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movement disorders (see table H.2.3).</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However, environmental influences, first and foremost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psychosocial stress, undoubtedly modulate tic severity. Experiences that cause fear,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emotional trauma and social pressure generally result in an exacerbation of tics.</a:t>
            </a:r>
          </a:p>
        </p:txBody>
      </p:sp>
      <p:sp>
        <p:nvSpPr>
          <p:cNvPr id="4" name="Slide Number Placeholder 3"/>
          <p:cNvSpPr>
            <a:spLocks noGrp="1"/>
          </p:cNvSpPr>
          <p:nvPr>
            <p:ph type="sldNum" sz="quarter" idx="10"/>
          </p:nvPr>
        </p:nvSpPr>
        <p:spPr/>
        <p:txBody>
          <a:bodyPr/>
          <a:lstStyle/>
          <a:p>
            <a:fld id="{8BE46673-C549-6F4B-B00B-E45BB8C71152}" type="slidenum">
              <a:rPr lang="en-US" smtClean="0"/>
              <a:t>18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endParaRPr lang="en-US" dirty="0"/>
          </a:p>
          <a:p>
            <a:r>
              <a:rPr lang="en-US" dirty="0"/>
              <a:t>Although the cause of primary tic disorders has not been conclusively</a:t>
            </a:r>
          </a:p>
          <a:p>
            <a:r>
              <a:rPr lang="en-US" dirty="0"/>
              <a:t>determined, it is widely assumed to be the result of an interaction of genetic,</a:t>
            </a:r>
          </a:p>
          <a:p>
            <a:r>
              <a:rPr lang="en-US" dirty="0"/>
              <a:t>neurobiological and psychological factors as well as environmental influences.</a:t>
            </a:r>
          </a:p>
          <a:p>
            <a:r>
              <a:rPr lang="en-US" dirty="0"/>
              <a:t>A </a:t>
            </a:r>
            <a:r>
              <a:rPr lang="en-US" dirty="0" err="1"/>
              <a:t>dysregulation</a:t>
            </a:r>
            <a:r>
              <a:rPr lang="en-US" dirty="0"/>
              <a:t> within </a:t>
            </a:r>
            <a:r>
              <a:rPr lang="en-US" dirty="0" err="1"/>
              <a:t>cortico</a:t>
            </a:r>
            <a:r>
              <a:rPr lang="en-US" dirty="0"/>
              <a:t>-</a:t>
            </a:r>
            <a:r>
              <a:rPr lang="en-US" dirty="0" err="1"/>
              <a:t>striato</a:t>
            </a:r>
            <a:r>
              <a:rPr lang="en-US" dirty="0"/>
              <a:t>-</a:t>
            </a:r>
            <a:r>
              <a:rPr lang="en-US" dirty="0" err="1"/>
              <a:t>thalamo</a:t>
            </a:r>
            <a:r>
              <a:rPr lang="en-US" dirty="0"/>
              <a:t>-cortical circuits with deviations</a:t>
            </a:r>
          </a:p>
          <a:p>
            <a:r>
              <a:rPr lang="en-US" dirty="0"/>
              <a:t>within the dopaminergic and serotonergic systems is believed to be responsible</a:t>
            </a:r>
          </a:p>
          <a:p>
            <a:r>
              <a:rPr lang="en-US" dirty="0"/>
              <a:t>for the occurrence of tics. It seems that </a:t>
            </a:r>
            <a:r>
              <a:rPr lang="en-US" dirty="0" err="1"/>
              <a:t>overactivity</a:t>
            </a:r>
            <a:r>
              <a:rPr lang="en-US" dirty="0"/>
              <a:t> of the dopaminergic system in</a:t>
            </a:r>
          </a:p>
          <a:p>
            <a:r>
              <a:rPr lang="en-US" dirty="0"/>
              <a:t>the basal ganglia leads to deficient subcortical inhibition and impaired automatic</a:t>
            </a:r>
          </a:p>
          <a:p>
            <a:r>
              <a:rPr lang="en-US" dirty="0"/>
              <a:t>control of movement, which then clinically presents itself as motor or vocal tics</a:t>
            </a:r>
          </a:p>
          <a:p>
            <a:r>
              <a:rPr lang="en-US" dirty="0"/>
              <a:t>(</a:t>
            </a:r>
            <a:r>
              <a:rPr lang="en-US" dirty="0" err="1"/>
              <a:t>Leckman</a:t>
            </a:r>
            <a:r>
              <a:rPr lang="en-US" dirty="0"/>
              <a:t> et al 1997; Singer, 2011). </a:t>
            </a:r>
          </a:p>
        </p:txBody>
      </p:sp>
      <p:sp>
        <p:nvSpPr>
          <p:cNvPr id="4" name="Slide Number Placeholder 3"/>
          <p:cNvSpPr>
            <a:spLocks noGrp="1"/>
          </p:cNvSpPr>
          <p:nvPr>
            <p:ph type="sldNum" sz="quarter" idx="10"/>
          </p:nvPr>
        </p:nvSpPr>
        <p:spPr/>
        <p:txBody>
          <a:bodyPr/>
          <a:lstStyle/>
          <a:p>
            <a:fld id="{8BE46673-C549-6F4B-B00B-E45BB8C71152}" type="slidenum">
              <a:rPr lang="en-US" smtClean="0"/>
              <a:t>19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familial predisposition is as a risk factor. Heritability has been estimated</a:t>
            </a:r>
          </a:p>
          <a:p>
            <a:r>
              <a:rPr lang="en-US" dirty="0"/>
              <a:t>to be around 50 % (Singer &amp; Walkup, 1991). Various prenatal, perinatal and</a:t>
            </a:r>
          </a:p>
          <a:p>
            <a:r>
              <a:rPr lang="en-US" dirty="0"/>
              <a:t>postnatal factors are considered possible factors that increase the risk. They include</a:t>
            </a:r>
          </a:p>
          <a:p>
            <a:r>
              <a:rPr lang="en-US" dirty="0"/>
              <a:t>premature birth, perinatal hypoxia, low birth weight as well as excessive nicotine</a:t>
            </a:r>
          </a:p>
          <a:p>
            <a:r>
              <a:rPr lang="en-US" dirty="0"/>
              <a:t>and caffeine consumption by mother during pregnancy. On rare occasions tics</a:t>
            </a:r>
          </a:p>
          <a:p>
            <a:r>
              <a:rPr lang="en-US" dirty="0"/>
              <a:t>may develop as secondary symptom of tumors, poisoning, infection, head trauma</a:t>
            </a:r>
          </a:p>
          <a:p>
            <a:r>
              <a:rPr lang="en-US" dirty="0"/>
              <a:t>or vascular disease (</a:t>
            </a:r>
            <a:r>
              <a:rPr lang="en-US" dirty="0" err="1"/>
              <a:t>Burd</a:t>
            </a:r>
            <a:r>
              <a:rPr lang="en-US" dirty="0"/>
              <a:t> et al, 1999; Mathews et al, 2006) . </a:t>
            </a:r>
          </a:p>
        </p:txBody>
      </p:sp>
      <p:sp>
        <p:nvSpPr>
          <p:cNvPr id="4" name="Slide Number Placeholder 3"/>
          <p:cNvSpPr>
            <a:spLocks noGrp="1"/>
          </p:cNvSpPr>
          <p:nvPr>
            <p:ph type="sldNum" sz="quarter" idx="10"/>
          </p:nvPr>
        </p:nvSpPr>
        <p:spPr/>
        <p:txBody>
          <a:bodyPr/>
          <a:lstStyle/>
          <a:p>
            <a:fld id="{8BE46673-C549-6F4B-B00B-E45BB8C71152}" type="slidenum">
              <a:rPr lang="en-US" smtClean="0"/>
              <a:t>20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a:t>
            </a:r>
            <a:r>
              <a:rPr lang="en-US" baseline="0" dirty="0"/>
              <a:t> you should understand the following about </a:t>
            </a:r>
            <a:r>
              <a:rPr lang="en-US" baseline="0"/>
              <a:t>Tic Disorders </a:t>
            </a:r>
            <a:r>
              <a:rPr lang="en-US" baseline="0" dirty="0"/>
              <a:t>in children and adolescents</a:t>
            </a: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Samuel Johnson,</a:t>
            </a:r>
            <a:r>
              <a:rPr lang="en-US" baseline="0" dirty="0"/>
              <a:t> one of the most influential English literary figures, particularly because of his “Dictionary of the English Language” published in 1755, appears to have suffered from Tourette’s Disorder</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3</a:t>
            </a:fld>
            <a:endParaRPr lang="en-US"/>
          </a:p>
        </p:txBody>
      </p:sp>
    </p:spTree>
    <p:extLst>
      <p:ext uri="{BB962C8B-B14F-4D97-AF65-F5344CB8AC3E}">
        <p14:creationId xmlns:p14="http://schemas.microsoft.com/office/powerpoint/2010/main" val="206162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Medical imaging techniques have determined that, on a neuroanatomical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level, patients with tics show a reduced volume of the basal ganglia as well as the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corpus callosum, but heterogeneity of study samples in terms of several confounders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(e.g., long-term use of medication, tic performance and suppression over years)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prevents firm conclusions. Furthermore, deviation of glucose metabolism in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basal ganglia, prefrontal and the somatic sensorimotor cortex, insula </a:t>
            </a:r>
            <a:r>
              <a:rPr lang="en-US" sz="1200" kern="1200" dirty="0" err="1">
                <a:solidFill>
                  <a:schemeClr val="tx1"/>
                </a:solidFill>
                <a:effectLst/>
                <a:latin typeface="+mn-lt"/>
                <a:ea typeface="+mn-ea"/>
                <a:cs typeface="+mn-cs"/>
              </a:rPr>
              <a:t>andtemporal</a:t>
            </a:r>
            <a:r>
              <a:rPr lang="en-US" sz="1200" kern="1200" dirty="0">
                <a:solidFill>
                  <a:schemeClr val="tx1"/>
                </a:solidFill>
                <a:effectLst/>
                <a:latin typeface="+mn-lt"/>
                <a:ea typeface="+mn-ea"/>
                <a:cs typeface="+mn-cs"/>
              </a:rPr>
              <a:t> lobe has become apparent. Apart from dopaminergic </a:t>
            </a:r>
            <a:r>
              <a:rPr lang="en-US" sz="1200" kern="1200" dirty="0" err="1">
                <a:solidFill>
                  <a:schemeClr val="tx1"/>
                </a:solidFill>
                <a:effectLst/>
                <a:latin typeface="+mn-lt"/>
                <a:ea typeface="+mn-ea"/>
                <a:cs typeface="+mn-cs"/>
              </a:rPr>
              <a:t>overactivity</a:t>
            </a:r>
            <a:r>
              <a:rPr lang="en-US" sz="1200" kern="1200" dirty="0">
                <a:solidFill>
                  <a:schemeClr val="tx1"/>
                </a:solidFill>
                <a:effectLst/>
                <a:latin typeface="+mn-lt"/>
                <a:ea typeface="+mn-ea"/>
                <a:cs typeface="+mn-cs"/>
              </a:rPr>
              <a:t>, other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neurotransmitters implicated include dysfunctions within the serotonergic and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noradrenergic systems.  </a:t>
            </a:r>
          </a:p>
        </p:txBody>
      </p:sp>
      <p:sp>
        <p:nvSpPr>
          <p:cNvPr id="4" name="Slide Number Placeholder 3"/>
          <p:cNvSpPr>
            <a:spLocks noGrp="1"/>
          </p:cNvSpPr>
          <p:nvPr>
            <p:ph type="sldNum" sz="quarter" idx="10"/>
          </p:nvPr>
        </p:nvSpPr>
        <p:spPr/>
        <p:txBody>
          <a:bodyPr/>
          <a:lstStyle/>
          <a:p>
            <a:fld id="{8BE46673-C549-6F4B-B00B-E45BB8C71152}" type="slidenum">
              <a:rPr lang="en-US" smtClean="0"/>
              <a:t>21</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detailed medical history should be obtained from birth onwards.</a:t>
            </a:r>
          </a:p>
          <a:p>
            <a:r>
              <a:rPr lang="en-US" dirty="0"/>
              <a:t>Additionally, standardized questionnaires may be used. The Child Behavior</a:t>
            </a:r>
          </a:p>
          <a:p>
            <a:r>
              <a:rPr lang="en-US" dirty="0"/>
              <a:t>Checklist (Achenbach, 1991) can be employed to obtain information concerning</a:t>
            </a:r>
          </a:p>
          <a:p>
            <a:r>
              <a:rPr lang="en-US" dirty="0"/>
              <a:t>possible comorbid disorders (see Chapter A.5). The Strengths and Difficulties</a:t>
            </a:r>
          </a:p>
          <a:p>
            <a:r>
              <a:rPr lang="en-US" dirty="0"/>
              <a:t>Questionnaire (Goodman, 1997) can also be recommended for this purpose (see</a:t>
            </a:r>
          </a:p>
          <a:p>
            <a:r>
              <a:rPr lang="en-US" dirty="0"/>
              <a:t>Chapter A.5). Tic-specific or semi-structured interviews include the Yale Global Tic</a:t>
            </a:r>
          </a:p>
          <a:p>
            <a:r>
              <a:rPr lang="en-US" dirty="0"/>
              <a:t>Severity Scale (YGTSS) (</a:t>
            </a:r>
            <a:r>
              <a:rPr lang="en-US" dirty="0" err="1"/>
              <a:t>Leckman</a:t>
            </a:r>
            <a:r>
              <a:rPr lang="en-US" dirty="0"/>
              <a:t> et al, 1989) and the Tourette’s Syndrome Severity</a:t>
            </a:r>
          </a:p>
          <a:p>
            <a:r>
              <a:rPr lang="en-US" dirty="0"/>
              <a:t>Scale (TSSS) (Walkup et al, 1992). Parental or self-rating can be done using the</a:t>
            </a:r>
          </a:p>
          <a:p>
            <a:r>
              <a:rPr lang="en-US" dirty="0"/>
              <a:t>Yale Tourette Syndrome Symptom List-Revised (TSSL-R) (</a:t>
            </a:r>
            <a:r>
              <a:rPr lang="en-US" dirty="0" err="1"/>
              <a:t>Leckman</a:t>
            </a:r>
            <a:r>
              <a:rPr lang="en-US" dirty="0"/>
              <a:t> et al, 1989).</a:t>
            </a:r>
          </a:p>
          <a:p>
            <a:r>
              <a:rPr lang="en-US" dirty="0"/>
              <a:t>A thorough physical and neurological examination should be conducted,</a:t>
            </a:r>
          </a:p>
          <a:p>
            <a:r>
              <a:rPr lang="en-US" dirty="0"/>
              <a:t>including an EEG. The main purpose for this is to exclude other possible illnesses</a:t>
            </a:r>
          </a:p>
          <a:p>
            <a:r>
              <a:rPr lang="en-US" dirty="0"/>
              <a:t>that could cause the symptoms. Usually no further tests, such as an MRI, are</a:t>
            </a:r>
          </a:p>
          <a:p>
            <a:r>
              <a:rPr lang="en-US" dirty="0"/>
              <a:t>necessary unless there are pathological findings. ECG, thyroid function tests or</a:t>
            </a:r>
          </a:p>
          <a:p>
            <a:r>
              <a:rPr lang="en-US" dirty="0"/>
              <a:t>other procedures (e.g., metabolic tests) are not necessary in the absence of abnormal</a:t>
            </a:r>
          </a:p>
          <a:p>
            <a:r>
              <a:rPr lang="en-US" dirty="0"/>
              <a:t>findings.</a:t>
            </a:r>
          </a:p>
          <a:p>
            <a:r>
              <a:rPr lang="en-US" dirty="0"/>
              <a:t>Tests of cognitive ability are not necessary either unless there is indication</a:t>
            </a:r>
          </a:p>
          <a:p>
            <a:r>
              <a:rPr lang="en-US" dirty="0"/>
              <a:t>of learning problems. Completing questionnaires provides a good opportunity to</a:t>
            </a:r>
          </a:p>
          <a:p>
            <a:r>
              <a:rPr lang="en-US" dirty="0"/>
              <a:t>observe the patient in a challenging situation, even though patients are often able</a:t>
            </a:r>
          </a:p>
          <a:p>
            <a:r>
              <a:rPr lang="en-US" dirty="0"/>
              <a:t>to suppress tics for a certain period so that the true extent of the symptoms may</a:t>
            </a:r>
          </a:p>
          <a:p>
            <a:r>
              <a:rPr lang="en-US" dirty="0"/>
              <a:t>not be observed.</a:t>
            </a:r>
          </a:p>
        </p:txBody>
      </p:sp>
      <p:sp>
        <p:nvSpPr>
          <p:cNvPr id="4" name="Slide Number Placeholder 3"/>
          <p:cNvSpPr>
            <a:spLocks noGrp="1"/>
          </p:cNvSpPr>
          <p:nvPr>
            <p:ph type="sldNum" sz="quarter" idx="10"/>
          </p:nvPr>
        </p:nvSpPr>
        <p:spPr/>
        <p:txBody>
          <a:bodyPr/>
          <a:lstStyle/>
          <a:p>
            <a:fld id="{8BE46673-C549-6F4B-B00B-E45BB8C71152}" type="slidenum">
              <a:rPr lang="en-US" smtClean="0"/>
              <a:t>22</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23</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65 % of children and adolescents with chronic motor or vocal</a:t>
            </a:r>
          </a:p>
          <a:p>
            <a:r>
              <a:rPr lang="en-US" dirty="0"/>
              <a:t>tic disorder have a comorbid condition (</a:t>
            </a:r>
            <a:r>
              <a:rPr lang="en-US" dirty="0" err="1"/>
              <a:t>Conelea</a:t>
            </a:r>
            <a:r>
              <a:rPr lang="en-US" dirty="0"/>
              <a:t> et al, in press). Around 90% of</a:t>
            </a:r>
          </a:p>
          <a:p>
            <a:r>
              <a:rPr lang="en-US" dirty="0"/>
              <a:t>those with TS develop one or more psychiatric disorders (Freeman, 2007). The</a:t>
            </a:r>
          </a:p>
          <a:p>
            <a:r>
              <a:rPr lang="en-US" dirty="0"/>
              <a:t>probability of having a comorbid disorder increases with the severity of tics, early</a:t>
            </a:r>
          </a:p>
          <a:p>
            <a:r>
              <a:rPr lang="en-US" dirty="0"/>
              <a:t>onset and familial loading.</a:t>
            </a:r>
          </a:p>
          <a:p>
            <a:endParaRPr lang="en-US" dirty="0"/>
          </a:p>
          <a:p>
            <a:r>
              <a:rPr lang="en-US" dirty="0"/>
              <a:t>When there are comorbid psychiatric disorders and Tourette syndrome, it</a:t>
            </a:r>
          </a:p>
          <a:p>
            <a:r>
              <a:rPr lang="en-US" dirty="0"/>
              <a:t>should always be ascertained which of the presenting conditions is causing the</a:t>
            </a:r>
          </a:p>
          <a:p>
            <a:r>
              <a:rPr lang="en-US" dirty="0"/>
              <a:t>greater impairment. Treating one disorder frequently has a positive effect on the</a:t>
            </a:r>
          </a:p>
          <a:p>
            <a:r>
              <a:rPr lang="en-US" dirty="0"/>
              <a:t>other and may render further specific treatment unnecessary.</a:t>
            </a:r>
          </a:p>
        </p:txBody>
      </p:sp>
      <p:sp>
        <p:nvSpPr>
          <p:cNvPr id="4" name="Slide Number Placeholder 3"/>
          <p:cNvSpPr>
            <a:spLocks noGrp="1"/>
          </p:cNvSpPr>
          <p:nvPr>
            <p:ph type="sldNum" sz="quarter" idx="10"/>
          </p:nvPr>
        </p:nvSpPr>
        <p:spPr/>
        <p:txBody>
          <a:bodyPr/>
          <a:lstStyle/>
          <a:p>
            <a:fld id="{8BE46673-C549-6F4B-B00B-E45BB8C71152}" type="slidenum">
              <a:rPr lang="en-US" smtClean="0"/>
              <a:t>24</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Psychoeducation</a:t>
            </a:r>
            <a:r>
              <a:rPr lang="en-US" dirty="0"/>
              <a:t>, involving the patient as well as relevant caregivers, should</a:t>
            </a:r>
          </a:p>
          <a:p>
            <a:r>
              <a:rPr lang="en-US" dirty="0"/>
              <a:t>be provided at the beginning of treatment. Further, individual causal factors and</a:t>
            </a:r>
          </a:p>
          <a:p>
            <a:r>
              <a:rPr lang="en-US" dirty="0"/>
              <a:t>options for treatment should be discussed. Referral to self-help groups is also</a:t>
            </a:r>
          </a:p>
          <a:p>
            <a:r>
              <a:rPr lang="en-US" dirty="0"/>
              <a:t>useful. Treatment is usually delivered as an out-patient; inpatient treatment can</a:t>
            </a:r>
          </a:p>
          <a:p>
            <a:r>
              <a:rPr lang="en-US" dirty="0"/>
              <a:t>be necessary in severe cases requiring more extensive investigations, when severe</a:t>
            </a:r>
          </a:p>
          <a:p>
            <a:r>
              <a:rPr lang="en-US" dirty="0"/>
              <a:t>comorbid disorders are present or to monitor and achieve optimal drug treatment.</a:t>
            </a:r>
          </a:p>
          <a:p>
            <a:r>
              <a:rPr lang="en-US" dirty="0"/>
              <a:t>Figure H.2.2 shows a decision tree (</a:t>
            </a:r>
            <a:r>
              <a:rPr lang="en-US" dirty="0" err="1"/>
              <a:t>Roessner</a:t>
            </a:r>
            <a:r>
              <a:rPr lang="en-US" dirty="0"/>
              <a:t> et al, 2011).</a:t>
            </a:r>
          </a:p>
          <a:p>
            <a:r>
              <a:rPr lang="en-US" dirty="0" err="1"/>
              <a:t>Psychoeducation</a:t>
            </a:r>
            <a:r>
              <a:rPr lang="en-US" dirty="0"/>
              <a:t> involves providing detailed information to the relevant</a:t>
            </a:r>
          </a:p>
          <a:p>
            <a:r>
              <a:rPr lang="en-US" dirty="0"/>
              <a:t>persons, in the case of young people this usually will involve parents and teachers.</a:t>
            </a:r>
          </a:p>
          <a:p>
            <a:r>
              <a:rPr lang="en-US" dirty="0"/>
              <a:t>Information should be provided regarding the disorder, its course, investigations</a:t>
            </a:r>
          </a:p>
          <a:p>
            <a:r>
              <a:rPr lang="en-US" dirty="0"/>
              <a:t>and options for treatment. Information which often is of use to teachers involves</a:t>
            </a:r>
          </a:p>
          <a:p>
            <a:r>
              <a:rPr lang="en-US" dirty="0"/>
              <a:t>recommending allowing the child to sit exams on their own or to be permitted to</a:t>
            </a:r>
          </a:p>
          <a:p>
            <a:r>
              <a:rPr lang="en-US" dirty="0"/>
              <a:t>leave the classroom for short periods – to lessen the urge to release the tics.</a:t>
            </a:r>
          </a:p>
          <a:p>
            <a:r>
              <a:rPr lang="en-US" dirty="0"/>
              <a:t>In cases of mild severity – taking into account the high rate of spontaneous</a:t>
            </a:r>
          </a:p>
          <a:p>
            <a:r>
              <a:rPr lang="en-US" dirty="0"/>
              <a:t>remission – </a:t>
            </a:r>
            <a:r>
              <a:rPr lang="en-US" dirty="0" err="1"/>
              <a:t>psychoeducation</a:t>
            </a:r>
            <a:r>
              <a:rPr lang="en-US" dirty="0"/>
              <a:t> is all that is required. For this reason it makes sense to</a:t>
            </a:r>
          </a:p>
          <a:p>
            <a:r>
              <a:rPr lang="en-US" dirty="0"/>
              <a:t>adopt a “wait-and-see” approach, keeping a watchful eye on recurrences or possible</a:t>
            </a:r>
          </a:p>
          <a:p>
            <a:r>
              <a:rPr lang="en-US" dirty="0"/>
              <a:t>comorbid disorders (Wanderer et al, 2012).</a:t>
            </a:r>
          </a:p>
        </p:txBody>
      </p:sp>
      <p:sp>
        <p:nvSpPr>
          <p:cNvPr id="4" name="Slide Number Placeholder 3"/>
          <p:cNvSpPr>
            <a:spLocks noGrp="1"/>
          </p:cNvSpPr>
          <p:nvPr>
            <p:ph type="sldNum" sz="quarter" idx="10"/>
          </p:nvPr>
        </p:nvSpPr>
        <p:spPr/>
        <p:txBody>
          <a:bodyPr/>
          <a:lstStyle/>
          <a:p>
            <a:fld id="{8BE46673-C549-6F4B-B00B-E45BB8C71152}" type="slidenum">
              <a:rPr lang="en-US" smtClean="0"/>
              <a:t>25</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Cognitive behavioral methods are the most effective psychotherapeutic</a:t>
            </a:r>
          </a:p>
          <a:p>
            <a:r>
              <a:rPr lang="en-US" dirty="0"/>
              <a:t>intervention. This treatment should be administered by trained professionals well versed in the complexities of the disorder. It may involve the following (</a:t>
            </a:r>
            <a:r>
              <a:rPr lang="en-US" dirty="0" err="1"/>
              <a:t>Verdellen</a:t>
            </a:r>
            <a:endParaRPr lang="en-US" dirty="0"/>
          </a:p>
          <a:p>
            <a:r>
              <a:rPr lang="en-US" dirty="0"/>
              <a:t>et al, 2011):</a:t>
            </a:r>
          </a:p>
          <a:p>
            <a:r>
              <a:rPr lang="en-US" dirty="0"/>
              <a:t>• For well-motivated and insightful patients, habit reversal training has</a:t>
            </a:r>
          </a:p>
          <a:p>
            <a:r>
              <a:rPr lang="en-US" dirty="0"/>
              <a:t>been shown to be effective. Training comprises a set of techniques</a:t>
            </a:r>
          </a:p>
          <a:p>
            <a:r>
              <a:rPr lang="en-US" dirty="0"/>
              <a:t>intended to help patients become aware of impending tics and</a:t>
            </a:r>
          </a:p>
          <a:p>
            <a:r>
              <a:rPr lang="en-US" dirty="0"/>
              <a:t>practicing a competing response to inhibit or interrupt the tic. These</a:t>
            </a:r>
          </a:p>
          <a:p>
            <a:r>
              <a:rPr lang="en-US" dirty="0"/>
              <a:t>techniques include relaxation training, contingency management and</a:t>
            </a:r>
          </a:p>
          <a:p>
            <a:r>
              <a:rPr lang="en-US" dirty="0"/>
              <a:t>generalization training. To heighten tic awareness, methods such as:</a:t>
            </a:r>
          </a:p>
          <a:p>
            <a:r>
              <a:rPr lang="en-US" dirty="0"/>
              <a:t>− Response description (patients learn to describe the topography</a:t>
            </a:r>
          </a:p>
          <a:p>
            <a:r>
              <a:rPr lang="en-US" dirty="0"/>
              <a:t>of their tics and develop a detailed, usually written, description</a:t>
            </a:r>
          </a:p>
          <a:p>
            <a:r>
              <a:rPr lang="en-US" dirty="0"/>
              <a:t>of each tic)</a:t>
            </a:r>
          </a:p>
          <a:p>
            <a:r>
              <a:rPr lang="en-US" dirty="0"/>
              <a:t>− Response detection (patients receive feedback concerning the</a:t>
            </a:r>
          </a:p>
          <a:p>
            <a:r>
              <a:rPr lang="en-US" dirty="0"/>
              <a:t>occurrence of a tic, until they can detect the target behavior</a:t>
            </a:r>
          </a:p>
          <a:p>
            <a:r>
              <a:rPr lang="en-US" dirty="0"/>
              <a:t>unassisted)</a:t>
            </a:r>
          </a:p>
          <a:p>
            <a:r>
              <a:rPr lang="en-US" dirty="0"/>
              <a:t>− Early warning procedures (patients practice identifying the early</a:t>
            </a:r>
          </a:p>
          <a:p>
            <a:r>
              <a:rPr lang="en-US" dirty="0"/>
              <a:t>signs of a tic, such as specific urges, sensations or thoughts) and</a:t>
            </a:r>
          </a:p>
          <a:p>
            <a:r>
              <a:rPr lang="en-US" dirty="0"/>
              <a:t>− Situation awareness (patients describe people, places or</a:t>
            </a:r>
          </a:p>
          <a:p>
            <a:r>
              <a:rPr lang="en-US" dirty="0"/>
              <a:t>situations in which the tics occur most commonly) are included </a:t>
            </a:r>
          </a:p>
          <a:p>
            <a:r>
              <a:rPr lang="en-US" dirty="0"/>
              <a:t>in the training.</a:t>
            </a:r>
          </a:p>
          <a:p>
            <a:r>
              <a:rPr lang="en-US" dirty="0"/>
              <a:t>− Competing response training involves the patient learning to</a:t>
            </a:r>
          </a:p>
          <a:p>
            <a:r>
              <a:rPr lang="en-US" dirty="0"/>
              <a:t>purposefully initiate a tic for one to three minutes or until the</a:t>
            </a:r>
          </a:p>
          <a:p>
            <a:r>
              <a:rPr lang="en-US" dirty="0"/>
              <a:t>urge to perform the tic has disappeared.</a:t>
            </a:r>
          </a:p>
          <a:p>
            <a:r>
              <a:rPr lang="en-US" dirty="0"/>
              <a:t>• Exposure and response prevention is based on the association of a</a:t>
            </a:r>
          </a:p>
          <a:p>
            <a:r>
              <a:rPr lang="en-US" dirty="0"/>
              <a:t>premonitory urge followed by the vocal or motor tic, which results</a:t>
            </a:r>
          </a:p>
          <a:p>
            <a:r>
              <a:rPr lang="en-US" dirty="0"/>
              <a:t>in the relief of the urge sensation. The aim is to break the association</a:t>
            </a:r>
          </a:p>
          <a:p>
            <a:r>
              <a:rPr lang="en-US" dirty="0"/>
              <a:t>between the urge and the resultant tic, which – according to learning</a:t>
            </a:r>
          </a:p>
          <a:p>
            <a:r>
              <a:rPr lang="en-US" dirty="0"/>
              <a:t>theory – has been strengthened over time. By confronting the patient</a:t>
            </a:r>
          </a:p>
          <a:p>
            <a:r>
              <a:rPr lang="en-US" dirty="0"/>
              <a:t>with the premonitory urge over a longer period (exposure) and having</a:t>
            </a:r>
          </a:p>
          <a:p>
            <a:r>
              <a:rPr lang="en-US" dirty="0"/>
              <a:t>them resist giving in to it (response prevention), the patients would</a:t>
            </a:r>
          </a:p>
          <a:p>
            <a:r>
              <a:rPr lang="en-US" dirty="0"/>
              <a:t>learn to endure the urge without having to act out the tic (habituation).</a:t>
            </a:r>
          </a:p>
          <a:p>
            <a:r>
              <a:rPr lang="en-US" dirty="0"/>
              <a:t>Patients are also encouraged to self-monitor symptoms by recording</a:t>
            </a:r>
          </a:p>
          <a:p>
            <a:r>
              <a:rPr lang="en-US" dirty="0"/>
              <a:t>times and situations in which tics occur over certain periods to ascertain</a:t>
            </a:r>
          </a:p>
          <a:p>
            <a:r>
              <a:rPr lang="en-US" dirty="0"/>
              <a:t>when and where tics are most frequent.</a:t>
            </a:r>
          </a:p>
          <a:p>
            <a:r>
              <a:rPr lang="en-US" dirty="0"/>
              <a:t>• Massed (negative) practice involves intentionally and repeatedly acting</a:t>
            </a:r>
          </a:p>
          <a:p>
            <a:r>
              <a:rPr lang="en-US" dirty="0"/>
              <a:t>out the tic in an effortful and rapid way over a certain period with short</a:t>
            </a:r>
          </a:p>
          <a:p>
            <a:r>
              <a:rPr lang="en-US" dirty="0"/>
              <a:t>rests in between. The long-term effectiveness of this seems limited but can help patients if they are about to enter situations which require </a:t>
            </a:r>
            <a:r>
              <a:rPr lang="en-US" dirty="0" err="1"/>
              <a:t>ticfree</a:t>
            </a:r>
            <a:endParaRPr lang="en-US" dirty="0"/>
          </a:p>
          <a:p>
            <a:r>
              <a:rPr lang="en-US" dirty="0"/>
              <a:t>appearance (i.e., going to the cinema).</a:t>
            </a:r>
          </a:p>
          <a:p>
            <a:r>
              <a:rPr lang="en-US" dirty="0"/>
              <a:t>• Relaxation training is assumed to help reduce tics because tic intensity</a:t>
            </a:r>
          </a:p>
          <a:p>
            <a:r>
              <a:rPr lang="en-US" dirty="0"/>
              <a:t>often increases in times of stress and anxiety. Relaxation training</a:t>
            </a:r>
          </a:p>
          <a:p>
            <a:r>
              <a:rPr lang="en-US" dirty="0"/>
              <a:t>includes progressive muscle relaxation, imagery, autogenic training or</a:t>
            </a:r>
          </a:p>
          <a:p>
            <a:r>
              <a:rPr lang="en-US" dirty="0"/>
              <a:t>deep breathing and is mostly applied as one part of a multi-modal</a:t>
            </a:r>
          </a:p>
          <a:p>
            <a:r>
              <a:rPr lang="en-US" dirty="0"/>
              <a:t>treatment plan. In terms of effectiveness, Peterson and </a:t>
            </a:r>
            <a:r>
              <a:rPr lang="en-US" dirty="0" err="1"/>
              <a:t>Azrin</a:t>
            </a:r>
            <a:r>
              <a:rPr lang="en-US" dirty="0"/>
              <a:t> (1992)</a:t>
            </a:r>
          </a:p>
          <a:p>
            <a:r>
              <a:rPr lang="en-US" dirty="0"/>
              <a:t>found that tics were reduced by 32% with relaxation training, by</a:t>
            </a:r>
          </a:p>
          <a:p>
            <a:r>
              <a:rPr lang="en-US" dirty="0"/>
              <a:t>55% with habit reversal training and by 44% with self-monitoring</a:t>
            </a:r>
          </a:p>
          <a:p>
            <a:r>
              <a:rPr lang="en-US" dirty="0"/>
              <a:t>techniques.</a:t>
            </a:r>
          </a:p>
          <a:p>
            <a:r>
              <a:rPr lang="en-US" dirty="0"/>
              <a:t>• Contingency management, again as a part of a multi-modal program,</a:t>
            </a:r>
          </a:p>
          <a:p>
            <a:r>
              <a:rPr lang="en-US" dirty="0"/>
              <a:t>seeks to positively reinforce tic-free intervals (e.g., through tokens,</a:t>
            </a:r>
          </a:p>
          <a:p>
            <a:r>
              <a:rPr lang="en-US" dirty="0"/>
              <a:t>praise or demonstration of affection) and to ignore tics. According to</a:t>
            </a:r>
          </a:p>
          <a:p>
            <a:r>
              <a:rPr lang="en-US" dirty="0"/>
              <a:t>learning theory this should result in a lessening of the behavior (in this</a:t>
            </a:r>
          </a:p>
          <a:p>
            <a:r>
              <a:rPr lang="en-US" dirty="0"/>
              <a:t>case, the occurrence of tics). Because this method is usually incorporated</a:t>
            </a:r>
          </a:p>
          <a:p>
            <a:r>
              <a:rPr lang="en-US" dirty="0"/>
              <a:t>in multi-component treatment packages, it has been difficult to assess</a:t>
            </a:r>
          </a:p>
          <a:p>
            <a:r>
              <a:rPr lang="en-US" dirty="0"/>
              <a:t>the value of this specific technique.</a:t>
            </a:r>
          </a:p>
          <a:p>
            <a:r>
              <a:rPr lang="en-US" dirty="0"/>
              <a:t>• Sometimes the presence of a tic disorder in a child may result in</a:t>
            </a:r>
          </a:p>
          <a:p>
            <a:r>
              <a:rPr lang="en-US" dirty="0"/>
              <a:t>significant problems among family members. In such cases family</a:t>
            </a:r>
          </a:p>
          <a:p>
            <a:r>
              <a:rPr lang="en-US" dirty="0"/>
              <a:t>therapy should be recommended.</a:t>
            </a:r>
          </a:p>
        </p:txBody>
      </p:sp>
      <p:sp>
        <p:nvSpPr>
          <p:cNvPr id="4" name="Slide Number Placeholder 3"/>
          <p:cNvSpPr>
            <a:spLocks noGrp="1"/>
          </p:cNvSpPr>
          <p:nvPr>
            <p:ph type="sldNum" sz="quarter" idx="10"/>
          </p:nvPr>
        </p:nvSpPr>
        <p:spPr/>
        <p:txBody>
          <a:bodyPr/>
          <a:lstStyle/>
          <a:p>
            <a:fld id="{8BE46673-C549-6F4B-B00B-E45BB8C71152}" type="slidenum">
              <a:rPr lang="en-US" smtClean="0"/>
              <a:t>26</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good empirical evidence supporting the use of a variety of</a:t>
            </a:r>
          </a:p>
          <a:p>
            <a:r>
              <a:rPr lang="en-US" dirty="0"/>
              <a:t>medications for Tourette syndrome (see below). However, medication for Tourette</a:t>
            </a:r>
          </a:p>
          <a:p>
            <a:r>
              <a:rPr lang="en-US" dirty="0"/>
              <a:t>syndrome is often prescribed “off-label”. For instance, the only drug approved</a:t>
            </a:r>
          </a:p>
          <a:p>
            <a:r>
              <a:rPr lang="en-US" dirty="0"/>
              <a:t>for tics in Germany is haloperidol, which on current evidence is considered only</a:t>
            </a:r>
          </a:p>
          <a:p>
            <a:r>
              <a:rPr lang="en-US" dirty="0"/>
              <a:t>a medication of third choice. Pharmacological treatment is recommended when</a:t>
            </a:r>
          </a:p>
          <a:p>
            <a:r>
              <a:rPr lang="en-US" dirty="0"/>
              <a:t>tics result in significant subjective discomfort, such as muscular pain or physical</a:t>
            </a:r>
          </a:p>
          <a:p>
            <a:r>
              <a:rPr lang="en-US" dirty="0"/>
              <a:t>injury, ongoing social problems (e.g., isolation or bullying), emotional problems,</a:t>
            </a:r>
          </a:p>
          <a:p>
            <a:r>
              <a:rPr lang="en-US" dirty="0"/>
              <a:t>or significant functional impediment, typically in academic performance (</a:t>
            </a:r>
            <a:r>
              <a:rPr lang="en-US" dirty="0" err="1"/>
              <a:t>Roessner</a:t>
            </a:r>
            <a:endParaRPr lang="en-US" dirty="0"/>
          </a:p>
          <a:p>
            <a:r>
              <a:rPr lang="en-US" dirty="0"/>
              <a:t>et al, 2011). The aim is to achieve the best balance between maximum benefit and</a:t>
            </a:r>
          </a:p>
          <a:p>
            <a:r>
              <a:rPr lang="en-US" dirty="0"/>
              <a:t>minimum side effects. It is not to be expected that tics will disappear completely</a:t>
            </a:r>
          </a:p>
          <a:p>
            <a:r>
              <a:rPr lang="en-US" dirty="0"/>
              <a:t>with medication; at best, symptoms will be alleviated.</a:t>
            </a:r>
          </a:p>
          <a:p>
            <a:endParaRPr lang="en-US" dirty="0"/>
          </a:p>
          <a:p>
            <a:r>
              <a:rPr lang="en-US" dirty="0"/>
              <a:t>Before initiating pharmacological treatment, the following investigations</a:t>
            </a:r>
          </a:p>
          <a:p>
            <a:r>
              <a:rPr lang="en-US" dirty="0"/>
              <a:t>should be carried out: blood and liver function tests, prolactin levels, ECG,</a:t>
            </a:r>
          </a:p>
          <a:p>
            <a:r>
              <a:rPr lang="en-US" dirty="0"/>
              <a:t>EEG, as well as physical and neurological examinations (to establish a baseline,</a:t>
            </a:r>
          </a:p>
          <a:p>
            <a:r>
              <a:rPr lang="en-US" dirty="0"/>
              <a:t>exclude cardiac contraindications, including long QT syndromes, other physical</a:t>
            </a:r>
          </a:p>
          <a:p>
            <a:r>
              <a:rPr lang="en-US" dirty="0"/>
              <a:t>illnesses or potential contraindications for the use of medication ). Additionally,</a:t>
            </a:r>
          </a:p>
          <a:p>
            <a:r>
              <a:rPr lang="en-US" dirty="0"/>
              <a:t>it is important to assess whether the tic disorder or another comorbid disorder</a:t>
            </a:r>
          </a:p>
          <a:p>
            <a:r>
              <a:rPr lang="en-US" dirty="0"/>
              <a:t>is causing the greatest impairment, in order to determine which of the disorders</a:t>
            </a:r>
          </a:p>
          <a:p>
            <a:r>
              <a:rPr lang="en-US" dirty="0"/>
              <a:t>should be primarily treated. For instance, treating comorbid ADHD can result in</a:t>
            </a:r>
          </a:p>
          <a:p>
            <a:r>
              <a:rPr lang="en-US" dirty="0"/>
              <a:t>improved ability to suppress the tics without having to specifically treat them –</a:t>
            </a:r>
          </a:p>
          <a:p>
            <a:r>
              <a:rPr lang="en-US" dirty="0"/>
              <a:t>conversely, </a:t>
            </a:r>
            <a:r>
              <a:rPr lang="en-US" dirty="0" err="1"/>
              <a:t>psychostimulant</a:t>
            </a:r>
            <a:r>
              <a:rPr lang="en-US" dirty="0"/>
              <a:t> drugs may rarely worsen the tics.</a:t>
            </a:r>
          </a:p>
          <a:p>
            <a:endParaRPr lang="en-US" dirty="0"/>
          </a:p>
          <a:p>
            <a:r>
              <a:rPr lang="en-US" dirty="0"/>
              <a:t>Generally speaking, medication should start slowly, with effectiveness and</a:t>
            </a:r>
          </a:p>
          <a:p>
            <a:r>
              <a:rPr lang="en-US" dirty="0"/>
              <a:t>tolerability being assessed at regular intervals. Once optimal dosage has been</a:t>
            </a:r>
          </a:p>
          <a:p>
            <a:r>
              <a:rPr lang="en-US" dirty="0"/>
              <a:t>ascertained, medication should be taken regularly for at least one year before</a:t>
            </a:r>
          </a:p>
          <a:p>
            <a:r>
              <a:rPr lang="en-US" dirty="0"/>
              <a:t>considering a discontinuation. At the very latest, medication should be reduced in</a:t>
            </a:r>
          </a:p>
          <a:p>
            <a:r>
              <a:rPr lang="en-US" dirty="0"/>
              <a:t>late adolescence to ascertain whether continuation is necessary, taking into account</a:t>
            </a:r>
          </a:p>
          <a:p>
            <a:r>
              <a:rPr lang="en-US" dirty="0"/>
              <a:t>the high rates of spontaneous remission. Table H.2.5 summarizes the European</a:t>
            </a:r>
          </a:p>
          <a:p>
            <a:r>
              <a:rPr lang="en-US" dirty="0"/>
              <a:t>recommendations about medication for tic disorders</a:t>
            </a:r>
          </a:p>
        </p:txBody>
      </p:sp>
      <p:sp>
        <p:nvSpPr>
          <p:cNvPr id="4" name="Slide Number Placeholder 3"/>
          <p:cNvSpPr>
            <a:spLocks noGrp="1"/>
          </p:cNvSpPr>
          <p:nvPr>
            <p:ph type="sldNum" sz="quarter" idx="10"/>
          </p:nvPr>
        </p:nvSpPr>
        <p:spPr/>
        <p:txBody>
          <a:bodyPr/>
          <a:lstStyle/>
          <a:p>
            <a:fld id="{8BE46673-C549-6F4B-B00B-E45BB8C71152}" type="slidenum">
              <a:rPr lang="en-US" smtClean="0"/>
              <a:t>27</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Haloperidol is the only medication officially approved for the treatment</a:t>
            </a:r>
          </a:p>
          <a:p>
            <a:r>
              <a:rPr lang="en-US" dirty="0"/>
              <a:t>of tic disorders in Europe (from the age of three years). Haloperidol</a:t>
            </a:r>
          </a:p>
          <a:p>
            <a:r>
              <a:rPr lang="en-US" dirty="0"/>
              <a:t>has strong </a:t>
            </a:r>
            <a:r>
              <a:rPr lang="en-US" dirty="0" err="1"/>
              <a:t>antidopaminergic</a:t>
            </a:r>
            <a:r>
              <a:rPr lang="en-US" dirty="0"/>
              <a:t> action and results in a reduction of tics</a:t>
            </a:r>
          </a:p>
          <a:p>
            <a:r>
              <a:rPr lang="en-US" dirty="0"/>
              <a:t>in approximately 80 % of cases. However, adverse reactions such</a:t>
            </a:r>
          </a:p>
          <a:p>
            <a:r>
              <a:rPr lang="en-US" dirty="0"/>
              <a:t>as extrapyramidal symptoms occur quite frequently, which makes</a:t>
            </a:r>
          </a:p>
          <a:p>
            <a:r>
              <a:rPr lang="en-US" dirty="0"/>
              <a:t>haloperidol not the treatment of first choice. • </a:t>
            </a:r>
            <a:r>
              <a:rPr lang="en-US" dirty="0" err="1"/>
              <a:t>Tiapride</a:t>
            </a:r>
            <a:r>
              <a:rPr lang="en-US" dirty="0"/>
              <a:t> is a selective D2 receptor antagonist that shows virtually no</a:t>
            </a:r>
          </a:p>
          <a:p>
            <a:r>
              <a:rPr lang="en-US" dirty="0"/>
              <a:t>antipsychotic action. It has a good side effect profile and is well tolerated</a:t>
            </a:r>
          </a:p>
          <a:p>
            <a:r>
              <a:rPr lang="en-US" dirty="0"/>
              <a:t>with few extrapyramidal symptoms. The most frequent adverse</a:t>
            </a:r>
          </a:p>
          <a:p>
            <a:r>
              <a:rPr lang="en-US" dirty="0"/>
              <a:t>reactions are drowsiness, moderate transient </a:t>
            </a:r>
            <a:r>
              <a:rPr lang="en-US" dirty="0" err="1"/>
              <a:t>hyperprolactinemia</a:t>
            </a:r>
            <a:r>
              <a:rPr lang="en-US" dirty="0"/>
              <a:t> and</a:t>
            </a:r>
          </a:p>
          <a:p>
            <a:r>
              <a:rPr lang="en-US" dirty="0"/>
              <a:t>weight gain. There is no evidence of negative effects on children’s</a:t>
            </a:r>
          </a:p>
          <a:p>
            <a:r>
              <a:rPr lang="en-US" dirty="0"/>
              <a:t>cognitive performance. </a:t>
            </a:r>
            <a:r>
              <a:rPr lang="en-US" dirty="0" err="1"/>
              <a:t>Tiapride</a:t>
            </a:r>
            <a:r>
              <a:rPr lang="en-US" dirty="0"/>
              <a:t> is currently the first-choice medication</a:t>
            </a:r>
          </a:p>
          <a:p>
            <a:r>
              <a:rPr lang="en-US" dirty="0"/>
              <a:t>for treatment of Tourette syndrome in Germany.</a:t>
            </a:r>
          </a:p>
          <a:p>
            <a:r>
              <a:rPr lang="en-US" dirty="0"/>
              <a:t>• </a:t>
            </a:r>
            <a:r>
              <a:rPr lang="en-US" dirty="0" err="1"/>
              <a:t>Risperidone</a:t>
            </a:r>
            <a:r>
              <a:rPr lang="en-US" dirty="0"/>
              <a:t> is a second generation antipsychotic agent with a high</a:t>
            </a:r>
          </a:p>
          <a:p>
            <a:r>
              <a:rPr lang="en-US" dirty="0"/>
              <a:t>affinity for D2 and 5-HT2 receptors. Efficacy is similar to that of</a:t>
            </a:r>
          </a:p>
          <a:p>
            <a:r>
              <a:rPr lang="en-US" dirty="0"/>
              <a:t>haloperidol but with a more favorable side effect profile (see Table</a:t>
            </a:r>
          </a:p>
          <a:p>
            <a:r>
              <a:rPr lang="en-US" dirty="0"/>
              <a:t>H.2.5).</a:t>
            </a:r>
          </a:p>
          <a:p>
            <a:r>
              <a:rPr lang="en-US" dirty="0"/>
              <a:t>• </a:t>
            </a:r>
            <a:r>
              <a:rPr lang="en-US" dirty="0" err="1"/>
              <a:t>Aripiprazole</a:t>
            </a:r>
            <a:r>
              <a:rPr lang="en-US" dirty="0"/>
              <a:t> has shown promising effects specifically in patients who</a:t>
            </a:r>
          </a:p>
          <a:p>
            <a:r>
              <a:rPr lang="en-US" dirty="0"/>
              <a:t>had not responded to, or had not tolerated well other medications.</a:t>
            </a:r>
          </a:p>
          <a:p>
            <a:r>
              <a:rPr lang="en-US" dirty="0" err="1"/>
              <a:t>Aripiprazole</a:t>
            </a:r>
            <a:r>
              <a:rPr lang="en-US" dirty="0"/>
              <a:t> has a high affinity for D2 receptors but, in contrast to</a:t>
            </a:r>
          </a:p>
          <a:p>
            <a:r>
              <a:rPr lang="en-US" dirty="0"/>
              <a:t>other second generation antipsychotics, it is also a partial agonist of</a:t>
            </a:r>
          </a:p>
          <a:p>
            <a:r>
              <a:rPr lang="en-US" dirty="0"/>
              <a:t>5HT1A receptors and a potent antagonist at 5HT2A receptors. This</a:t>
            </a:r>
          </a:p>
          <a:p>
            <a:r>
              <a:rPr lang="en-US" dirty="0"/>
              <a:t>profile has raised hopes that it may be better than the other drugs</a:t>
            </a:r>
          </a:p>
          <a:p>
            <a:r>
              <a:rPr lang="en-US" dirty="0"/>
              <a:t>(</a:t>
            </a:r>
            <a:r>
              <a:rPr lang="en-US" dirty="0" err="1"/>
              <a:t>Roessner</a:t>
            </a:r>
            <a:r>
              <a:rPr lang="en-US" dirty="0"/>
              <a:t>, 2011). It also has the advantage that weight gain is low.</a:t>
            </a:r>
          </a:p>
          <a:p>
            <a:r>
              <a:rPr lang="en-US" dirty="0"/>
              <a:t>Nausea and sedation are the most frequently reported adverse effects.</a:t>
            </a:r>
          </a:p>
          <a:p>
            <a:endParaRPr lang="en-US" dirty="0"/>
          </a:p>
          <a:p>
            <a:r>
              <a:rPr lang="en-US" dirty="0"/>
              <a:t>Although the best evidence from clinical trials is still that for the typical</a:t>
            </a:r>
          </a:p>
          <a:p>
            <a:r>
              <a:rPr lang="en-US" dirty="0"/>
              <a:t>antipsychotics haloperidol and </a:t>
            </a:r>
            <a:r>
              <a:rPr lang="en-US" dirty="0" err="1"/>
              <a:t>pimozide</a:t>
            </a:r>
            <a:r>
              <a:rPr lang="en-US" dirty="0"/>
              <a:t>, European clinical practice has gradually</a:t>
            </a:r>
          </a:p>
          <a:p>
            <a:r>
              <a:rPr lang="en-US" dirty="0"/>
              <a:t>substituted these substances with atypical antipsychotics, foremost </a:t>
            </a:r>
            <a:r>
              <a:rPr lang="en-US" dirty="0" err="1"/>
              <a:t>risperidone</a:t>
            </a:r>
            <a:r>
              <a:rPr lang="en-US" dirty="0"/>
              <a:t>.</a:t>
            </a:r>
          </a:p>
          <a:p>
            <a:r>
              <a:rPr lang="en-US" dirty="0"/>
              <a:t>Availability of and experience with specific medications, however, also plays a role</a:t>
            </a:r>
          </a:p>
          <a:p>
            <a:r>
              <a:rPr lang="en-US" dirty="0"/>
              <a:t>in the choice. In the German-speaking world, </a:t>
            </a:r>
            <a:r>
              <a:rPr lang="en-US" dirty="0" err="1"/>
              <a:t>tiapride</a:t>
            </a:r>
            <a:r>
              <a:rPr lang="en-US" dirty="0"/>
              <a:t> is regarded as the first choice</a:t>
            </a:r>
          </a:p>
          <a:p>
            <a:r>
              <a:rPr lang="en-US" dirty="0"/>
              <a:t>drug in the treatment of tic disorders in children and adolescents (</a:t>
            </a:r>
            <a:r>
              <a:rPr lang="en-US" dirty="0" err="1"/>
              <a:t>Rothenberger</a:t>
            </a:r>
            <a:endParaRPr lang="en-US" dirty="0"/>
          </a:p>
          <a:p>
            <a:r>
              <a:rPr lang="en-US" dirty="0"/>
              <a:t>et al, 2007). Although evidence is comparatively limited, </a:t>
            </a:r>
            <a:r>
              <a:rPr lang="en-US" dirty="0" err="1"/>
              <a:t>Roberston</a:t>
            </a:r>
            <a:r>
              <a:rPr lang="en-US" dirty="0"/>
              <a:t> and Stern</a:t>
            </a:r>
          </a:p>
          <a:p>
            <a:r>
              <a:rPr lang="en-US" dirty="0"/>
              <a:t>(2000) also recommend </a:t>
            </a:r>
            <a:r>
              <a:rPr lang="en-US" dirty="0" err="1"/>
              <a:t>tiapride</a:t>
            </a:r>
            <a:r>
              <a:rPr lang="en-US" dirty="0"/>
              <a:t> as well as </a:t>
            </a:r>
            <a:r>
              <a:rPr lang="en-US" dirty="0" err="1"/>
              <a:t>sulpiride</a:t>
            </a:r>
            <a:r>
              <a:rPr lang="en-US" dirty="0"/>
              <a:t> in their review of treatment</a:t>
            </a:r>
          </a:p>
          <a:p>
            <a:r>
              <a:rPr lang="en-US" dirty="0"/>
              <a:t>for tic disorders, due to their balance of efficacy and tolerability. </a:t>
            </a:r>
            <a:r>
              <a:rPr lang="en-US" dirty="0" err="1"/>
              <a:t>Aripiprazole</a:t>
            </a:r>
            <a:r>
              <a:rPr lang="en-US" dirty="0"/>
              <a:t> has</a:t>
            </a:r>
          </a:p>
          <a:p>
            <a:r>
              <a:rPr lang="en-US" dirty="0"/>
              <a:t>shown potential regarding efficacy in refractory cases. There is, however, a lack of</a:t>
            </a:r>
          </a:p>
          <a:p>
            <a:r>
              <a:rPr lang="en-US" dirty="0"/>
              <a:t>placebo-controlled studies for this medication.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28</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there are comorbid psychiatric disorders and Tourette syndrome, 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should always be ascertained which of the presenting conditions is causing the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greater impairment. Treating one disorder frequently has a positive effect on the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and may render further specific treatment unnecessary.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Attention deficit hyperactivity disorder (ADHD)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ADHD is comorbid with a tic disorder, the former may be treated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t>
            </a:r>
            <a:r>
              <a:rPr lang="en-US" sz="1200" kern="1200" dirty="0" err="1">
                <a:solidFill>
                  <a:schemeClr val="tx1"/>
                </a:solidFill>
                <a:effectLst/>
                <a:latin typeface="+mn-lt"/>
                <a:ea typeface="+mn-ea"/>
                <a:cs typeface="+mn-cs"/>
              </a:rPr>
              <a:t>psychostimulants</a:t>
            </a:r>
            <a:r>
              <a:rPr lang="en-US" sz="1200" kern="1200" dirty="0">
                <a:solidFill>
                  <a:schemeClr val="tx1"/>
                </a:solidFill>
                <a:effectLst/>
                <a:latin typeface="+mn-lt"/>
                <a:ea typeface="+mn-ea"/>
                <a:cs typeface="+mn-cs"/>
              </a:rPr>
              <a:t>, such as methylphenidate. There has been a longstanding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argument about whether </a:t>
            </a:r>
            <a:r>
              <a:rPr lang="en-US" sz="1200" kern="1200" dirty="0" err="1">
                <a:solidFill>
                  <a:schemeClr val="tx1"/>
                </a:solidFill>
                <a:effectLst/>
                <a:latin typeface="+mn-lt"/>
                <a:ea typeface="+mn-ea"/>
                <a:cs typeface="+mn-cs"/>
              </a:rPr>
              <a:t>psychostimulants</a:t>
            </a:r>
            <a:r>
              <a:rPr lang="en-US" sz="1200" kern="1200" dirty="0">
                <a:solidFill>
                  <a:schemeClr val="tx1"/>
                </a:solidFill>
                <a:effectLst/>
                <a:latin typeface="+mn-lt"/>
                <a:ea typeface="+mn-ea"/>
                <a:cs typeface="+mn-cs"/>
              </a:rPr>
              <a:t> may cause, trigger or worsen tics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cases and, therefore, whether they should be contraindicated in these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circumstances. Recent studies have shown that in most cases </a:t>
            </a:r>
            <a:r>
              <a:rPr lang="en-US" sz="1200" kern="1200" dirty="0" err="1">
                <a:solidFill>
                  <a:schemeClr val="tx1"/>
                </a:solidFill>
                <a:effectLst/>
                <a:latin typeface="+mn-lt"/>
                <a:ea typeface="+mn-ea"/>
                <a:cs typeface="+mn-cs"/>
              </a:rPr>
              <a:t>psychostimulants</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 not lead to an exacerbation of tics (</a:t>
            </a:r>
            <a:r>
              <a:rPr lang="en-US" sz="1200" kern="1200" dirty="0" err="1">
                <a:solidFill>
                  <a:schemeClr val="tx1"/>
                </a:solidFill>
                <a:effectLst/>
                <a:latin typeface="+mn-lt"/>
                <a:ea typeface="+mn-ea"/>
                <a:cs typeface="+mn-cs"/>
              </a:rPr>
              <a:t>Pringsheim</a:t>
            </a:r>
            <a:r>
              <a:rPr lang="en-US" sz="1200" kern="1200" dirty="0">
                <a:solidFill>
                  <a:schemeClr val="tx1"/>
                </a:solidFill>
                <a:effectLst/>
                <a:latin typeface="+mn-lt"/>
                <a:ea typeface="+mn-ea"/>
                <a:cs typeface="+mn-cs"/>
              </a:rPr>
              <a:t> &amp; </a:t>
            </a:r>
            <a:r>
              <a:rPr lang="en-US" sz="1200" kern="1200" dirty="0" err="1">
                <a:solidFill>
                  <a:schemeClr val="tx1"/>
                </a:solidFill>
                <a:effectLst/>
                <a:latin typeface="+mn-lt"/>
                <a:ea typeface="+mn-ea"/>
                <a:cs typeface="+mn-cs"/>
              </a:rPr>
              <a:t>Steeves</a:t>
            </a:r>
            <a:r>
              <a:rPr lang="en-US" sz="1200" kern="1200" dirty="0">
                <a:solidFill>
                  <a:schemeClr val="tx1"/>
                </a:solidFill>
                <a:effectLst/>
                <a:latin typeface="+mn-lt"/>
                <a:ea typeface="+mn-ea"/>
                <a:cs typeface="+mn-cs"/>
              </a:rPr>
              <a:t>, 2011). Treating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with </a:t>
            </a:r>
            <a:r>
              <a:rPr lang="en-US" sz="1200" kern="1200" dirty="0" err="1">
                <a:solidFill>
                  <a:schemeClr val="tx1"/>
                </a:solidFill>
                <a:effectLst/>
                <a:latin typeface="+mn-lt"/>
                <a:ea typeface="+mn-ea"/>
                <a:cs typeface="+mn-cs"/>
              </a:rPr>
              <a:t>atomoxetine</a:t>
            </a:r>
            <a:r>
              <a:rPr lang="en-US" sz="1200" kern="1200" dirty="0">
                <a:solidFill>
                  <a:schemeClr val="tx1"/>
                </a:solidFill>
                <a:effectLst/>
                <a:latin typeface="+mn-lt"/>
                <a:ea typeface="+mn-ea"/>
                <a:cs typeface="+mn-cs"/>
              </a:rPr>
              <a:t> or clonidine has proven effective as long as the Tourette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syndrome is only of mild to moderate severity (</a:t>
            </a:r>
            <a:r>
              <a:rPr lang="en-US" sz="1200" kern="1200" dirty="0" err="1">
                <a:solidFill>
                  <a:schemeClr val="tx1"/>
                </a:solidFill>
                <a:effectLst/>
                <a:latin typeface="+mn-lt"/>
                <a:ea typeface="+mn-ea"/>
                <a:cs typeface="+mn-cs"/>
              </a:rPr>
              <a:t>Roessner</a:t>
            </a:r>
            <a:r>
              <a:rPr lang="en-US" sz="1200" kern="1200" dirty="0">
                <a:solidFill>
                  <a:schemeClr val="tx1"/>
                </a:solidFill>
                <a:effectLst/>
                <a:latin typeface="+mn-lt"/>
                <a:ea typeface="+mn-ea"/>
                <a:cs typeface="+mn-cs"/>
              </a:rPr>
              <a:t> et al, 2011). These two</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medications mainly reduce ADHD symptoms only having a marginal effect on tics. Should the aforementioned medication have little effect on tics, the addition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a:t>
            </a:r>
            <a:r>
              <a:rPr lang="en-US" sz="1200" kern="1200" dirty="0" err="1">
                <a:solidFill>
                  <a:schemeClr val="tx1"/>
                </a:solidFill>
                <a:effectLst/>
                <a:latin typeface="+mn-lt"/>
                <a:ea typeface="+mn-ea"/>
                <a:cs typeface="+mn-cs"/>
              </a:rPr>
              <a:t>risperidone</a:t>
            </a:r>
            <a:r>
              <a:rPr lang="en-US" sz="1200" kern="1200" dirty="0">
                <a:solidFill>
                  <a:schemeClr val="tx1"/>
                </a:solidFill>
                <a:effectLst/>
                <a:latin typeface="+mn-lt"/>
                <a:ea typeface="+mn-ea"/>
                <a:cs typeface="+mn-cs"/>
              </a:rPr>
              <a:t> can be considered. Alternatively, ADHD symptoms may be treated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methylphenidate, which can be combined with </a:t>
            </a:r>
            <a:r>
              <a:rPr lang="en-US" sz="1200" kern="1200" dirty="0" err="1">
                <a:solidFill>
                  <a:schemeClr val="tx1"/>
                </a:solidFill>
                <a:effectLst/>
                <a:latin typeface="+mn-lt"/>
                <a:ea typeface="+mn-ea"/>
                <a:cs typeface="+mn-cs"/>
              </a:rPr>
              <a:t>risperidone</a:t>
            </a:r>
            <a:r>
              <a:rPr lang="en-US" sz="1200" kern="1200" dirty="0">
                <a:solidFill>
                  <a:schemeClr val="tx1"/>
                </a:solidFill>
                <a:effectLst/>
                <a:latin typeface="+mn-lt"/>
                <a:ea typeface="+mn-ea"/>
                <a:cs typeface="+mn-cs"/>
              </a:rPr>
              <a:t> if necessary.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Emotional disorders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cases presenting with mild to moderate depressive or anxious symptoms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comorbid with Tourette syndrome, pharmacological treatment solely with </a:t>
            </a:r>
            <a:r>
              <a:rPr lang="en-US" sz="1200" kern="1200" dirty="0" err="1">
                <a:solidFill>
                  <a:schemeClr val="tx1"/>
                </a:solidFill>
                <a:effectLst/>
                <a:latin typeface="+mn-lt"/>
                <a:ea typeface="+mn-ea"/>
                <a:cs typeface="+mn-cs"/>
              </a:rPr>
              <a:t>sulpiride</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can be considered. </a:t>
            </a:r>
            <a:r>
              <a:rPr lang="en-US" sz="1200" kern="1200" dirty="0" err="1">
                <a:solidFill>
                  <a:schemeClr val="tx1"/>
                </a:solidFill>
                <a:effectLst/>
                <a:latin typeface="+mn-lt"/>
                <a:ea typeface="+mn-ea"/>
                <a:cs typeface="+mn-cs"/>
              </a:rPr>
              <a:t>Sulpiride</a:t>
            </a:r>
            <a:r>
              <a:rPr lang="en-US" sz="1200" kern="1200" dirty="0">
                <a:solidFill>
                  <a:schemeClr val="tx1"/>
                </a:solidFill>
                <a:effectLst/>
                <a:latin typeface="+mn-lt"/>
                <a:ea typeface="+mn-ea"/>
                <a:cs typeface="+mn-cs"/>
              </a:rPr>
              <a:t> has positive effects on tics as well as the comorbid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emotional problems with few extrapyramidal symptoms and vegetative adverse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reactions (</a:t>
            </a:r>
            <a:r>
              <a:rPr lang="en-US" sz="1200" kern="1200" dirty="0" err="1">
                <a:solidFill>
                  <a:schemeClr val="tx1"/>
                </a:solidFill>
                <a:effectLst/>
                <a:latin typeface="+mn-lt"/>
                <a:ea typeface="+mn-ea"/>
                <a:cs typeface="+mn-cs"/>
              </a:rPr>
              <a:t>Roessner</a:t>
            </a:r>
            <a:r>
              <a:rPr lang="en-US" sz="1200" kern="1200" dirty="0">
                <a:solidFill>
                  <a:schemeClr val="tx1"/>
                </a:solidFill>
                <a:effectLst/>
                <a:latin typeface="+mn-lt"/>
                <a:ea typeface="+mn-ea"/>
                <a:cs typeface="+mn-cs"/>
              </a:rPr>
              <a:t> et al, 2011), with the exception of </a:t>
            </a:r>
            <a:r>
              <a:rPr lang="en-US" sz="1200" kern="1200" dirty="0" err="1">
                <a:solidFill>
                  <a:schemeClr val="tx1"/>
                </a:solidFill>
                <a:effectLst/>
                <a:latin typeface="+mn-lt"/>
                <a:ea typeface="+mn-ea"/>
                <a:cs typeface="+mn-cs"/>
              </a:rPr>
              <a:t>galactorrhea</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option for treating Tourette syndrome with comorbid depression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obsessive-compulsive disorder is using a selective serotonin reuptake-inhibitor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(SSRI). Antipsychotic drugs can be prescribed in combination with SSRIs in cases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moderate to severe tic symptoms.</a:t>
            </a:r>
          </a:p>
        </p:txBody>
      </p:sp>
      <p:sp>
        <p:nvSpPr>
          <p:cNvPr id="4" name="Slide Number Placeholder 3"/>
          <p:cNvSpPr>
            <a:spLocks noGrp="1"/>
          </p:cNvSpPr>
          <p:nvPr>
            <p:ph type="sldNum" sz="quarter" idx="10"/>
          </p:nvPr>
        </p:nvSpPr>
        <p:spPr/>
        <p:txBody>
          <a:bodyPr/>
          <a:lstStyle/>
          <a:p>
            <a:fld id="{8BE46673-C549-6F4B-B00B-E45BB8C71152}" type="slidenum">
              <a:rPr lang="en-US" smtClean="0"/>
              <a:t>29</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Substantial anecdotal evidence exists concerning the benefits of physical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activity (rhythmic sports, such as swimming) and recreational activities in general.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should be informed and encouraged accordingly. There is no evidence that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diet, vitamins or mineral supplements as well as hypnosis are of benefit and should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 be recommended.</a:t>
            </a:r>
          </a:p>
        </p:txBody>
      </p:sp>
      <p:sp>
        <p:nvSpPr>
          <p:cNvPr id="4" name="Slide Number Placeholder 3"/>
          <p:cNvSpPr>
            <a:spLocks noGrp="1"/>
          </p:cNvSpPr>
          <p:nvPr>
            <p:ph type="sldNum" sz="quarter" idx="10"/>
          </p:nvPr>
        </p:nvSpPr>
        <p:spPr/>
        <p:txBody>
          <a:bodyPr/>
          <a:lstStyle/>
          <a:p>
            <a:fld id="{8BE46673-C549-6F4B-B00B-E45BB8C71152}" type="slidenum">
              <a:rPr lang="en-US" smtClean="0"/>
              <a:t>30</a:t>
            </a:fld>
            <a:endParaRPr lang="en-US"/>
          </a:p>
        </p:txBody>
      </p:sp>
    </p:spTree>
    <p:extLst>
      <p:ext uri="{BB962C8B-B14F-4D97-AF65-F5344CB8AC3E}">
        <p14:creationId xmlns:p14="http://schemas.microsoft.com/office/powerpoint/2010/main" val="1573179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Tics may range from a discrete, hardly noticeable flinching of the eye to a painful, socially incapacitating und subjectively shameful phenomena involving several muscle groups. Those afflicted by tics, as well as their family, may experience substantial suffering due to the symptoms, be it through bullying or to inappropriate response by caregivers resulting in a dysfunctional parent-child relationship. People in the extended environment may also react with irritation, for instance where vocal tics occur in inappropriate settings, such as the cinema or the classroom. On the other hand, some of the people afflicted successfully develop strategies to control their tics and learn to live and cope with them.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Tics are sudden, abrupt, fast movements comprising various muscle groups, with or without vocal utterances, which occur involuntarily. Tics are brief but repetitive – though not rhythmic – and usually appear in short bursts or even series. They may be classified according to the degree of complexity (simple, complex) as well as their quality (motor, vocal) (</a:t>
            </a:r>
            <a:r>
              <a:rPr lang="en-US" sz="1200" kern="1200" dirty="0" err="1">
                <a:solidFill>
                  <a:schemeClr val="tx1"/>
                </a:solidFill>
                <a:effectLst/>
                <a:latin typeface="+mn-lt"/>
                <a:ea typeface="+mn-ea"/>
                <a:cs typeface="+mn-cs"/>
              </a:rPr>
              <a:t>Rothenberger</a:t>
            </a:r>
            <a:r>
              <a:rPr lang="en-US" sz="1200" kern="1200" dirty="0">
                <a:solidFill>
                  <a:schemeClr val="tx1"/>
                </a:solidFill>
                <a:effectLst/>
                <a:latin typeface="+mn-lt"/>
                <a:ea typeface="+mn-ea"/>
                <a:cs typeface="+mn-cs"/>
              </a:rPr>
              <a:t> et al, 2007).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age of 10 or 11 years, children begin to report a premonitory urge. This can be any kind of sensation, typically a tickling, itching or prickling feeling, in the area of the muscle groups involved, announcing the imminent occurrence of a tic (Steinberg et al, 2010).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4</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94725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Classification usually follows the criteria of the International Classification of Diseases (ICD-10; World Health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1996) or the Diagnostic and Statistical Manual of Mental Disorders (DSM-IV; American Psychiatric Association,1994). This classification has not changed substantially in DSM-5. Tic disorders are best classified among the neuropsychiatric disorders. Table H.2.1 shows the classification of tic disorders. </a:t>
            </a:r>
            <a:endParaRPr lang="en-US" dirty="0"/>
          </a:p>
          <a:p>
            <a:r>
              <a:rPr lang="en-US" sz="1200" kern="1200" dirty="0">
                <a:solidFill>
                  <a:schemeClr val="tx1"/>
                </a:solidFill>
                <a:effectLst/>
                <a:latin typeface="+mn-lt"/>
                <a:ea typeface="+mn-ea"/>
                <a:cs typeface="+mn-cs"/>
              </a:rPr>
              <a:t>Whether a </a:t>
            </a:r>
            <a:r>
              <a:rPr lang="en-US" sz="1200" i="1" kern="1200" dirty="0">
                <a:solidFill>
                  <a:schemeClr val="tx1"/>
                </a:solidFill>
                <a:effectLst/>
                <a:latin typeface="+mn-lt"/>
                <a:ea typeface="+mn-ea"/>
                <a:cs typeface="+mn-cs"/>
              </a:rPr>
              <a:t>transient </a:t>
            </a:r>
            <a:r>
              <a:rPr lang="en-US" sz="1200" kern="1200" dirty="0">
                <a:solidFill>
                  <a:schemeClr val="tx1"/>
                </a:solidFill>
                <a:effectLst/>
                <a:latin typeface="+mn-lt"/>
                <a:ea typeface="+mn-ea"/>
                <a:cs typeface="+mn-cs"/>
              </a:rPr>
              <a:t>or a </a:t>
            </a:r>
            <a:r>
              <a:rPr lang="en-US" sz="1200" i="1" kern="1200" dirty="0">
                <a:solidFill>
                  <a:schemeClr val="tx1"/>
                </a:solidFill>
                <a:effectLst/>
                <a:latin typeface="+mn-lt"/>
                <a:ea typeface="+mn-ea"/>
                <a:cs typeface="+mn-cs"/>
              </a:rPr>
              <a:t>chronic </a:t>
            </a:r>
            <a:r>
              <a:rPr lang="en-US" sz="1200" kern="1200" dirty="0">
                <a:solidFill>
                  <a:schemeClr val="tx1"/>
                </a:solidFill>
                <a:effectLst/>
                <a:latin typeface="+mn-lt"/>
                <a:ea typeface="+mn-ea"/>
                <a:cs typeface="+mn-cs"/>
              </a:rPr>
              <a:t>tic disorder is present depends on the duration of symptoms: in the case of a transient tic disorder, symptoms last less than 12 months. Transient tic disorders mostly occur in school age children and usually do not require specific treatment. </a:t>
            </a:r>
            <a:endParaRPr lang="en-US" dirty="0"/>
          </a:p>
          <a:p>
            <a:r>
              <a:rPr lang="en-US" sz="1200" kern="1200" dirty="0">
                <a:solidFill>
                  <a:schemeClr val="tx1"/>
                </a:solidFill>
                <a:effectLst/>
                <a:latin typeface="+mn-lt"/>
                <a:ea typeface="+mn-ea"/>
                <a:cs typeface="+mn-cs"/>
              </a:rPr>
              <a:t>Diagnosis of Gilles-de-la-Tourette syndrome (or simply Tourette syndrome or disorder) is warranted in cases where several motor tics and at least one vocal tic are present at the same time or have been present in the past. Motor and vocal tics do not have to be present at the same time but should have occurred almost every day over one year at least to warrant the diagnosis. The onset of Tourette syndrome is generally before the age of 18; it rarely occurs for the first time in adulthood. </a:t>
            </a: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5</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Motor tics </a:t>
            </a:r>
            <a:r>
              <a:rPr lang="en-US" sz="1200" kern="1200" dirty="0">
                <a:solidFill>
                  <a:schemeClr val="tx1"/>
                </a:solidFill>
                <a:effectLst/>
                <a:latin typeface="+mn-lt"/>
                <a:ea typeface="+mn-ea"/>
                <a:cs typeface="+mn-cs"/>
              </a:rPr>
              <a:t>range from simple, sudden movements such as eye blinking or grimacing, to complex behavioral patterns, for example crouching down or hopping. In extreme cases, complex motor tics may present themselves as obscene gestures (referred to as </a:t>
            </a:r>
            <a:r>
              <a:rPr lang="en-US" sz="1200" i="1" kern="1200" dirty="0" err="1">
                <a:solidFill>
                  <a:schemeClr val="tx1"/>
                </a:solidFill>
                <a:effectLst/>
                <a:latin typeface="+mn-lt"/>
                <a:ea typeface="+mn-ea"/>
                <a:cs typeface="+mn-cs"/>
              </a:rPr>
              <a:t>copropraxia</a:t>
            </a:r>
            <a:r>
              <a:rPr lang="en-US" sz="1200" kern="1200" dirty="0">
                <a:solidFill>
                  <a:schemeClr val="tx1"/>
                </a:solidFill>
                <a:effectLst/>
                <a:latin typeface="+mn-lt"/>
                <a:ea typeface="+mn-ea"/>
                <a:cs typeface="+mn-cs"/>
              </a:rPr>
              <a:t>; e.g., pulling trousers down) or even have an element of self-harm (e.g., hitting oneself in the head). In some cases the afflicted person is compelled to repeat or imitate a movement observed in another person (</a:t>
            </a:r>
            <a:r>
              <a:rPr lang="en-US" sz="1200" i="1" kern="1200" dirty="0" err="1">
                <a:solidFill>
                  <a:schemeClr val="tx1"/>
                </a:solidFill>
                <a:effectLst/>
                <a:latin typeface="+mn-lt"/>
                <a:ea typeface="+mn-ea"/>
                <a:cs typeface="+mn-cs"/>
              </a:rPr>
              <a:t>echopraxia</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6</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Vocal or phonic tics </a:t>
            </a:r>
            <a:r>
              <a:rPr lang="en-US" sz="1200" kern="1200" dirty="0">
                <a:solidFill>
                  <a:schemeClr val="tx1"/>
                </a:solidFill>
                <a:effectLst/>
                <a:latin typeface="+mn-lt"/>
                <a:ea typeface="+mn-ea"/>
                <a:cs typeface="+mn-cs"/>
              </a:rPr>
              <a:t>are involuntary utterances of sounds, noises, sentences or words. A simple vocal tic may be a slight coughing, clearing of throat, wheezing, squeaking or loud shouting. More complex vocal tics involve syllables, words or sentences. </a:t>
            </a:r>
            <a:r>
              <a:rPr lang="en-US" sz="1200" i="1" kern="1200" dirty="0" err="1">
                <a:solidFill>
                  <a:schemeClr val="tx1"/>
                </a:solidFill>
                <a:effectLst/>
                <a:latin typeface="+mn-lt"/>
                <a:ea typeface="+mn-ea"/>
                <a:cs typeface="+mn-cs"/>
              </a:rPr>
              <a:t>Coprolalia</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the utterance of obscene or aggressive words or sentences. </a:t>
            </a:r>
            <a:r>
              <a:rPr lang="en-US" sz="1200" kern="1200" dirty="0" err="1">
                <a:solidFill>
                  <a:schemeClr val="tx1"/>
                </a:solidFill>
                <a:effectLst/>
                <a:latin typeface="+mn-lt"/>
                <a:ea typeface="+mn-ea"/>
                <a:cs typeface="+mn-cs"/>
              </a:rPr>
              <a:t>Coprolalia</a:t>
            </a:r>
            <a:r>
              <a:rPr lang="en-US" sz="1200" kern="1200" dirty="0">
                <a:solidFill>
                  <a:schemeClr val="tx1"/>
                </a:solidFill>
                <a:effectLst/>
                <a:latin typeface="+mn-lt"/>
                <a:ea typeface="+mn-ea"/>
                <a:cs typeface="+mn-cs"/>
              </a:rPr>
              <a:t> occurs seldom, in less than 20% of persons affected by Tourette disorder (</a:t>
            </a:r>
            <a:r>
              <a:rPr lang="en-US" sz="1200" kern="1200" dirty="0" err="1">
                <a:solidFill>
                  <a:schemeClr val="tx1"/>
                </a:solidFill>
                <a:effectLst/>
                <a:latin typeface="+mn-lt"/>
                <a:ea typeface="+mn-ea"/>
                <a:cs typeface="+mn-cs"/>
              </a:rPr>
              <a:t>Rothenberger</a:t>
            </a:r>
            <a:r>
              <a:rPr lang="en-US" sz="1200" kern="1200" dirty="0">
                <a:solidFill>
                  <a:schemeClr val="tx1"/>
                </a:solidFill>
                <a:effectLst/>
                <a:latin typeface="+mn-lt"/>
                <a:ea typeface="+mn-ea"/>
                <a:cs typeface="+mn-cs"/>
              </a:rPr>
              <a:t> et al, 2007). In other cases sufferers feel compelled to repeat their own previously spoken words (</a:t>
            </a:r>
            <a:r>
              <a:rPr lang="en-US" sz="1200" i="1" kern="1200" dirty="0" err="1">
                <a:solidFill>
                  <a:schemeClr val="tx1"/>
                </a:solidFill>
                <a:effectLst/>
                <a:latin typeface="+mn-lt"/>
                <a:ea typeface="+mn-ea"/>
                <a:cs typeface="+mn-cs"/>
              </a:rPr>
              <a:t>palilalia</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it is called </a:t>
            </a:r>
            <a:r>
              <a:rPr lang="en-US" sz="1200" i="1" kern="1200" dirty="0">
                <a:solidFill>
                  <a:schemeClr val="tx1"/>
                </a:solidFill>
                <a:effectLst/>
                <a:latin typeface="+mn-lt"/>
                <a:ea typeface="+mn-ea"/>
                <a:cs typeface="+mn-cs"/>
              </a:rPr>
              <a:t>echolalia </a:t>
            </a:r>
            <a:r>
              <a:rPr lang="en-US" sz="1200" kern="1200" dirty="0">
                <a:solidFill>
                  <a:schemeClr val="tx1"/>
                </a:solidFill>
                <a:effectLst/>
                <a:latin typeface="+mn-lt"/>
                <a:ea typeface="+mn-ea"/>
                <a:cs typeface="+mn-cs"/>
              </a:rPr>
              <a:t>if they repeat words previously spoken by someone else). </a:t>
            </a:r>
            <a:endParaRPr lang="en-US" dirty="0"/>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7</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8</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t>9</a:t>
            </a:fld>
            <a:endParaRPr lang="en-US"/>
          </a:p>
        </p:txBody>
      </p:sp>
    </p:spTree>
    <p:extLst>
      <p:ext uri="{BB962C8B-B14F-4D97-AF65-F5344CB8AC3E}">
        <p14:creationId xmlns:p14="http://schemas.microsoft.com/office/powerpoint/2010/main" val="2947251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a transient or a chronic tic disorder is present depends on the</a:t>
            </a:r>
          </a:p>
          <a:p>
            <a:r>
              <a:rPr lang="en-US" dirty="0"/>
              <a:t>duration of symptoms: in the case of a transient tic disorder, symptoms last less</a:t>
            </a:r>
          </a:p>
          <a:p>
            <a:r>
              <a:rPr lang="en-US" dirty="0"/>
              <a:t>than 12 months. Transient tic disorders mostly occur in school age children and</a:t>
            </a:r>
          </a:p>
          <a:p>
            <a:r>
              <a:rPr lang="en-US" dirty="0"/>
              <a:t>usually do not require specific treatment.</a:t>
            </a:r>
          </a:p>
        </p:txBody>
      </p:sp>
      <p:sp>
        <p:nvSpPr>
          <p:cNvPr id="4" name="Slide Number Placeholder 3"/>
          <p:cNvSpPr>
            <a:spLocks noGrp="1"/>
          </p:cNvSpPr>
          <p:nvPr>
            <p:ph type="sldNum" sz="quarter" idx="10"/>
          </p:nvPr>
        </p:nvSpPr>
        <p:spPr/>
        <p:txBody>
          <a:bodyPr/>
          <a:lstStyle/>
          <a:p>
            <a:fld id="{8BE46673-C549-6F4B-B00B-E45BB8C71152}" type="slidenum">
              <a:rPr lang="en-US" smtClean="0"/>
              <a:t>10</a:t>
            </a:fld>
            <a:endParaRPr lang="en-US"/>
          </a:p>
        </p:txBody>
      </p:sp>
    </p:spTree>
    <p:extLst>
      <p:ext uri="{BB962C8B-B14F-4D97-AF65-F5344CB8AC3E}">
        <p14:creationId xmlns:p14="http://schemas.microsoft.com/office/powerpoint/2010/main" val="2947251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23FF54-3BFC-0043-AC4A-FBEA9026A6CE}"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56498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31227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73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23FF54-3BFC-0043-AC4A-FBEA9026A6CE}"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8285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23FF54-3BFC-0043-AC4A-FBEA9026A6CE}" type="datetimeFigureOut">
              <a:rPr lang="en-US" smtClean="0"/>
              <a:t>11/16/2017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02716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23FF54-3BFC-0043-AC4A-FBEA9026A6CE}"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54485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23FF54-3BFC-0043-AC4A-FBEA9026A6CE}" type="datetimeFigureOut">
              <a:rPr lang="en-US" smtClean="0"/>
              <a:t>11/16/2017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47326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3FF54-3BFC-0043-AC4A-FBEA9026A6CE}" type="datetimeFigureOut">
              <a:rPr lang="en-US" smtClean="0"/>
              <a:t>11/16/2017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892033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3FF54-3BFC-0043-AC4A-FBEA9026A6CE}" type="datetimeFigureOut">
              <a:rPr lang="en-US" smtClean="0"/>
              <a:t>11/16/2017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26017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1186598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23FF54-3BFC-0043-AC4A-FBEA9026A6CE}" type="datetimeFigureOut">
              <a:rPr lang="en-US" smtClean="0"/>
              <a:t>11/16/2017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8CD47-D2B9-DC45-B85A-CB309D742935}" type="slidenum">
              <a:rPr lang="en-US" smtClean="0"/>
              <a:t>‹#›</a:t>
            </a:fld>
            <a:endParaRPr lang="en-US"/>
          </a:p>
        </p:txBody>
      </p:sp>
    </p:spTree>
    <p:extLst>
      <p:ext uri="{BB962C8B-B14F-4D97-AF65-F5344CB8AC3E}">
        <p14:creationId xmlns:p14="http://schemas.microsoft.com/office/powerpoint/2010/main" val="367404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3FF54-3BFC-0043-AC4A-FBEA9026A6CE}" type="datetimeFigureOut">
              <a:rPr lang="en-US" smtClean="0"/>
              <a:t>11/16/2017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A8CD47-D2B9-DC45-B85A-CB309D742935}" type="slidenum">
              <a:rPr lang="en-US" smtClean="0"/>
              <a:t>‹#›</a:t>
            </a:fld>
            <a:endParaRPr lang="en-US"/>
          </a:p>
        </p:txBody>
      </p:sp>
    </p:spTree>
    <p:extLst>
      <p:ext uri="{BB962C8B-B14F-4D97-AF65-F5344CB8AC3E}">
        <p14:creationId xmlns:p14="http://schemas.microsoft.com/office/powerpoint/2010/main" val="3772631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SEKZLivG54"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5662980" y="4201318"/>
            <a:ext cx="3481020" cy="1315731"/>
          </a:xfr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a:normAutofit fontScale="25000" lnSpcReduction="20000"/>
          </a:bodyPr>
          <a:lstStyle/>
          <a:p>
            <a:r>
              <a:rPr lang="en-US" sz="7200" dirty="0"/>
              <a:t> </a:t>
            </a:r>
            <a:r>
              <a:rPr lang="en-US" sz="9600" b="1" dirty="0">
                <a:solidFill>
                  <a:schemeClr val="tx1"/>
                </a:solidFill>
                <a:latin typeface="Calisto MT"/>
                <a:cs typeface="Calisto MT"/>
              </a:rPr>
              <a:t>Hannah Metzger, </a:t>
            </a:r>
          </a:p>
          <a:p>
            <a:r>
              <a:rPr lang="en-US" sz="9600" b="1" dirty="0" err="1">
                <a:solidFill>
                  <a:schemeClr val="tx1"/>
                </a:solidFill>
                <a:latin typeface="Calisto MT"/>
                <a:cs typeface="Calisto MT"/>
              </a:rPr>
              <a:t>Sina</a:t>
            </a:r>
            <a:r>
              <a:rPr lang="en-US" sz="9600" b="1" dirty="0">
                <a:solidFill>
                  <a:schemeClr val="tx1"/>
                </a:solidFill>
                <a:latin typeface="Calisto MT"/>
                <a:cs typeface="Calisto MT"/>
              </a:rPr>
              <a:t> Wanderer </a:t>
            </a:r>
          </a:p>
          <a:p>
            <a:r>
              <a:rPr lang="en-US" sz="9600" b="1" dirty="0">
                <a:solidFill>
                  <a:schemeClr val="tx1"/>
                </a:solidFill>
                <a:latin typeface="Calisto MT"/>
                <a:cs typeface="Calisto MT"/>
              </a:rPr>
              <a:t>&amp; </a:t>
            </a:r>
            <a:r>
              <a:rPr lang="en-US" sz="9600" b="1" dirty="0" err="1">
                <a:solidFill>
                  <a:schemeClr val="tx1"/>
                </a:solidFill>
                <a:latin typeface="Calisto MT"/>
                <a:cs typeface="Calisto MT"/>
              </a:rPr>
              <a:t>Veit</a:t>
            </a:r>
            <a:r>
              <a:rPr lang="en-US" sz="9600" b="1" dirty="0">
                <a:solidFill>
                  <a:schemeClr val="tx1"/>
                </a:solidFill>
                <a:latin typeface="Calisto MT"/>
                <a:cs typeface="Calisto MT"/>
              </a:rPr>
              <a:t> </a:t>
            </a:r>
            <a:r>
              <a:rPr lang="en-US" sz="9600" b="1" dirty="0" err="1">
                <a:solidFill>
                  <a:schemeClr val="tx1"/>
                </a:solidFill>
                <a:latin typeface="Calisto MT"/>
                <a:cs typeface="Calisto MT"/>
              </a:rPr>
              <a:t>Roessner</a:t>
            </a:r>
            <a:endParaRPr lang="en-US" sz="9600" b="1" dirty="0">
              <a:solidFill>
                <a:schemeClr val="tx1"/>
              </a:solidFill>
              <a:latin typeface="Calisto MT"/>
              <a:cs typeface="Calisto MT"/>
            </a:endParaRPr>
          </a:p>
          <a:p>
            <a:r>
              <a:rPr lang="en-US" dirty="0">
                <a:solidFill>
                  <a:schemeClr val="bg1"/>
                </a:solidFill>
              </a:rPr>
              <a:t>DEPRESSION IN CHILDREN AND</a:t>
            </a:r>
          </a:p>
          <a:p>
            <a:r>
              <a:rPr lang="en-US" dirty="0">
                <a:solidFill>
                  <a:schemeClr val="bg1"/>
                </a:solidFill>
              </a:rPr>
              <a:t>ADOLESCENTS</a:t>
            </a:r>
          </a:p>
          <a:p>
            <a:endParaRPr lang="en-US" dirty="0"/>
          </a:p>
          <a:p>
            <a:endParaRPr lang="en-US" dirty="0"/>
          </a:p>
          <a:p>
            <a:endParaRPr lang="en-US" dirty="0"/>
          </a:p>
        </p:txBody>
      </p:sp>
      <p:sp>
        <p:nvSpPr>
          <p:cNvPr id="4" name="Title 1"/>
          <p:cNvSpPr>
            <a:spLocks noGrp="1"/>
          </p:cNvSpPr>
          <p:nvPr>
            <p:ph type="ctrTitle"/>
          </p:nvPr>
        </p:nvSpPr>
        <p:spPr>
          <a:xfrm>
            <a:off x="-94883" y="190500"/>
            <a:ext cx="5757863" cy="6465888"/>
          </a:xfrm>
        </p:spPr>
        <p:txBody>
          <a:bodyPr>
            <a:normAutofit/>
          </a:bodyPr>
          <a:lstStyle/>
          <a:p>
            <a:endParaRPr lang="en-US" sz="2000" b="1" dirty="0">
              <a:cs typeface="Arial"/>
            </a:endParaRPr>
          </a:p>
        </p:txBody>
      </p:sp>
      <p:sp>
        <p:nvSpPr>
          <p:cNvPr id="7" name="TextBox 6"/>
          <p:cNvSpPr txBox="1"/>
          <p:nvPr/>
        </p:nvSpPr>
        <p:spPr>
          <a:xfrm>
            <a:off x="5662980" y="-46548"/>
            <a:ext cx="3481020" cy="369332"/>
          </a:xfrm>
          <a:prstGeom prst="rect">
            <a:avLst/>
          </a:prstGeom>
          <a:solidFill>
            <a:srgbClr val="008000"/>
          </a:solidFill>
          <a:ln>
            <a:noFill/>
          </a:ln>
        </p:spPr>
        <p:txBody>
          <a:bodyPr wrap="square" rtlCol="0">
            <a:spAutoFit/>
          </a:bodyPr>
          <a:lstStyle/>
          <a:p>
            <a:pPr algn="ctr"/>
            <a:r>
              <a:rPr lang="en-US" dirty="0">
                <a:solidFill>
                  <a:schemeClr val="bg1"/>
                </a:solidFill>
              </a:rPr>
              <a:t>OTHER DISORDERS</a:t>
            </a:r>
          </a:p>
        </p:txBody>
      </p:sp>
      <p:sp>
        <p:nvSpPr>
          <p:cNvPr id="8" name="TextBox 7"/>
          <p:cNvSpPr txBox="1"/>
          <p:nvPr/>
        </p:nvSpPr>
        <p:spPr>
          <a:xfrm>
            <a:off x="5662980" y="877332"/>
            <a:ext cx="3481020" cy="1600438"/>
          </a:xfrm>
          <a:prstGeom prst="rect">
            <a:avLst/>
          </a:prstGeom>
          <a:noFill/>
        </p:spPr>
        <p:txBody>
          <a:bodyPr wrap="square" rtlCol="0">
            <a:spAutoFit/>
          </a:bodyPr>
          <a:lstStyle/>
          <a:p>
            <a:pPr algn="ctr"/>
            <a:endParaRPr lang="en-US" dirty="0"/>
          </a:p>
          <a:p>
            <a:pPr algn="ctr"/>
            <a:r>
              <a:rPr lang="en-US" sz="4000" b="1" dirty="0">
                <a:solidFill>
                  <a:srgbClr val="008000"/>
                </a:solidFill>
                <a:latin typeface="Calisto MT"/>
                <a:cs typeface="Calisto MT"/>
              </a:rPr>
              <a:t>TIC DISORDERS</a:t>
            </a:r>
          </a:p>
        </p:txBody>
      </p:sp>
      <p:sp>
        <p:nvSpPr>
          <p:cNvPr id="9" name="TextBox 8"/>
          <p:cNvSpPr txBox="1"/>
          <p:nvPr/>
        </p:nvSpPr>
        <p:spPr>
          <a:xfrm>
            <a:off x="5662980" y="6550223"/>
            <a:ext cx="3481020" cy="307777"/>
          </a:xfrm>
          <a:prstGeom prst="rect">
            <a:avLst/>
          </a:prstGeom>
          <a:solidFill>
            <a:srgbClr val="008000"/>
          </a:solidFill>
        </p:spPr>
        <p:txBody>
          <a:bodyPr wrap="square" rtlCol="0">
            <a:spAutoFit/>
          </a:bodyPr>
          <a:lstStyle/>
          <a:p>
            <a:pPr algn="ctr"/>
            <a:r>
              <a:rPr lang="en-US" sz="1400" dirty="0">
                <a:solidFill>
                  <a:schemeClr val="bg1"/>
                </a:solidFill>
              </a:rPr>
              <a:t>Adapted by Julie Chilton</a:t>
            </a:r>
          </a:p>
        </p:txBody>
      </p:sp>
      <p:sp>
        <p:nvSpPr>
          <p:cNvPr id="10" name="TextBox 9"/>
          <p:cNvSpPr txBox="1"/>
          <p:nvPr/>
        </p:nvSpPr>
        <p:spPr>
          <a:xfrm>
            <a:off x="5662980" y="322784"/>
            <a:ext cx="3481020" cy="369332"/>
          </a:xfrm>
          <a:prstGeom prst="rect">
            <a:avLst/>
          </a:prstGeom>
          <a:solidFill>
            <a:schemeClr val="bg1">
              <a:lumMod val="65000"/>
            </a:schemeClr>
          </a:solidFill>
          <a:ln>
            <a:solidFill>
              <a:schemeClr val="bg1">
                <a:lumMod val="65000"/>
              </a:schemeClr>
            </a:solidFill>
          </a:ln>
        </p:spPr>
        <p:txBody>
          <a:bodyPr wrap="square" rtlCol="0">
            <a:spAutoFit/>
          </a:bodyPr>
          <a:lstStyle/>
          <a:p>
            <a:pPr algn="ctr"/>
            <a:r>
              <a:rPr lang="en-US" dirty="0">
                <a:solidFill>
                  <a:schemeClr val="bg1"/>
                </a:solidFill>
              </a:rPr>
              <a:t>Chapter H.2 </a:t>
            </a:r>
          </a:p>
        </p:txBody>
      </p:sp>
      <p:sp>
        <p:nvSpPr>
          <p:cNvPr id="11" name="TextBox 10"/>
          <p:cNvSpPr txBox="1"/>
          <p:nvPr/>
        </p:nvSpPr>
        <p:spPr>
          <a:xfrm>
            <a:off x="5662980" y="5900675"/>
            <a:ext cx="3481020" cy="646331"/>
          </a:xfrm>
          <a:prstGeom prst="rect">
            <a:avLst/>
          </a:prstGeom>
          <a:solidFill>
            <a:schemeClr val="bg1">
              <a:lumMod val="50000"/>
            </a:schemeClr>
          </a:solidFill>
          <a:ln>
            <a:solidFill>
              <a:schemeClr val="bg1"/>
            </a:solidFill>
          </a:ln>
        </p:spPr>
        <p:txBody>
          <a:bodyPr wrap="square" rtlCol="0">
            <a:spAutoFit/>
          </a:bodyPr>
          <a:lstStyle/>
          <a:p>
            <a:pPr algn="ct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Companion </a:t>
            </a:r>
            <a:r>
              <a:rPr lang="en-US" dirty="0" err="1">
                <a:ln w="18415" cmpd="sng">
                  <a:solidFill>
                    <a:srgbClr val="FFFFFF"/>
                  </a:solidFill>
                  <a:prstDash val="solid"/>
                </a:ln>
                <a:solidFill>
                  <a:schemeClr val="bg1"/>
                </a:solidFill>
                <a:effectLst>
                  <a:outerShdw blurRad="63500" dir="3600000" algn="tl" rotWithShape="0">
                    <a:srgbClr val="000000">
                      <a:alpha val="70000"/>
                    </a:srgbClr>
                  </a:outerShdw>
                </a:effectLst>
              </a:rPr>
              <a:t>Powerpoint</a:t>
            </a:r>
            <a:r>
              <a:rPr lang="en-US" dirty="0">
                <a:ln w="18415" cmpd="sng">
                  <a:solidFill>
                    <a:srgbClr val="FFFFFF"/>
                  </a:solidFill>
                  <a:prstDash val="solid"/>
                </a:ln>
                <a:solidFill>
                  <a:schemeClr val="bg1"/>
                </a:solidFill>
                <a:effectLst>
                  <a:outerShdw blurRad="63500" dir="3600000" algn="tl" rotWithShape="0">
                    <a:srgbClr val="000000">
                      <a:alpha val="70000"/>
                    </a:srgbClr>
                  </a:outerShdw>
                </a:effectLst>
              </a:rPr>
              <a:t> Presentation</a:t>
            </a:r>
          </a:p>
        </p:txBody>
      </p:sp>
      <p:pic>
        <p:nvPicPr>
          <p:cNvPr id="6" name="Picture 5" descr="Screen Shot 2015-04-25 at 5.22.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62980" cy="6858000"/>
          </a:xfrm>
          <a:prstGeom prst="rect">
            <a:avLst/>
          </a:prstGeom>
        </p:spPr>
      </p:pic>
    </p:spTree>
    <p:extLst>
      <p:ext uri="{BB962C8B-B14F-4D97-AF65-F5344CB8AC3E}">
        <p14:creationId xmlns:p14="http://schemas.microsoft.com/office/powerpoint/2010/main" val="398708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FFFFF"/>
                </a:solidFill>
                <a:effectLst>
                  <a:outerShdw blurRad="25400" algn="tl" rotWithShape="0">
                    <a:srgbClr val="000000">
                      <a:alpha val="43000"/>
                    </a:srgbClr>
                  </a:outerShdw>
                </a:effectLst>
              </a:rPr>
              <a:t>The Basics: Transient*</a:t>
            </a:r>
            <a:r>
              <a:rPr lang="en-US" sz="3600" b="1" spc="150" dirty="0">
                <a:ln w="11430"/>
                <a:solidFill>
                  <a:srgbClr val="FFFF00"/>
                </a:solidFill>
                <a:effectLst>
                  <a:outerShdw blurRad="25400" algn="tl" rotWithShape="0">
                    <a:srgbClr val="000000">
                      <a:alpha val="43000"/>
                    </a:srgbClr>
                  </a:outerShdw>
                </a:effectLst>
              </a:rPr>
              <a:t> </a:t>
            </a:r>
            <a:r>
              <a:rPr lang="en-US" sz="3600" b="1" spc="150" dirty="0">
                <a:ln w="11430"/>
                <a:solidFill>
                  <a:schemeClr val="bg1"/>
                </a:solidFill>
                <a:effectLst>
                  <a:outerShdw blurRad="25400" algn="tl" rotWithShape="0">
                    <a:srgbClr val="000000">
                      <a:alpha val="43000"/>
                    </a:srgbClr>
                  </a:outerShdw>
                </a:effectLst>
              </a:rPr>
              <a:t>Tic Disorder</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dirty="0"/>
              <a:t>Symptoms less than 12 months</a:t>
            </a:r>
          </a:p>
          <a:p>
            <a:r>
              <a:rPr lang="en-US" dirty="0"/>
              <a:t>Mostly school age</a:t>
            </a:r>
          </a:p>
          <a:p>
            <a:r>
              <a:rPr lang="en-US" dirty="0"/>
              <a:t>Usually no specific treatment</a:t>
            </a:r>
          </a:p>
          <a:p>
            <a:endParaRPr lang="en-US" dirty="0"/>
          </a:p>
          <a:p>
            <a:pPr marL="0" indent="0">
              <a:buNone/>
            </a:pPr>
            <a:r>
              <a:rPr lang="en-US" sz="2000" dirty="0"/>
              <a:t>*“Provisional” in DSM-5</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65252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FFFFF"/>
                </a:solidFill>
                <a:effectLst>
                  <a:outerShdw blurRad="25400" algn="tl" rotWithShape="0">
                    <a:srgbClr val="000000">
                      <a:alpha val="43000"/>
                    </a:srgbClr>
                  </a:outerShdw>
                </a:effectLst>
              </a:rPr>
              <a:t>The Basics: Tourette Syndrome</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r>
              <a:rPr lang="en-US" sz="3600" dirty="0"/>
              <a:t>Several motor tics</a:t>
            </a:r>
          </a:p>
          <a:p>
            <a:r>
              <a:rPr lang="en-US" sz="3600" dirty="0"/>
              <a:t>At least 1 vocal tic</a:t>
            </a:r>
          </a:p>
          <a:p>
            <a:r>
              <a:rPr lang="en-US" sz="3600" dirty="0"/>
              <a:t>Not at the same time</a:t>
            </a:r>
          </a:p>
          <a:p>
            <a:r>
              <a:rPr lang="en-US" sz="3600" dirty="0"/>
              <a:t>Almost every day &gt; 1 year</a:t>
            </a:r>
          </a:p>
          <a:p>
            <a:r>
              <a:rPr lang="en-US" sz="3600" dirty="0"/>
              <a:t>Onset usually &lt; 18 years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8-20 at 8.55.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400" y="1600200"/>
            <a:ext cx="2709399" cy="2363518"/>
          </a:xfrm>
          <a:prstGeom prst="rect">
            <a:avLst/>
          </a:prstGeom>
        </p:spPr>
      </p:pic>
    </p:spTree>
    <p:extLst>
      <p:ext uri="{BB962C8B-B14F-4D97-AF65-F5344CB8AC3E}">
        <p14:creationId xmlns:p14="http://schemas.microsoft.com/office/powerpoint/2010/main" val="420548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Epidemiology</a:t>
            </a:r>
          </a:p>
        </p:txBody>
      </p:sp>
      <p:sp>
        <p:nvSpPr>
          <p:cNvPr id="5" name="Vertical Text Placeholder 4"/>
          <p:cNvSpPr>
            <a:spLocks noGrp="1"/>
          </p:cNvSpPr>
          <p:nvPr>
            <p:ph type="body" orient="vert" idx="1"/>
          </p:nvPr>
        </p:nvSpPr>
        <p:spPr/>
        <p:txBody>
          <a:bodyPr vert="horz">
            <a:normAutofit/>
          </a:bodyPr>
          <a:lstStyle/>
          <a:p>
            <a:r>
              <a:rPr lang="en-US" dirty="0"/>
              <a:t>4-12% of all children</a:t>
            </a:r>
          </a:p>
          <a:p>
            <a:r>
              <a:rPr lang="en-US" dirty="0"/>
              <a:t>3-4% chronic tic disorder</a:t>
            </a:r>
          </a:p>
          <a:p>
            <a:r>
              <a:rPr lang="en-US" dirty="0"/>
              <a:t>1% Tourette’s</a:t>
            </a:r>
          </a:p>
          <a:p>
            <a:r>
              <a:rPr lang="en-US" dirty="0"/>
              <a:t>Children &amp; adolescents 10 x &gt; adults</a:t>
            </a:r>
          </a:p>
          <a:p>
            <a:r>
              <a:rPr lang="en-US" dirty="0"/>
              <a:t>Boys 3-4 x &gt; girls</a:t>
            </a:r>
          </a:p>
          <a:p>
            <a:r>
              <a:rPr lang="en-US" dirty="0"/>
              <a:t>Familial predisposition</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253009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Cultural Differences</a:t>
            </a:r>
          </a:p>
        </p:txBody>
      </p:sp>
      <p:sp>
        <p:nvSpPr>
          <p:cNvPr id="5" name="Vertical Text Placeholder 4"/>
          <p:cNvSpPr>
            <a:spLocks noGrp="1"/>
          </p:cNvSpPr>
          <p:nvPr>
            <p:ph type="body" orient="vert" idx="1"/>
          </p:nvPr>
        </p:nvSpPr>
        <p:spPr/>
        <p:txBody>
          <a:bodyPr vert="horz">
            <a:normAutofit lnSpcReduction="10000"/>
          </a:bodyPr>
          <a:lstStyle/>
          <a:p>
            <a:r>
              <a:rPr lang="en-US" dirty="0"/>
              <a:t>Worldwide Prevalence 1%</a:t>
            </a:r>
          </a:p>
          <a:p>
            <a:r>
              <a:rPr lang="en-US" dirty="0"/>
              <a:t>Different from country to country</a:t>
            </a:r>
          </a:p>
          <a:p>
            <a:pPr lvl="1"/>
            <a:r>
              <a:rPr lang="en-US" dirty="0"/>
              <a:t>Classification systems</a:t>
            </a:r>
          </a:p>
          <a:p>
            <a:pPr lvl="1"/>
            <a:r>
              <a:rPr lang="en-US" dirty="0"/>
              <a:t>Medical priorities</a:t>
            </a:r>
          </a:p>
          <a:p>
            <a:pPr lvl="1"/>
            <a:r>
              <a:rPr lang="en-US" dirty="0"/>
              <a:t>Ethnicities and epigenetics</a:t>
            </a:r>
          </a:p>
          <a:p>
            <a:pPr lvl="1"/>
            <a:r>
              <a:rPr lang="en-US" dirty="0"/>
              <a:t>Racial genetics</a:t>
            </a:r>
          </a:p>
          <a:p>
            <a:r>
              <a:rPr lang="en-US" dirty="0"/>
              <a:t>Similarities: demography, family history, clinical features, associated conditions, comorbidity, treatment outcome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270014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AU" sz="1800" b="1" spc="150" dirty="0">
                <a:ln w="11430"/>
                <a:solidFill>
                  <a:schemeClr val="bg1">
                    <a:lumMod val="75000"/>
                  </a:schemeClr>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Age at Onset and Usual Course</a:t>
            </a:r>
          </a:p>
        </p:txBody>
      </p:sp>
      <p:sp>
        <p:nvSpPr>
          <p:cNvPr id="5" name="Vertical Text Placeholder 4"/>
          <p:cNvSpPr>
            <a:spLocks noGrp="1"/>
          </p:cNvSpPr>
          <p:nvPr>
            <p:ph type="body" orient="vert" idx="1"/>
          </p:nvPr>
        </p:nvSpPr>
        <p:spPr/>
        <p:txBody>
          <a:bodyPr vert="horz"/>
          <a:lstStyle/>
          <a:p>
            <a:r>
              <a:rPr lang="en-US" dirty="0"/>
              <a:t>Onset: 2-15 years</a:t>
            </a:r>
          </a:p>
          <a:p>
            <a:r>
              <a:rPr lang="en-US" dirty="0"/>
              <a:t>Peak: 6-8 years</a:t>
            </a:r>
          </a:p>
          <a:p>
            <a:r>
              <a:rPr lang="en-US" dirty="0"/>
              <a:t>Motor tic of face first</a:t>
            </a:r>
          </a:p>
          <a:p>
            <a:r>
              <a:rPr lang="en-US" dirty="0"/>
              <a:t>Shoulders, torso, extremities after</a:t>
            </a:r>
          </a:p>
          <a:p>
            <a:r>
              <a:rPr lang="en-US" dirty="0"/>
              <a:t>Vocal tics 2-4 years later</a:t>
            </a:r>
          </a:p>
          <a:p>
            <a:r>
              <a:rPr lang="en-US" dirty="0"/>
              <a:t>Fluctuations every 6-12 weeks in location, complexity, type, intensity, frequency</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406689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AU" sz="1800" b="1" spc="150" dirty="0">
                <a:ln w="11430"/>
                <a:solidFill>
                  <a:schemeClr val="bg1">
                    <a:lumMod val="75000"/>
                  </a:schemeClr>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Fluctuations in Course</a:t>
            </a:r>
          </a:p>
        </p:txBody>
      </p:sp>
      <p:sp>
        <p:nvSpPr>
          <p:cNvPr id="5" name="Vertical Text Placeholder 4"/>
          <p:cNvSpPr>
            <a:spLocks noGrp="1"/>
          </p:cNvSpPr>
          <p:nvPr>
            <p:ph type="body" orient="vert" idx="1"/>
          </p:nvPr>
        </p:nvSpPr>
        <p:spPr/>
        <p:txBody>
          <a:bodyPr vert="horz"/>
          <a:lstStyle/>
          <a:p>
            <a:pPr marL="0" indent="0">
              <a:buNone/>
            </a:pP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8-20 at 9.25.0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00200"/>
            <a:ext cx="8229600" cy="3632241"/>
          </a:xfrm>
          <a:prstGeom prst="rect">
            <a:avLst/>
          </a:prstGeom>
        </p:spPr>
      </p:pic>
    </p:spTree>
    <p:extLst>
      <p:ext uri="{BB962C8B-B14F-4D97-AF65-F5344CB8AC3E}">
        <p14:creationId xmlns:p14="http://schemas.microsoft.com/office/powerpoint/2010/main" val="270600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Fluctuations in Course: Natural Evolution</a:t>
            </a:r>
          </a:p>
        </p:txBody>
      </p:sp>
      <p:sp>
        <p:nvSpPr>
          <p:cNvPr id="5" name="Vertical Text Placeholder 4"/>
          <p:cNvSpPr>
            <a:spLocks noGrp="1"/>
          </p:cNvSpPr>
          <p:nvPr>
            <p:ph type="body" orient="vert" idx="1"/>
          </p:nvPr>
        </p:nvSpPr>
        <p:spPr/>
        <p:txBody>
          <a:bodyPr vert="horz"/>
          <a:lstStyle/>
          <a:p>
            <a:r>
              <a:rPr lang="en-US" dirty="0"/>
              <a:t>Older children </a:t>
            </a:r>
          </a:p>
          <a:p>
            <a:pPr lvl="1"/>
            <a:r>
              <a:rPr lang="en-US" dirty="0"/>
              <a:t>Better control of tics</a:t>
            </a:r>
          </a:p>
          <a:p>
            <a:pPr lvl="1"/>
            <a:r>
              <a:rPr lang="en-US" dirty="0"/>
              <a:t>Suppression for minutes to hours</a:t>
            </a:r>
          </a:p>
          <a:p>
            <a:pPr lvl="1"/>
            <a:r>
              <a:rPr lang="en-US" dirty="0"/>
              <a:t>Increased intensity after school day</a:t>
            </a:r>
          </a:p>
          <a:p>
            <a:r>
              <a:rPr lang="en-US" dirty="0"/>
              <a:t>Worsening of symptoms during adolescence</a:t>
            </a:r>
          </a:p>
          <a:p>
            <a:r>
              <a:rPr lang="en-US" dirty="0"/>
              <a:t>Remission during young adulthood</a:t>
            </a:r>
          </a:p>
          <a:p>
            <a:r>
              <a:rPr lang="en-US" dirty="0"/>
              <a:t>Children and adolescents 10 x &gt; chance of having tics than adults</a:t>
            </a:r>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984714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AU"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rgbClr val="F8F8F8"/>
                </a:solidFill>
                <a:effectLst>
                  <a:outerShdw blurRad="25400" algn="tl" rotWithShape="0">
                    <a:srgbClr val="000000">
                      <a:alpha val="43000"/>
                    </a:srgbClr>
                  </a:outerShdw>
                </a:effectLst>
              </a:rPr>
              <a:t>Fluctuations in Course</a:t>
            </a:r>
          </a:p>
        </p:txBody>
      </p:sp>
      <p:sp>
        <p:nvSpPr>
          <p:cNvPr id="5" name="Vertical Text Placeholder 4"/>
          <p:cNvSpPr>
            <a:spLocks noGrp="1"/>
          </p:cNvSpPr>
          <p:nvPr>
            <p:ph type="body" orient="vert" idx="1"/>
          </p:nvPr>
        </p:nvSpPr>
        <p:spPr/>
        <p:txBody>
          <a:bodyPr vert="horz">
            <a:normAutofit fontScale="85000" lnSpcReduction="20000"/>
          </a:bodyPr>
          <a:lstStyle/>
          <a:p>
            <a:pPr marL="0" indent="0">
              <a:buNone/>
            </a:pPr>
            <a:r>
              <a:rPr lang="en-US" dirty="0"/>
              <a:t>Poor Prognosis:</a:t>
            </a:r>
          </a:p>
          <a:p>
            <a:r>
              <a:rPr lang="en-US" dirty="0"/>
              <a:t>Familial history</a:t>
            </a:r>
          </a:p>
          <a:p>
            <a:r>
              <a:rPr lang="en-US" dirty="0"/>
              <a:t>Existence of vocal or complex tics</a:t>
            </a:r>
          </a:p>
          <a:p>
            <a:r>
              <a:rPr lang="en-US" dirty="0"/>
              <a:t>Comorbid hyperkinetic disorder</a:t>
            </a:r>
          </a:p>
          <a:p>
            <a:r>
              <a:rPr lang="en-US" dirty="0"/>
              <a:t>Obsessive Compulsive Symptoms</a:t>
            </a:r>
          </a:p>
          <a:p>
            <a:r>
              <a:rPr lang="en-US" dirty="0"/>
              <a:t>Aggressive behavior </a:t>
            </a:r>
            <a:r>
              <a:rPr lang="en-US" dirty="0" err="1"/>
              <a:t>vs</a:t>
            </a:r>
            <a:r>
              <a:rPr lang="en-US" dirty="0"/>
              <a:t> self or others</a:t>
            </a:r>
          </a:p>
          <a:p>
            <a:pPr marL="0" indent="0">
              <a:buNone/>
            </a:pPr>
            <a:endParaRPr lang="en-US" dirty="0"/>
          </a:p>
          <a:p>
            <a:pPr marL="0" indent="0">
              <a:buNone/>
            </a:pPr>
            <a:r>
              <a:rPr lang="en-US" dirty="0"/>
              <a:t>Spontaneous Remission:</a:t>
            </a:r>
          </a:p>
          <a:p>
            <a:r>
              <a:rPr lang="en-US" dirty="0"/>
              <a:t>50-70% chronic simple or multiple tics</a:t>
            </a:r>
          </a:p>
          <a:p>
            <a:r>
              <a:rPr lang="en-US" dirty="0"/>
              <a:t>3-40% Tourette’s Syndrome</a:t>
            </a:r>
          </a:p>
          <a:p>
            <a:pPr marL="0" indent="0">
              <a:buNone/>
            </a:pPr>
            <a:endParaRPr lang="en-US" dirty="0"/>
          </a:p>
          <a:p>
            <a:pPr marL="0" indent="0">
              <a:buNone/>
            </a:pPr>
            <a:endParaRPr lang="en-US" dirty="0"/>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80322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AU"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rgbClr val="F8F8F8"/>
                </a:solidFill>
                <a:effectLst>
                  <a:outerShdw blurRad="25400" algn="tl" rotWithShape="0">
                    <a:srgbClr val="000000">
                      <a:alpha val="43000"/>
                    </a:srgbClr>
                  </a:outerShdw>
                </a:effectLst>
              </a:rPr>
              <a:t>Fluctuations in Course: Environmental and Psychosocial Effects</a:t>
            </a:r>
          </a:p>
        </p:txBody>
      </p:sp>
      <p:sp>
        <p:nvSpPr>
          <p:cNvPr id="5" name="Vertical Text Placeholder 4"/>
          <p:cNvSpPr>
            <a:spLocks noGrp="1"/>
          </p:cNvSpPr>
          <p:nvPr>
            <p:ph type="body" orient="vert" idx="1"/>
          </p:nvPr>
        </p:nvSpPr>
        <p:spPr>
          <a:xfrm>
            <a:off x="457200" y="1600200"/>
            <a:ext cx="3921848" cy="4836359"/>
          </a:xfrm>
        </p:spPr>
        <p:txBody>
          <a:bodyPr vert="horz"/>
          <a:lstStyle/>
          <a:p>
            <a:pPr marL="0" indent="0">
              <a:buNone/>
            </a:pPr>
            <a:r>
              <a:rPr lang="en-US" dirty="0"/>
              <a:t>Can decrease during:</a:t>
            </a:r>
          </a:p>
          <a:p>
            <a:r>
              <a:rPr lang="en-US" dirty="0"/>
              <a:t>Distraction</a:t>
            </a:r>
          </a:p>
          <a:p>
            <a:r>
              <a:rPr lang="en-US" dirty="0"/>
              <a:t>High concentration job</a:t>
            </a:r>
          </a:p>
          <a:p>
            <a:r>
              <a:rPr lang="en-US" dirty="0"/>
              <a:t>Cannabis use</a:t>
            </a:r>
          </a:p>
          <a:p>
            <a:r>
              <a:rPr lang="en-US" dirty="0"/>
              <a:t>Alcohol use</a:t>
            </a:r>
          </a:p>
          <a:p>
            <a:r>
              <a:rPr lang="en-US" dirty="0"/>
              <a:t>Intentional movements</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
        <p:nvSpPr>
          <p:cNvPr id="3" name="TextBox 2"/>
          <p:cNvSpPr txBox="1"/>
          <p:nvPr/>
        </p:nvSpPr>
        <p:spPr>
          <a:xfrm>
            <a:off x="4707478" y="1580314"/>
            <a:ext cx="3744086" cy="4212435"/>
          </a:xfrm>
          <a:prstGeom prst="rect">
            <a:avLst/>
          </a:prstGeom>
          <a:noFill/>
        </p:spPr>
        <p:txBody>
          <a:bodyPr wrap="square" rtlCol="0">
            <a:spAutoFit/>
          </a:bodyPr>
          <a:lstStyle/>
          <a:p>
            <a:pPr>
              <a:lnSpc>
                <a:spcPct val="120000"/>
              </a:lnSpc>
            </a:pPr>
            <a:r>
              <a:rPr lang="en-US" sz="3200" dirty="0"/>
              <a:t>Can increase during:</a:t>
            </a:r>
          </a:p>
          <a:p>
            <a:pPr marL="285750" indent="-285750">
              <a:lnSpc>
                <a:spcPct val="120000"/>
              </a:lnSpc>
              <a:buFont typeface="Arial"/>
              <a:buChar char="•"/>
            </a:pPr>
            <a:r>
              <a:rPr lang="en-US" sz="3200" dirty="0"/>
              <a:t>Stress</a:t>
            </a:r>
          </a:p>
          <a:p>
            <a:pPr marL="285750" indent="-285750">
              <a:lnSpc>
                <a:spcPct val="120000"/>
              </a:lnSpc>
              <a:buFont typeface="Arial"/>
              <a:buChar char="•"/>
            </a:pPr>
            <a:r>
              <a:rPr lang="en-US" sz="3200" dirty="0"/>
              <a:t>Fear</a:t>
            </a:r>
          </a:p>
          <a:p>
            <a:pPr marL="285750" indent="-285750">
              <a:lnSpc>
                <a:spcPct val="120000"/>
              </a:lnSpc>
              <a:buFont typeface="Arial"/>
              <a:buChar char="•"/>
            </a:pPr>
            <a:r>
              <a:rPr lang="en-US" sz="3200" dirty="0"/>
              <a:t>Emotional trauma</a:t>
            </a:r>
          </a:p>
          <a:p>
            <a:pPr marL="285750" indent="-285750">
              <a:lnSpc>
                <a:spcPct val="120000"/>
              </a:lnSpc>
              <a:buFont typeface="Arial"/>
              <a:buChar char="•"/>
            </a:pPr>
            <a:r>
              <a:rPr lang="en-US" sz="3200" dirty="0"/>
              <a:t>Social pressure</a:t>
            </a:r>
          </a:p>
          <a:p>
            <a:pPr marL="285750" indent="-285750">
              <a:lnSpc>
                <a:spcPct val="120000"/>
              </a:lnSpc>
              <a:buFont typeface="Arial"/>
              <a:buChar char="•"/>
            </a:pPr>
            <a:r>
              <a:rPr lang="en-US" sz="3200" dirty="0"/>
              <a:t>Joy</a:t>
            </a:r>
          </a:p>
          <a:p>
            <a:pPr marL="285750" indent="-285750">
              <a:lnSpc>
                <a:spcPct val="120000"/>
              </a:lnSpc>
              <a:buFont typeface="Arial"/>
              <a:buChar char="•"/>
            </a:pPr>
            <a:r>
              <a:rPr lang="en-US" sz="3200" dirty="0"/>
              <a:t>Tension</a:t>
            </a:r>
          </a:p>
        </p:txBody>
      </p:sp>
    </p:spTree>
    <p:extLst>
      <p:ext uri="{BB962C8B-B14F-4D97-AF65-F5344CB8AC3E}">
        <p14:creationId xmlns:p14="http://schemas.microsoft.com/office/powerpoint/2010/main" val="3533376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AU" sz="1800" b="1" spc="150" dirty="0">
                <a:ln w="11430"/>
                <a:solidFill>
                  <a:schemeClr val="bg1">
                    <a:lumMod val="75000"/>
                  </a:schemeClr>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Etiology</a:t>
            </a:r>
          </a:p>
        </p:txBody>
      </p:sp>
      <p:sp>
        <p:nvSpPr>
          <p:cNvPr id="5" name="Vertical Text Placeholder 4"/>
          <p:cNvSpPr>
            <a:spLocks noGrp="1"/>
          </p:cNvSpPr>
          <p:nvPr>
            <p:ph type="body" orient="vert" idx="1"/>
          </p:nvPr>
        </p:nvSpPr>
        <p:spPr>
          <a:xfrm>
            <a:off x="457200" y="1600200"/>
            <a:ext cx="8229600" cy="5257800"/>
          </a:xfrm>
        </p:spPr>
        <p:txBody>
          <a:bodyPr vert="horz">
            <a:normAutofit/>
          </a:bodyPr>
          <a:lstStyle/>
          <a:p>
            <a:r>
              <a:rPr lang="en-US" dirty="0"/>
              <a:t>Multifactorial: genetic, neurobiological, psychological, environmental</a:t>
            </a:r>
          </a:p>
          <a:p>
            <a:r>
              <a:rPr lang="en-US" dirty="0" err="1"/>
              <a:t>Dysregulation</a:t>
            </a:r>
            <a:r>
              <a:rPr lang="en-US" dirty="0"/>
              <a:t> in </a:t>
            </a:r>
            <a:r>
              <a:rPr lang="en-US" dirty="0" err="1"/>
              <a:t>cortico</a:t>
            </a:r>
            <a:r>
              <a:rPr lang="en-US" dirty="0"/>
              <a:t>-</a:t>
            </a:r>
            <a:r>
              <a:rPr lang="en-US" dirty="0" err="1"/>
              <a:t>striato</a:t>
            </a:r>
            <a:r>
              <a:rPr lang="en-US" dirty="0"/>
              <a:t>-</a:t>
            </a:r>
            <a:r>
              <a:rPr lang="en-US" dirty="0" err="1"/>
              <a:t>thalamo</a:t>
            </a:r>
            <a:r>
              <a:rPr lang="en-US" dirty="0"/>
              <a:t>-cortical circuits</a:t>
            </a:r>
          </a:p>
          <a:p>
            <a:r>
              <a:rPr lang="en-US" dirty="0"/>
              <a:t>Deviations in dopaminergic and serotonergic systems</a:t>
            </a:r>
          </a:p>
          <a:p>
            <a:r>
              <a:rPr lang="en-US" dirty="0"/>
              <a:t>Increased dopamine activity in basal ganglia</a:t>
            </a:r>
            <a:r>
              <a:rPr lang="en-US" dirty="0">
                <a:sym typeface="Wingdings"/>
              </a:rPr>
              <a:t> deficient subcortical inhibition </a:t>
            </a:r>
          </a:p>
          <a:p>
            <a:pPr marL="0" indent="0">
              <a:buNone/>
            </a:pPr>
            <a:r>
              <a:rPr lang="en-US" dirty="0">
                <a:sym typeface="Wingdings"/>
              </a:rPr>
              <a:t>    impaired autonomic control of movement</a:t>
            </a:r>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786243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3514724"/>
          </a:xfrm>
        </p:spPr>
        <p:txBody>
          <a:bodyPr>
            <a:noAutofit/>
          </a:bodyPr>
          <a:lstStyle/>
          <a:p>
            <a:pPr algn="l"/>
            <a:r>
              <a:rPr lang="en-US" sz="1800" dirty="0"/>
              <a:t>The “IACAPAP Textbook of Child and Adolescent Mental Health” is available at the IACAPAP website </a:t>
            </a:r>
            <a:r>
              <a:rPr lang="en-US" sz="1800" u="sng" dirty="0"/>
              <a:t>http://</a:t>
            </a:r>
            <a:r>
              <a:rPr lang="en-US" sz="1800" u="sng" dirty="0" err="1"/>
              <a:t>iacapap.org</a:t>
            </a:r>
            <a:r>
              <a:rPr lang="en-US" sz="1800" u="sng" dirty="0"/>
              <a:t>/</a:t>
            </a:r>
            <a:r>
              <a:rPr lang="en-US" sz="1800" u="sng" dirty="0" err="1"/>
              <a:t>iacapap</a:t>
            </a:r>
            <a:r>
              <a:rPr lang="en-US" sz="1800" u="sng" dirty="0"/>
              <a:t>-textbook-of-child-and-adolescent-mental-health</a:t>
            </a:r>
            <a:br>
              <a:rPr lang="en-US" sz="1800" dirty="0"/>
            </a:br>
            <a:br>
              <a:rPr lang="en-US" sz="1800" dirty="0"/>
            </a:br>
            <a:br>
              <a:rPr lang="en-US" sz="1800" dirty="0"/>
            </a:br>
            <a:r>
              <a:rPr lang="en-US" sz="1800" dirty="0"/>
              <a:t>Please note that this book and its companion </a:t>
            </a:r>
            <a:r>
              <a:rPr lang="en-US" sz="1800" dirty="0" err="1"/>
              <a:t>powerpoint</a:t>
            </a:r>
            <a:r>
              <a:rPr lang="en-US" sz="1800" dirty="0"/>
              <a:t> are:</a:t>
            </a:r>
            <a:br>
              <a:rPr lang="en-US" sz="1800" dirty="0"/>
            </a:br>
            <a:r>
              <a:rPr lang="en-US" sz="1800" dirty="0"/>
              <a:t>·        Free and no registration is required to read or download it</a:t>
            </a:r>
            <a:br>
              <a:rPr lang="en-US" sz="1800" dirty="0"/>
            </a:br>
            <a:r>
              <a:rPr lang="en-US" sz="1800" dirty="0"/>
              <a:t>·        This is an open-access publication under the Creative Commons Attribution Non-	commercial License. According to this, use, distribution and reproduction in any 	medium are allowed without prior permission provided the original work is 	properly cited and the use is non-commercial.</a:t>
            </a:r>
            <a:br>
              <a:rPr lang="en-US" sz="1800" dirty="0"/>
            </a:br>
            <a:endParaRPr lang="en-US" sz="1800" dirty="0"/>
          </a:p>
        </p:txBody>
      </p:sp>
      <p:sp>
        <p:nvSpPr>
          <p:cNvPr id="3" name="Vertical Text Placeholder 2"/>
          <p:cNvSpPr>
            <a:spLocks noGrp="1"/>
          </p:cNvSpPr>
          <p:nvPr>
            <p:ph type="body" orient="vert" idx="1"/>
          </p:nvPr>
        </p:nvSpPr>
        <p:spPr>
          <a:xfrm>
            <a:off x="457200" y="4203700"/>
            <a:ext cx="8229600" cy="1947863"/>
          </a:xfrm>
        </p:spPr>
        <p:txBody>
          <a:bodyPr/>
          <a:lstStyle/>
          <a:p>
            <a:endParaRPr lang="en-US" dirty="0"/>
          </a:p>
        </p:txBody>
      </p:sp>
      <p:pic>
        <p:nvPicPr>
          <p:cNvPr id="4" name="Picture 3"/>
          <p:cNvPicPr>
            <a:picLocks noChangeAspect="1"/>
          </p:cNvPicPr>
          <p:nvPr/>
        </p:nvPicPr>
        <p:blipFill>
          <a:blip r:embed="rId2"/>
          <a:stretch>
            <a:fillRect/>
          </a:stretch>
        </p:blipFill>
        <p:spPr>
          <a:xfrm>
            <a:off x="0" y="3851752"/>
            <a:ext cx="9144000" cy="3032163"/>
          </a:xfrm>
          <a:prstGeom prst="rect">
            <a:avLst/>
          </a:prstGeom>
        </p:spPr>
      </p:pic>
    </p:spTree>
    <p:extLst>
      <p:ext uri="{BB962C8B-B14F-4D97-AF65-F5344CB8AC3E}">
        <p14:creationId xmlns:p14="http://schemas.microsoft.com/office/powerpoint/2010/main" val="2210476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 </a:t>
            </a:r>
            <a:br>
              <a:rPr lang="en-AU" sz="1800" b="1" spc="150" dirty="0">
                <a:ln w="11430"/>
                <a:solidFill>
                  <a:schemeClr val="bg1">
                    <a:lumMod val="75000"/>
                  </a:schemeClr>
                </a:solidFill>
              </a:rPr>
            </a:br>
            <a:r>
              <a:rPr lang="en-US" sz="3600" dirty="0">
                <a:solidFill>
                  <a:schemeClr val="bg1"/>
                </a:solidFill>
              </a:rPr>
              <a:t>Risk Factors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14350" indent="-457200"/>
            <a:r>
              <a:rPr lang="en-US" dirty="0"/>
              <a:t>50% heritability</a:t>
            </a:r>
          </a:p>
          <a:p>
            <a:pPr marL="514350" indent="-457200"/>
            <a:r>
              <a:rPr lang="en-US" dirty="0"/>
              <a:t>Possible pre, </a:t>
            </a:r>
            <a:r>
              <a:rPr lang="en-US" dirty="0" err="1"/>
              <a:t>peri</a:t>
            </a:r>
            <a:r>
              <a:rPr lang="en-US" dirty="0"/>
              <a:t>, and post-natal risk factors:</a:t>
            </a:r>
          </a:p>
          <a:p>
            <a:pPr marL="914400" lvl="1" indent="-457200"/>
            <a:r>
              <a:rPr lang="en-US" dirty="0"/>
              <a:t>Premature birth</a:t>
            </a:r>
          </a:p>
          <a:p>
            <a:pPr marL="914400" lvl="1" indent="-457200"/>
            <a:r>
              <a:rPr lang="en-US" dirty="0"/>
              <a:t>Hypoxia</a:t>
            </a:r>
          </a:p>
          <a:p>
            <a:pPr marL="914400" lvl="1" indent="-457200"/>
            <a:r>
              <a:rPr lang="en-US" dirty="0"/>
              <a:t>Low birth weight</a:t>
            </a:r>
          </a:p>
          <a:p>
            <a:pPr marL="914400" lvl="1" indent="-457200"/>
            <a:r>
              <a:rPr lang="en-US" dirty="0"/>
              <a:t>Nicotine and caffeine use</a:t>
            </a:r>
          </a:p>
          <a:p>
            <a:pPr marL="514350" indent="-457200"/>
            <a:r>
              <a:rPr lang="en-US" dirty="0"/>
              <a:t>Rare secondary causes:</a:t>
            </a:r>
          </a:p>
          <a:p>
            <a:pPr marL="914400" lvl="1" indent="-457200"/>
            <a:r>
              <a:rPr lang="en-US" dirty="0"/>
              <a:t>Tumors, poisonings, infection, head trauma</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4274739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US" sz="3600" b="1" spc="150" dirty="0">
                <a:ln w="11430"/>
                <a:solidFill>
                  <a:schemeClr val="bg1">
                    <a:lumMod val="75000"/>
                  </a:schemeClr>
                </a:solidFill>
              </a:rPr>
            </a:br>
            <a:r>
              <a:rPr lang="en-US" sz="3600" dirty="0">
                <a:solidFill>
                  <a:schemeClr val="bg1"/>
                </a:solidFill>
              </a:rPr>
              <a:t>Medical Imaging</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a:bodyPr>
          <a:lstStyle/>
          <a:p>
            <a:pPr marL="514350" indent="-457200"/>
            <a:r>
              <a:rPr lang="en-US" dirty="0"/>
              <a:t>Possible decreased volume</a:t>
            </a:r>
          </a:p>
          <a:p>
            <a:pPr marL="914400" lvl="1" indent="-457200"/>
            <a:r>
              <a:rPr lang="en-US" dirty="0"/>
              <a:t>basal ganglia</a:t>
            </a:r>
          </a:p>
          <a:p>
            <a:pPr marL="914400" lvl="1" indent="-457200"/>
            <a:r>
              <a:rPr lang="en-US" dirty="0"/>
              <a:t>corpus callosum</a:t>
            </a:r>
          </a:p>
          <a:p>
            <a:pPr marL="514350" indent="-457200"/>
            <a:r>
              <a:rPr lang="en-US" dirty="0"/>
              <a:t>Deviation of glucose metabolism</a:t>
            </a:r>
          </a:p>
          <a:p>
            <a:pPr marL="914400" lvl="1" indent="-457200"/>
            <a:r>
              <a:rPr lang="en-US" dirty="0"/>
              <a:t>basal ganglia</a:t>
            </a:r>
          </a:p>
          <a:p>
            <a:pPr marL="914400" lvl="1" indent="-457200"/>
            <a:r>
              <a:rPr lang="en-US" dirty="0"/>
              <a:t>prefrontal cortex</a:t>
            </a:r>
          </a:p>
          <a:p>
            <a:pPr marL="914400" lvl="1" indent="-457200"/>
            <a:r>
              <a:rPr lang="en-US" dirty="0"/>
              <a:t>somatic sensorimotor cortex</a:t>
            </a:r>
          </a:p>
          <a:p>
            <a:pPr marL="914400" lvl="1" indent="-457200"/>
            <a:r>
              <a:rPr lang="en-US" dirty="0"/>
              <a:t>insula</a:t>
            </a:r>
          </a:p>
          <a:p>
            <a:pPr marL="914400" lvl="1" indent="-457200"/>
            <a:r>
              <a:rPr lang="en-US" dirty="0"/>
              <a:t>temporal lobe</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85459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US" sz="3600" b="1" spc="150" dirty="0">
                <a:ln w="11430"/>
                <a:solidFill>
                  <a:schemeClr val="bg1">
                    <a:lumMod val="75000"/>
                  </a:schemeClr>
                </a:solidFill>
              </a:rPr>
            </a:br>
            <a:r>
              <a:rPr lang="en-US" sz="3600" dirty="0">
                <a:solidFill>
                  <a:schemeClr val="bg1"/>
                </a:solidFill>
              </a:rPr>
              <a:t>Diagnosis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fontScale="92500" lnSpcReduction="10000"/>
          </a:bodyPr>
          <a:lstStyle/>
          <a:p>
            <a:pPr marL="514350" indent="-457200"/>
            <a:r>
              <a:rPr lang="en-US" dirty="0"/>
              <a:t>Detailed medical history</a:t>
            </a:r>
          </a:p>
          <a:p>
            <a:pPr marL="514350" indent="-457200"/>
            <a:r>
              <a:rPr lang="en-US" dirty="0"/>
              <a:t>Standardized questionnaires:</a:t>
            </a:r>
          </a:p>
          <a:p>
            <a:pPr marL="914400" lvl="1" indent="-457200"/>
            <a:r>
              <a:rPr lang="en-US" dirty="0"/>
              <a:t>Child Behavior Checklist</a:t>
            </a:r>
          </a:p>
          <a:p>
            <a:pPr marL="914400" lvl="1" indent="-457200"/>
            <a:r>
              <a:rPr lang="en-US" dirty="0"/>
              <a:t>Strengths &amp; Difficulties Questionnaire</a:t>
            </a:r>
          </a:p>
          <a:p>
            <a:pPr marL="514350" indent="-457200"/>
            <a:r>
              <a:rPr lang="en-US" dirty="0"/>
              <a:t>Interviews:</a:t>
            </a:r>
          </a:p>
          <a:p>
            <a:pPr marL="914400" lvl="1" indent="-457200"/>
            <a:r>
              <a:rPr lang="en-US" dirty="0"/>
              <a:t>Yale Global Tic Severity Scale</a:t>
            </a:r>
          </a:p>
          <a:p>
            <a:pPr marL="914400" lvl="1" indent="-457200"/>
            <a:r>
              <a:rPr lang="en-US" dirty="0"/>
              <a:t>Tourette’s Syndrome Severity Scale</a:t>
            </a:r>
          </a:p>
          <a:p>
            <a:pPr marL="514350" indent="-457200"/>
            <a:r>
              <a:rPr lang="en-US" dirty="0"/>
              <a:t>Parental/Self Rating Scales</a:t>
            </a:r>
          </a:p>
          <a:p>
            <a:pPr marL="914400" lvl="1" indent="-457200"/>
            <a:r>
              <a:rPr lang="en-US" dirty="0"/>
              <a:t>Yale Tourette Syndrome Symptom List-Revised</a:t>
            </a:r>
          </a:p>
          <a:p>
            <a:pPr marL="514350" indent="-457200"/>
            <a:r>
              <a:rPr lang="en-US" dirty="0"/>
              <a:t>Physical &amp; neurological exam</a:t>
            </a:r>
          </a:p>
          <a:p>
            <a:pPr marL="514350" indent="-457200"/>
            <a:r>
              <a:rPr lang="en-US" dirty="0"/>
              <a:t>EEG</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0553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US" sz="3600" b="1" spc="150" dirty="0">
                <a:ln w="11430"/>
                <a:solidFill>
                  <a:schemeClr val="bg1">
                    <a:lumMod val="75000"/>
                  </a:schemeClr>
                </a:solidFill>
              </a:rPr>
            </a:br>
            <a:r>
              <a:rPr lang="en-US" sz="3600" dirty="0">
                <a:solidFill>
                  <a:schemeClr val="bg1"/>
                </a:solidFill>
              </a:rPr>
              <a:t>Differential Diagnosis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257800"/>
          </a:xfrm>
        </p:spPr>
        <p:txBody>
          <a:bodyPr vert="horz">
            <a:normAutofit/>
          </a:bodyPr>
          <a:lstStyle/>
          <a:p>
            <a:pPr marL="457200" lvl="1" indent="0">
              <a:buNone/>
            </a:pP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8-21 at 4.26.0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63295"/>
            <a:ext cx="8229599" cy="5113587"/>
          </a:xfrm>
          <a:prstGeom prst="rect">
            <a:avLst/>
          </a:prstGeom>
        </p:spPr>
      </p:pic>
    </p:spTree>
    <p:extLst>
      <p:ext uri="{BB962C8B-B14F-4D97-AF65-F5344CB8AC3E}">
        <p14:creationId xmlns:p14="http://schemas.microsoft.com/office/powerpoint/2010/main" val="218486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US" sz="3600" b="1" spc="150" dirty="0">
                <a:ln w="11430"/>
                <a:solidFill>
                  <a:schemeClr val="bg1">
                    <a:lumMod val="75000"/>
                  </a:schemeClr>
                </a:solidFill>
              </a:rPr>
            </a:br>
            <a:r>
              <a:rPr lang="en-US" sz="3600" b="1" spc="150" dirty="0">
                <a:ln w="11430"/>
                <a:solidFill>
                  <a:schemeClr val="bg1"/>
                </a:solidFill>
              </a:rPr>
              <a:t> </a:t>
            </a:r>
            <a:r>
              <a:rPr lang="en-US" sz="3600" spc="150" dirty="0">
                <a:ln w="11430"/>
                <a:solidFill>
                  <a:schemeClr val="bg1"/>
                </a:solidFill>
              </a:rPr>
              <a:t>High Comorbidity</a:t>
            </a:r>
            <a:endParaRPr lang="en-US" sz="3600" dirty="0">
              <a:ln w="18415" cmpd="sng">
                <a:solidFill>
                  <a:srgbClr val="FFFFFF"/>
                </a:solidFill>
                <a:prstDash val="solid"/>
              </a:ln>
              <a:solidFill>
                <a:schemeClr val="bg1"/>
              </a:solidFill>
            </a:endParaRPr>
          </a:p>
        </p:txBody>
      </p:sp>
      <p:sp>
        <p:nvSpPr>
          <p:cNvPr id="3" name="Vertical Text Placeholder 2"/>
          <p:cNvSpPr>
            <a:spLocks noGrp="1"/>
          </p:cNvSpPr>
          <p:nvPr>
            <p:ph type="body" orient="vert" idx="1"/>
          </p:nvPr>
        </p:nvSpPr>
        <p:spPr/>
        <p:txBody>
          <a:bodyPr vert="horz">
            <a:normAutofit/>
          </a:bodyPr>
          <a:lstStyle/>
          <a:p>
            <a:pPr marL="57150" indent="0">
              <a:buNone/>
            </a:pPr>
            <a:endParaRPr lang="en-US" dirty="0"/>
          </a:p>
          <a:p>
            <a:pPr marL="57150" indent="0">
              <a:buNone/>
            </a:pP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5" name="Picture 4" descr="Screen Shot 2016-08-21 at 4.35.5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377379"/>
            <a:ext cx="8229601" cy="4518710"/>
          </a:xfrm>
          <a:prstGeom prst="rect">
            <a:avLst/>
          </a:prstGeom>
        </p:spPr>
      </p:pic>
    </p:spTree>
    <p:extLst>
      <p:ext uri="{BB962C8B-B14F-4D97-AF65-F5344CB8AC3E}">
        <p14:creationId xmlns:p14="http://schemas.microsoft.com/office/powerpoint/2010/main" val="1672668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AU" sz="1800" b="1" spc="150" dirty="0">
                <a:ln w="11430"/>
                <a:solidFill>
                  <a:schemeClr val="bg1">
                    <a:lumMod val="75000"/>
                  </a:schemeClr>
                </a:solidFill>
              </a:rPr>
            </a:br>
            <a:r>
              <a:rPr lang="en-US" sz="3600" dirty="0">
                <a:solidFill>
                  <a:schemeClr val="bg1"/>
                </a:solidFill>
              </a:rPr>
              <a:t>Treatment: </a:t>
            </a:r>
            <a:r>
              <a:rPr lang="en-US" sz="3600" dirty="0" err="1">
                <a:solidFill>
                  <a:schemeClr val="bg1"/>
                </a:solidFill>
              </a:rPr>
              <a:t>Psychoeducation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14350" indent="-457200"/>
            <a:r>
              <a:rPr lang="en-US" dirty="0"/>
              <a:t>Patient, caregivers, teachers</a:t>
            </a:r>
          </a:p>
          <a:p>
            <a:pPr marL="514350" indent="-457200"/>
            <a:r>
              <a:rPr lang="en-US" dirty="0"/>
              <a:t>Individual causal factors</a:t>
            </a:r>
          </a:p>
          <a:p>
            <a:pPr marL="514350" indent="-457200"/>
            <a:r>
              <a:rPr lang="en-US" dirty="0"/>
              <a:t>Options for treatment</a:t>
            </a:r>
          </a:p>
          <a:p>
            <a:pPr marL="514350" indent="-457200"/>
            <a:r>
              <a:rPr lang="en-US" dirty="0"/>
              <a:t>Self help groups</a:t>
            </a:r>
          </a:p>
          <a:p>
            <a:pPr marL="57150" indent="0">
              <a:buNone/>
            </a:pP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02549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AU" sz="1800" b="1" spc="150" dirty="0">
                <a:ln w="11430"/>
                <a:solidFill>
                  <a:schemeClr val="bg1">
                    <a:lumMod val="75000"/>
                  </a:schemeClr>
                </a:solidFill>
              </a:rPr>
            </a:br>
            <a:r>
              <a:rPr lang="en-US" sz="3600" dirty="0">
                <a:solidFill>
                  <a:schemeClr val="bg1"/>
                </a:solidFill>
              </a:rPr>
              <a:t>Treatment: Psychotherapy</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r>
              <a:rPr lang="en-US" dirty="0"/>
              <a:t>Cognitive Behavioral Methods</a:t>
            </a:r>
          </a:p>
          <a:p>
            <a:pPr marL="514350" indent="-457200"/>
            <a:r>
              <a:rPr lang="en-US" dirty="0"/>
              <a:t>Habit Reversal Training</a:t>
            </a:r>
          </a:p>
          <a:p>
            <a:pPr marL="514350" indent="-457200"/>
            <a:r>
              <a:rPr lang="en-US" dirty="0"/>
              <a:t>Exposure Response Prevention</a:t>
            </a:r>
          </a:p>
          <a:p>
            <a:pPr marL="514350" indent="-457200"/>
            <a:r>
              <a:rPr lang="en-US" dirty="0"/>
              <a:t>Massed (Negative) Practice</a:t>
            </a:r>
          </a:p>
          <a:p>
            <a:pPr marL="514350" indent="-457200"/>
            <a:r>
              <a:rPr lang="en-US" dirty="0"/>
              <a:t>Relaxation Training</a:t>
            </a:r>
          </a:p>
          <a:p>
            <a:pPr marL="514350" indent="-457200"/>
            <a:r>
              <a:rPr lang="en-US" dirty="0"/>
              <a:t>Contingency Management</a:t>
            </a:r>
          </a:p>
          <a:p>
            <a:pPr marL="514350" indent="-457200"/>
            <a:r>
              <a:rPr lang="en-US" dirty="0"/>
              <a:t>Family Therapy</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06036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AU" sz="1800" b="1" spc="150" dirty="0">
                <a:ln w="11430"/>
                <a:solidFill>
                  <a:schemeClr val="bg1">
                    <a:lumMod val="75000"/>
                  </a:schemeClr>
                </a:solidFill>
              </a:rPr>
            </a:br>
            <a:r>
              <a:rPr lang="en-US" sz="3600" dirty="0">
                <a:solidFill>
                  <a:schemeClr val="bg1"/>
                </a:solidFill>
              </a:rPr>
              <a:t>Treatment: Medication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14350" indent="-457200"/>
            <a:r>
              <a:rPr lang="en-US" dirty="0"/>
              <a:t>Most treatment “off label”</a:t>
            </a:r>
          </a:p>
          <a:p>
            <a:pPr marL="514350" indent="-457200"/>
            <a:r>
              <a:rPr lang="en-US" dirty="0"/>
              <a:t>Only when interfering with function or subjective discomfort</a:t>
            </a:r>
          </a:p>
          <a:p>
            <a:pPr marL="514350" indent="-457200"/>
            <a:r>
              <a:rPr lang="en-US" dirty="0"/>
              <a:t>Start slowly</a:t>
            </a:r>
          </a:p>
          <a:p>
            <a:pPr marL="514350" indent="-457200"/>
            <a:r>
              <a:rPr lang="en-US" dirty="0"/>
              <a:t>Only discontinue after a year</a:t>
            </a:r>
          </a:p>
          <a:p>
            <a:pPr marL="514350" indent="-457200"/>
            <a:r>
              <a:rPr lang="en-US" dirty="0"/>
              <a:t>Reduce in late </a:t>
            </a:r>
            <a:r>
              <a:rPr lang="en-US" dirty="0" err="1"/>
              <a:t>adolescense</a:t>
            </a:r>
            <a:endParaRPr lang="en-US" dirty="0"/>
          </a:p>
          <a:p>
            <a:pPr marL="514350" indent="-457200"/>
            <a:r>
              <a:rPr lang="en-US" dirty="0"/>
              <a:t>Pre-medication work-up: CBC, LFTs, prolactin, EEG, ECG, physical/neurological exams</a:t>
            </a:r>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046765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AU" sz="1800" b="1" spc="150" dirty="0">
                <a:ln w="11430"/>
                <a:solidFill>
                  <a:schemeClr val="bg1">
                    <a:lumMod val="75000"/>
                  </a:schemeClr>
                </a:solidFill>
              </a:rPr>
            </a:br>
            <a:r>
              <a:rPr lang="en-US" sz="3600" dirty="0">
                <a:solidFill>
                  <a:schemeClr val="bg1"/>
                </a:solidFill>
              </a:rPr>
              <a:t>Treatment: Medication</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p:txBody>
          <a:bodyPr vert="horz">
            <a:normAutofit/>
          </a:bodyPr>
          <a:lstStyle/>
          <a:p>
            <a:pPr marL="57150" indent="0">
              <a:buNone/>
            </a:pP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4" name="Picture 3" descr="Screen Shot 2016-08-21 at 4.52.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47607" y="-1138388"/>
            <a:ext cx="6858001" cy="9134779"/>
          </a:xfrm>
          <a:prstGeom prst="rect">
            <a:avLst/>
          </a:prstGeom>
        </p:spPr>
      </p:pic>
    </p:spTree>
    <p:extLst>
      <p:ext uri="{BB962C8B-B14F-4D97-AF65-F5344CB8AC3E}">
        <p14:creationId xmlns:p14="http://schemas.microsoft.com/office/powerpoint/2010/main" val="3738022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AU" sz="1800" b="1" spc="150" dirty="0">
                <a:ln w="11430"/>
                <a:solidFill>
                  <a:schemeClr val="bg1">
                    <a:lumMod val="75000"/>
                  </a:schemeClr>
                </a:solidFill>
              </a:rPr>
            </a:br>
            <a:r>
              <a:rPr lang="en-US" sz="3600" dirty="0">
                <a:solidFill>
                  <a:schemeClr val="bg1"/>
                </a:solidFill>
              </a:rPr>
              <a:t>Treatment for Tics &amp; Comorbid Disorders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099075"/>
          </a:xfrm>
        </p:spPr>
        <p:txBody>
          <a:bodyPr vert="horz">
            <a:normAutofit fontScale="92500"/>
          </a:bodyPr>
          <a:lstStyle/>
          <a:p>
            <a:pPr marL="514350" indent="-457200"/>
            <a:r>
              <a:rPr lang="en-US" dirty="0"/>
              <a:t>ADHD:</a:t>
            </a:r>
          </a:p>
          <a:p>
            <a:pPr marL="914400" lvl="1" indent="-457200"/>
            <a:r>
              <a:rPr lang="en-US" dirty="0"/>
              <a:t>Psychostimulants, e.g., methylphenidate</a:t>
            </a:r>
          </a:p>
          <a:p>
            <a:pPr marL="914400" lvl="1" indent="-457200"/>
            <a:r>
              <a:rPr lang="en-US" dirty="0" err="1"/>
              <a:t>Atomoxetine</a:t>
            </a:r>
            <a:r>
              <a:rPr lang="en-US" dirty="0"/>
              <a:t> or clonidine for mild to moderate tics</a:t>
            </a:r>
          </a:p>
          <a:p>
            <a:pPr marL="914400" lvl="1" indent="-457200"/>
            <a:r>
              <a:rPr lang="en-US" dirty="0"/>
              <a:t>Addition of </a:t>
            </a:r>
            <a:r>
              <a:rPr lang="en-US" dirty="0" err="1"/>
              <a:t>risperidone</a:t>
            </a:r>
            <a:endParaRPr lang="en-US" dirty="0"/>
          </a:p>
          <a:p>
            <a:pPr marL="514350" indent="-457200"/>
            <a:r>
              <a:rPr lang="en-US" dirty="0"/>
              <a:t>Emotional disorders</a:t>
            </a:r>
          </a:p>
          <a:p>
            <a:pPr marL="914400" lvl="1" indent="-457200"/>
            <a:r>
              <a:rPr lang="en-US" dirty="0" err="1"/>
              <a:t>Sulpiride</a:t>
            </a:r>
            <a:r>
              <a:rPr lang="en-US" dirty="0"/>
              <a:t> for mild to moderate mood or anxiety symptoms</a:t>
            </a:r>
          </a:p>
          <a:p>
            <a:pPr marL="914400" lvl="1" indent="-457200"/>
            <a:r>
              <a:rPr lang="en-US" dirty="0"/>
              <a:t>Selective serotonin reuptake inhibitor (SSRI)</a:t>
            </a:r>
          </a:p>
          <a:p>
            <a:pPr marL="914400" lvl="1" indent="-457200"/>
            <a:r>
              <a:rPr lang="en-US" dirty="0"/>
              <a:t>SSRI &amp; antipsychotic for moderate to </a:t>
            </a:r>
          </a:p>
          <a:p>
            <a:pPr marL="457200" lvl="1" indent="0">
              <a:buNone/>
            </a:pPr>
            <a:r>
              <a:rPr lang="en-US" dirty="0"/>
              <a:t>      severe tics</a:t>
            </a:r>
          </a:p>
          <a:p>
            <a:pPr marL="914400" lvl="1" indent="-457200"/>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80120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8-19 at 3.29.5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963" y="1689101"/>
            <a:ext cx="3453837" cy="4605116"/>
          </a:xfrm>
          <a:prstGeom prst="rect">
            <a:avLst/>
          </a:prstGeom>
        </p:spPr>
      </p:pic>
      <p:sp>
        <p:nvSpPr>
          <p:cNvPr id="6" name="Title 5"/>
          <p:cNvSpPr>
            <a:spLocks noGrp="1"/>
          </p:cNvSpPr>
          <p:nvPr>
            <p:ph type="title"/>
          </p:nvPr>
        </p:nvSpPr>
        <p:spPr>
          <a:xfrm>
            <a:off x="457200" y="373380"/>
            <a:ext cx="8229600" cy="1044258"/>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br>
              <a:rPr lang="en-AU" sz="1800" b="1" spc="150" dirty="0">
                <a:ln w="11430"/>
                <a:solidFill>
                  <a:srgbClr val="FFFF00"/>
                </a:solidFill>
                <a:effectLst>
                  <a:outerShdw blurRad="25400" algn="tl" rotWithShape="0">
                    <a:srgbClr val="000000">
                      <a:alpha val="43000"/>
                    </a:srgbClr>
                  </a:outerShdw>
                </a:effectLst>
              </a:rPr>
            </a:br>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Outline</a:t>
            </a:r>
            <a:br>
              <a:rPr lang="en-US" sz="3200" b="1" strike="sngStrike" spc="150" dirty="0">
                <a:ln w="11430"/>
                <a:solidFill>
                  <a:srgbClr val="F8F8F8"/>
                </a:solidFill>
                <a:effectLst>
                  <a:outerShdw blurRad="25400" algn="tl" rotWithShape="0">
                    <a:srgbClr val="000000">
                      <a:alpha val="43000"/>
                    </a:srgbClr>
                  </a:outerShdw>
                </a:effectLst>
              </a:rPr>
            </a:b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199" y="1417638"/>
            <a:ext cx="3848101" cy="5084600"/>
          </a:xfrm>
        </p:spPr>
        <p:txBody>
          <a:bodyPr>
            <a:noAutofit/>
          </a:bodyPr>
          <a:lstStyle/>
          <a:p>
            <a:r>
              <a:rPr lang="en-US" sz="4000" dirty="0"/>
              <a:t>The Basics</a:t>
            </a:r>
          </a:p>
          <a:p>
            <a:r>
              <a:rPr lang="en-US" sz="4000" dirty="0"/>
              <a:t>Epidemiology</a:t>
            </a:r>
          </a:p>
          <a:p>
            <a:r>
              <a:rPr lang="en-US" sz="4000" dirty="0"/>
              <a:t>Etiology</a:t>
            </a:r>
          </a:p>
          <a:p>
            <a:r>
              <a:rPr lang="en-US" sz="4000" dirty="0"/>
              <a:t>Risk Factors</a:t>
            </a:r>
          </a:p>
          <a:p>
            <a:r>
              <a:rPr lang="en-US" sz="4000" dirty="0"/>
              <a:t>Diagnosis</a:t>
            </a:r>
          </a:p>
          <a:p>
            <a:r>
              <a:rPr lang="en-US" sz="4000" dirty="0"/>
              <a:t>Comorbidity</a:t>
            </a:r>
          </a:p>
          <a:p>
            <a:r>
              <a:rPr lang="en-US" sz="4000" dirty="0"/>
              <a:t>Treatment</a:t>
            </a:r>
          </a:p>
        </p:txBody>
      </p:sp>
      <p:sp>
        <p:nvSpPr>
          <p:cNvPr id="8" name="TextBox 7"/>
          <p:cNvSpPr txBox="1"/>
          <p:nvPr/>
        </p:nvSpPr>
        <p:spPr>
          <a:xfrm>
            <a:off x="4305300" y="1689101"/>
            <a:ext cx="4584700" cy="3693319"/>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17862979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8000"/>
          </a:solidFill>
          <a:ln/>
        </p:spPr>
        <p:style>
          <a:lnRef idx="2">
            <a:schemeClr val="accent3">
              <a:shade val="50000"/>
            </a:schemeClr>
          </a:lnRef>
          <a:fillRef idx="1">
            <a:schemeClr val="accent3"/>
          </a:fillRef>
          <a:effectRef idx="0">
            <a:schemeClr val="accent3"/>
          </a:effectRef>
          <a:fontRef idx="minor">
            <a:schemeClr val="lt1"/>
          </a:fontRef>
        </p:style>
        <p:txBody>
          <a:bodyPr vert="horz">
            <a:noAutofit/>
          </a:bodyPr>
          <a:lstStyle/>
          <a:p>
            <a:r>
              <a:rPr lang="en-AU" sz="1800" b="1" spc="150" dirty="0">
                <a:ln w="11430"/>
                <a:solidFill>
                  <a:schemeClr val="bg1">
                    <a:lumMod val="75000"/>
                  </a:schemeClr>
                </a:solidFill>
              </a:rPr>
              <a:t>Tic Disorders</a:t>
            </a:r>
            <a:br>
              <a:rPr lang="en-AU" sz="1800" b="1" spc="150" dirty="0">
                <a:ln w="11430"/>
                <a:solidFill>
                  <a:schemeClr val="bg1">
                    <a:lumMod val="75000"/>
                  </a:schemeClr>
                </a:solidFill>
              </a:rPr>
            </a:br>
            <a:r>
              <a:rPr lang="en-US" sz="3600" dirty="0">
                <a:solidFill>
                  <a:schemeClr val="bg1"/>
                </a:solidFill>
              </a:rPr>
              <a:t>Alternative Medicine Treatments</a:t>
            </a:r>
            <a:endParaRPr lang="en-US" sz="3600" dirty="0">
              <a:ln w="18415" cmpd="sng">
                <a:solidFill>
                  <a:srgbClr val="FFFFFF"/>
                </a:solidFill>
                <a:prstDash val="solid"/>
              </a:ln>
              <a:solidFill>
                <a:srgbClr val="FFFFFF"/>
              </a:solidFill>
            </a:endParaRPr>
          </a:p>
        </p:txBody>
      </p:sp>
      <p:sp>
        <p:nvSpPr>
          <p:cNvPr id="3" name="Vertical Text Placeholder 2"/>
          <p:cNvSpPr>
            <a:spLocks noGrp="1"/>
          </p:cNvSpPr>
          <p:nvPr>
            <p:ph type="body" orient="vert" idx="1"/>
          </p:nvPr>
        </p:nvSpPr>
        <p:spPr>
          <a:xfrm>
            <a:off x="457200" y="1600200"/>
            <a:ext cx="8229600" cy="5099075"/>
          </a:xfrm>
        </p:spPr>
        <p:txBody>
          <a:bodyPr vert="horz">
            <a:normAutofit/>
          </a:bodyPr>
          <a:lstStyle/>
          <a:p>
            <a:pPr marL="514350" indent="-457200"/>
            <a:r>
              <a:rPr lang="en-US" dirty="0"/>
              <a:t>Substantial anecdotal evidence for:</a:t>
            </a:r>
          </a:p>
          <a:p>
            <a:pPr marL="914400" lvl="1" indent="-457200"/>
            <a:r>
              <a:rPr lang="en-US" dirty="0"/>
              <a:t>Physical exercise</a:t>
            </a:r>
          </a:p>
          <a:p>
            <a:pPr marL="914400" lvl="1" indent="-457200"/>
            <a:r>
              <a:rPr lang="en-US" dirty="0"/>
              <a:t>Recreational activities in general</a:t>
            </a:r>
          </a:p>
          <a:p>
            <a:pPr marL="514350" indent="-457200"/>
            <a:r>
              <a:rPr lang="en-US" dirty="0"/>
              <a:t>No evidence for:</a:t>
            </a:r>
          </a:p>
          <a:p>
            <a:pPr marL="914400" lvl="1" indent="-457200"/>
            <a:r>
              <a:rPr lang="en-US" dirty="0"/>
              <a:t>Diet</a:t>
            </a:r>
          </a:p>
          <a:p>
            <a:pPr marL="914400" lvl="1" indent="-457200"/>
            <a:r>
              <a:rPr lang="en-US" dirty="0"/>
              <a:t>Vitamin or mineral supplementation</a:t>
            </a:r>
          </a:p>
          <a:p>
            <a:pPr marL="914400" lvl="1" indent="-457200"/>
            <a:r>
              <a:rPr lang="en-US" dirty="0"/>
              <a:t>Hypnosis</a:t>
            </a:r>
          </a:p>
          <a:p>
            <a:pPr marL="457200" lvl="1" indent="0">
              <a:buNone/>
            </a:pPr>
            <a:endParaRPr lang="en-US"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279764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rgbClr val="BFBFBF"/>
                </a:solidFill>
                <a:effectLst>
                  <a:outerShdw blurRad="25400" algn="tl" rotWithShape="0">
                    <a:srgbClr val="000000">
                      <a:alpha val="43000"/>
                    </a:srgbClr>
                  </a:outerShdw>
                </a:effectLst>
              </a:rPr>
              <a:t>Tic Disorders</a:t>
            </a:r>
            <a:br>
              <a:rPr lang="en-US" sz="1800" b="1" spc="150" dirty="0">
                <a:ln w="11430"/>
                <a:solidFill>
                  <a:srgbClr val="BFBFBF"/>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Thank You!</a:t>
            </a:r>
          </a:p>
        </p:txBody>
      </p:sp>
      <p:sp>
        <p:nvSpPr>
          <p:cNvPr id="5" name="Vertical Text Placeholder 4"/>
          <p:cNvSpPr>
            <a:spLocks noGrp="1"/>
          </p:cNvSpPr>
          <p:nvPr>
            <p:ph type="body" orient="vert" idx="1"/>
          </p:nvPr>
        </p:nvSpPr>
        <p:spPr>
          <a:xfrm>
            <a:off x="457200" y="1554163"/>
            <a:ext cx="8229600" cy="4525963"/>
          </a:xfrm>
        </p:spPr>
        <p:txBody>
          <a:bodyPr vert="horz">
            <a:normAutofit/>
          </a:bodyPr>
          <a:lstStyle/>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2400" dirty="0"/>
          </a:p>
          <a:p>
            <a:pPr marL="0" indent="0">
              <a:buNone/>
            </a:pPr>
            <a:endParaRPr lang="en-US" sz="2400" dirty="0"/>
          </a:p>
        </p:txBody>
      </p:sp>
      <p:pic>
        <p:nvPicPr>
          <p:cNvPr id="8"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7" name="Picture 6" descr="Screen Shot 2015-05-04 at 4.01.5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6011" y="2202842"/>
            <a:ext cx="6129867" cy="3213100"/>
          </a:xfrm>
          <a:prstGeom prst="rect">
            <a:avLst/>
          </a:prstGeom>
        </p:spPr>
      </p:pic>
    </p:spTree>
    <p:extLst>
      <p:ext uri="{BB962C8B-B14F-4D97-AF65-F5344CB8AC3E}">
        <p14:creationId xmlns:p14="http://schemas.microsoft.com/office/powerpoint/2010/main" val="2284912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8F8F8"/>
                </a:solidFill>
                <a:effectLst>
                  <a:outerShdw blurRad="25400" algn="tl" rotWithShape="0">
                    <a:srgbClr val="000000">
                      <a:alpha val="43000"/>
                    </a:srgbClr>
                  </a:outerShdw>
                </a:effectLst>
              </a:rPr>
              <a:t>The Basics: Definition of a Tic</a:t>
            </a:r>
          </a:p>
        </p:txBody>
      </p:sp>
      <p:sp>
        <p:nvSpPr>
          <p:cNvPr id="5" name="Vertical Text Placeholder 4"/>
          <p:cNvSpPr>
            <a:spLocks noGrp="1"/>
          </p:cNvSpPr>
          <p:nvPr>
            <p:ph type="body" orient="vert" idx="1"/>
          </p:nvPr>
        </p:nvSpPr>
        <p:spPr/>
        <p:txBody>
          <a:bodyPr vert="horz">
            <a:normAutofit fontScale="92500" lnSpcReduction="20000"/>
          </a:bodyPr>
          <a:lstStyle/>
          <a:p>
            <a:pPr marL="0" indent="0">
              <a:buNone/>
            </a:pPr>
            <a:r>
              <a:rPr lang="en-US" dirty="0"/>
              <a:t>Motor movement or vocalization that is:</a:t>
            </a:r>
          </a:p>
          <a:p>
            <a:pPr lvl="1"/>
            <a:r>
              <a:rPr lang="en-US" dirty="0"/>
              <a:t>Involuntary</a:t>
            </a:r>
          </a:p>
          <a:p>
            <a:pPr lvl="1"/>
            <a:r>
              <a:rPr lang="en-US" dirty="0"/>
              <a:t>Sudden</a:t>
            </a:r>
          </a:p>
          <a:p>
            <a:pPr lvl="1"/>
            <a:r>
              <a:rPr lang="en-US" dirty="0"/>
              <a:t>Rapid</a:t>
            </a:r>
          </a:p>
          <a:p>
            <a:pPr lvl="1"/>
            <a:r>
              <a:rPr lang="en-US" dirty="0"/>
              <a:t>Recurrent/Repetitive</a:t>
            </a:r>
          </a:p>
          <a:p>
            <a:pPr lvl="1"/>
            <a:r>
              <a:rPr lang="en-US" dirty="0"/>
              <a:t>Non-rhythmic</a:t>
            </a:r>
          </a:p>
          <a:p>
            <a:pPr lvl="1"/>
            <a:r>
              <a:rPr lang="en-US" dirty="0"/>
              <a:t>Short bursts or series</a:t>
            </a:r>
          </a:p>
          <a:p>
            <a:pPr lvl="1"/>
            <a:r>
              <a:rPr lang="en-US" dirty="0"/>
              <a:t>Various muscle groups</a:t>
            </a:r>
          </a:p>
          <a:p>
            <a:pPr lvl="1"/>
            <a:r>
              <a:rPr lang="en-US" dirty="0"/>
              <a:t>Simple or complex</a:t>
            </a:r>
          </a:p>
          <a:p>
            <a:pPr lvl="1"/>
            <a:r>
              <a:rPr lang="en-US" dirty="0"/>
              <a:t>Transient or chronic</a:t>
            </a:r>
          </a:p>
          <a:p>
            <a:pPr lvl="1"/>
            <a:r>
              <a:rPr lang="en-US" dirty="0"/>
              <a:t>Premonitory urge</a:t>
            </a: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30900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chemeClr val="bg1"/>
                </a:solidFill>
                <a:effectLst>
                  <a:outerShdw blurRad="25400" algn="tl" rotWithShape="0">
                    <a:srgbClr val="000000">
                      <a:alpha val="43000"/>
                    </a:srgbClr>
                  </a:outerShdw>
                </a:effectLst>
              </a:rPr>
              <a:t>Tic Disorders: Multiple Types</a:t>
            </a:r>
            <a:endParaRPr lang="en-US" sz="3600" b="1" spc="150" dirty="0">
              <a:ln w="11430"/>
              <a:solidFill>
                <a:srgbClr val="F8F8F8"/>
              </a:solidFill>
              <a:effectLst>
                <a:outerShdw blurRad="25400" algn="tl" rotWithShape="0">
                  <a:srgbClr val="000000">
                    <a:alpha val="43000"/>
                  </a:srgbClr>
                </a:outerShdw>
              </a:effectLst>
            </a:endParaRPr>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8-19 at 5.06.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835986"/>
            <a:ext cx="8179240" cy="4290177"/>
          </a:xfrm>
          <a:prstGeom prst="rect">
            <a:avLst/>
          </a:prstGeom>
        </p:spPr>
      </p:pic>
    </p:spTree>
    <p:extLst>
      <p:ext uri="{BB962C8B-B14F-4D97-AF65-F5344CB8AC3E}">
        <p14:creationId xmlns:p14="http://schemas.microsoft.com/office/powerpoint/2010/main" val="220679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FFFFF"/>
                </a:solidFill>
                <a:effectLst>
                  <a:outerShdw blurRad="25400" algn="tl" rotWithShape="0">
                    <a:srgbClr val="000000">
                      <a:alpha val="43000"/>
                    </a:srgbClr>
                  </a:outerShdw>
                </a:effectLst>
              </a:rPr>
              <a:t>The Basics: </a:t>
            </a:r>
            <a:r>
              <a:rPr lang="en-US" sz="3600" b="1" spc="150" dirty="0">
                <a:ln w="11430"/>
                <a:solidFill>
                  <a:schemeClr val="bg1"/>
                </a:solidFill>
                <a:effectLst>
                  <a:outerShdw blurRad="25400" algn="tl" rotWithShape="0">
                    <a:srgbClr val="000000">
                      <a:alpha val="43000"/>
                    </a:srgbClr>
                  </a:outerShdw>
                </a:effectLst>
              </a:rPr>
              <a:t>Motor Tics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dirty="0"/>
              <a:t>Range</a:t>
            </a:r>
          </a:p>
          <a:p>
            <a:r>
              <a:rPr lang="en-US" dirty="0"/>
              <a:t>Simple &amp; sudden</a:t>
            </a:r>
          </a:p>
          <a:p>
            <a:pPr lvl="1"/>
            <a:r>
              <a:rPr lang="en-US" dirty="0"/>
              <a:t>Eye blink</a:t>
            </a:r>
          </a:p>
          <a:p>
            <a:pPr lvl="1"/>
            <a:r>
              <a:rPr lang="en-US" dirty="0"/>
              <a:t>Grimace</a:t>
            </a:r>
          </a:p>
          <a:p>
            <a:r>
              <a:rPr lang="en-US" dirty="0"/>
              <a:t>Complex behavioral patterns</a:t>
            </a:r>
          </a:p>
          <a:p>
            <a:pPr lvl="1"/>
            <a:r>
              <a:rPr lang="en-US" dirty="0"/>
              <a:t>Crouching or hopping</a:t>
            </a:r>
          </a:p>
          <a:p>
            <a:pPr lvl="1"/>
            <a:r>
              <a:rPr lang="en-US" dirty="0" err="1"/>
              <a:t>Copropraxia</a:t>
            </a:r>
            <a:endParaRPr lang="en-US" dirty="0"/>
          </a:p>
          <a:p>
            <a:pPr lvl="1"/>
            <a:r>
              <a:rPr lang="en-US" dirty="0" err="1"/>
              <a:t>Echopraxia</a:t>
            </a:r>
            <a:endParaRPr lang="en-US" dirty="0"/>
          </a:p>
          <a:p>
            <a:pPr lvl="1"/>
            <a:r>
              <a:rPr lang="en-US" dirty="0"/>
              <a:t>Self harm</a:t>
            </a:r>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2162545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FFFFF"/>
                </a:solidFill>
                <a:effectLst>
                  <a:outerShdw blurRad="25400" algn="tl" rotWithShape="0">
                    <a:srgbClr val="000000">
                      <a:alpha val="43000"/>
                    </a:srgbClr>
                  </a:outerShdw>
                </a:effectLst>
              </a:rPr>
              <a:t>The Basics: Vocal/Phonic</a:t>
            </a:r>
            <a:r>
              <a:rPr lang="en-US" sz="3600" b="1" spc="150" dirty="0">
                <a:ln w="11430"/>
                <a:solidFill>
                  <a:srgbClr val="FFFF00"/>
                </a:solidFill>
                <a:effectLst>
                  <a:outerShdw blurRad="25400" algn="tl" rotWithShape="0">
                    <a:srgbClr val="000000">
                      <a:alpha val="43000"/>
                    </a:srgbClr>
                  </a:outerShdw>
                </a:effectLst>
              </a:rPr>
              <a:t> </a:t>
            </a:r>
            <a:r>
              <a:rPr lang="en-US" sz="3600" b="1" spc="150" dirty="0">
                <a:ln w="11430"/>
                <a:solidFill>
                  <a:schemeClr val="bg1"/>
                </a:solidFill>
                <a:effectLst>
                  <a:outerShdw blurRad="25400" algn="tl" rotWithShape="0">
                    <a:srgbClr val="000000">
                      <a:alpha val="43000"/>
                    </a:srgbClr>
                  </a:outerShdw>
                </a:effectLst>
              </a:rPr>
              <a:t>Tics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lnSpcReduction="10000"/>
          </a:bodyPr>
          <a:lstStyle/>
          <a:p>
            <a:r>
              <a:rPr lang="en-US" sz="3600" dirty="0"/>
              <a:t>Involuntary utterances</a:t>
            </a:r>
          </a:p>
          <a:p>
            <a:r>
              <a:rPr lang="en-US" sz="3600" dirty="0"/>
              <a:t>Sounds, noises, sentences, or words</a:t>
            </a:r>
          </a:p>
          <a:p>
            <a:pPr lvl="1"/>
            <a:r>
              <a:rPr lang="en-US" sz="3600" dirty="0"/>
              <a:t>Simple</a:t>
            </a:r>
          </a:p>
          <a:p>
            <a:pPr lvl="1"/>
            <a:r>
              <a:rPr lang="en-US" sz="3600" dirty="0"/>
              <a:t>Complex</a:t>
            </a:r>
          </a:p>
          <a:p>
            <a:pPr lvl="2"/>
            <a:r>
              <a:rPr lang="en-US" sz="3600" dirty="0" err="1"/>
              <a:t>Coprolalia</a:t>
            </a:r>
            <a:endParaRPr lang="en-US" sz="3600" dirty="0"/>
          </a:p>
          <a:p>
            <a:pPr lvl="2"/>
            <a:r>
              <a:rPr lang="en-US" sz="3600" dirty="0"/>
              <a:t>Echolalia</a:t>
            </a:r>
          </a:p>
          <a:p>
            <a:pPr lvl="2"/>
            <a:r>
              <a:rPr lang="en-US" sz="3600" dirty="0" err="1"/>
              <a:t>Palilalia</a:t>
            </a:r>
            <a:endParaRPr lang="en-US" sz="3600" dirty="0"/>
          </a:p>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spTree>
    <p:extLst>
      <p:ext uri="{BB962C8B-B14F-4D97-AF65-F5344CB8AC3E}">
        <p14:creationId xmlns:p14="http://schemas.microsoft.com/office/powerpoint/2010/main" val="543275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FFFFF"/>
                </a:solidFill>
                <a:effectLst>
                  <a:outerShdw blurRad="25400" algn="tl" rotWithShape="0">
                    <a:srgbClr val="000000">
                      <a:alpha val="43000"/>
                    </a:srgbClr>
                  </a:outerShdw>
                </a:effectLst>
              </a:rPr>
              <a:t>Common Motor and Vocal Tics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endParaRPr lang="en-US" dirty="0"/>
          </a:p>
        </p:txBody>
      </p:sp>
      <p:pic>
        <p:nvPicPr>
          <p:cNvPr id="6" name="Picture 3"/>
          <p:cNvPicPr>
            <a:picLocks noChangeAspect="1" noChangeArrowheads="1"/>
          </p:cNvPicPr>
          <p:nvPr/>
        </p:nvPicPr>
        <p:blipFill>
          <a:blip r:embed="rId3"/>
          <a:srcRect/>
          <a:stretch>
            <a:fillRect/>
          </a:stretch>
        </p:blipFill>
        <p:spPr bwMode="auto">
          <a:xfrm>
            <a:off x="8161866" y="5588000"/>
            <a:ext cx="982133" cy="1270000"/>
          </a:xfrm>
          <a:prstGeom prst="rect">
            <a:avLst/>
          </a:prstGeom>
          <a:noFill/>
          <a:ln w="9525">
            <a:noFill/>
            <a:miter lim="800000"/>
            <a:headEnd/>
            <a:tailEnd/>
          </a:ln>
        </p:spPr>
      </p:pic>
      <p:pic>
        <p:nvPicPr>
          <p:cNvPr id="2" name="Picture 1" descr="Screen Shot 2016-08-21 at 3.37.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698355"/>
            <a:ext cx="9143999" cy="4427808"/>
          </a:xfrm>
          <a:prstGeom prst="rect">
            <a:avLst/>
          </a:prstGeom>
        </p:spPr>
      </p:pic>
    </p:spTree>
    <p:extLst>
      <p:ext uri="{BB962C8B-B14F-4D97-AF65-F5344CB8AC3E}">
        <p14:creationId xmlns:p14="http://schemas.microsoft.com/office/powerpoint/2010/main" val="55379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AU" sz="1800" b="1" spc="150" dirty="0">
                <a:ln w="11430"/>
                <a:solidFill>
                  <a:schemeClr val="bg1">
                    <a:lumMod val="75000"/>
                  </a:schemeClr>
                </a:solidFill>
                <a:effectLst>
                  <a:outerShdw blurRad="25400" algn="tl" rotWithShape="0">
                    <a:srgbClr val="000000">
                      <a:alpha val="43000"/>
                    </a:srgbClr>
                  </a:outerShdw>
                </a:effectLst>
              </a:rPr>
              <a:t>Tic Disorders</a:t>
            </a:r>
            <a:br>
              <a:rPr lang="en-US" sz="3600" b="1" spc="150" dirty="0">
                <a:ln w="11430"/>
                <a:solidFill>
                  <a:srgbClr val="FFFF00"/>
                </a:solidFill>
                <a:effectLst>
                  <a:outerShdw blurRad="25400" algn="tl" rotWithShape="0">
                    <a:srgbClr val="000000">
                      <a:alpha val="43000"/>
                    </a:srgbClr>
                  </a:outerShdw>
                </a:effectLst>
              </a:rPr>
            </a:br>
            <a:r>
              <a:rPr lang="en-US" sz="3600" b="1" spc="150" dirty="0">
                <a:ln w="11430"/>
                <a:solidFill>
                  <a:srgbClr val="FFFFFF"/>
                </a:solidFill>
                <a:effectLst>
                  <a:outerShdw blurRad="25400" algn="tl" rotWithShape="0">
                    <a:srgbClr val="000000">
                      <a:alpha val="43000"/>
                    </a:srgbClr>
                  </a:outerShdw>
                </a:effectLst>
              </a:rPr>
              <a:t>Examples of a Variety of Tics</a:t>
            </a:r>
            <a:endParaRPr lang="en-US" sz="3600" b="1" spc="150" dirty="0">
              <a:ln w="11430"/>
              <a:solidFill>
                <a:srgbClr val="F8F8F8"/>
              </a:solidFill>
              <a:effectLst>
                <a:outerShdw blurRad="25400" algn="tl" rotWithShape="0">
                  <a:srgbClr val="000000">
                    <a:alpha val="43000"/>
                  </a:srgbClr>
                </a:outerShdw>
              </a:effectLst>
            </a:endParaRPr>
          </a:p>
        </p:txBody>
      </p:sp>
      <p:sp>
        <p:nvSpPr>
          <p:cNvPr id="5" name="Vertical Text Placeholder 4"/>
          <p:cNvSpPr>
            <a:spLocks noGrp="1"/>
          </p:cNvSpPr>
          <p:nvPr>
            <p:ph type="body" orient="vert" idx="1"/>
          </p:nvPr>
        </p:nvSpPr>
        <p:spPr/>
        <p:txBody>
          <a:bodyPr vert="horz">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2400">
                <a:hlinkClick r:id="rId3"/>
              </a:rPr>
              <a:t>https</a:t>
            </a:r>
            <a:r>
              <a:rPr lang="en-US" sz="2400" dirty="0">
                <a:hlinkClick r:id="rId3"/>
              </a:rPr>
              <a:t>://www.youtube.com/watch?v=1SEKZLivG54</a:t>
            </a:r>
            <a:endParaRPr lang="en-US" sz="2400" dirty="0"/>
          </a:p>
        </p:txBody>
      </p:sp>
      <p:pic>
        <p:nvPicPr>
          <p:cNvPr id="6" name="Picture 3"/>
          <p:cNvPicPr>
            <a:picLocks noChangeAspect="1" noChangeArrowheads="1"/>
          </p:cNvPicPr>
          <p:nvPr/>
        </p:nvPicPr>
        <p:blipFill>
          <a:blip r:embed="rId4"/>
          <a:srcRect/>
          <a:stretch>
            <a:fillRect/>
          </a:stretch>
        </p:blipFill>
        <p:spPr bwMode="auto">
          <a:xfrm>
            <a:off x="8161866" y="5588000"/>
            <a:ext cx="982133" cy="1270000"/>
          </a:xfrm>
          <a:prstGeom prst="rect">
            <a:avLst/>
          </a:prstGeom>
          <a:noFill/>
          <a:ln w="9525">
            <a:noFill/>
            <a:miter lim="800000"/>
            <a:headEnd/>
            <a:tailEnd/>
          </a:ln>
        </p:spPr>
      </p:pic>
      <p:pic>
        <p:nvPicPr>
          <p:cNvPr id="3" name="Picture 2" descr="Screen Shot 2016-08-21 at 3.40.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828" y="1839018"/>
            <a:ext cx="5627077" cy="3283958"/>
          </a:xfrm>
          <a:prstGeom prst="rect">
            <a:avLst/>
          </a:prstGeom>
        </p:spPr>
      </p:pic>
    </p:spTree>
    <p:extLst>
      <p:ext uri="{BB962C8B-B14F-4D97-AF65-F5344CB8AC3E}">
        <p14:creationId xmlns:p14="http://schemas.microsoft.com/office/powerpoint/2010/main" val="3751555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44105</TotalTime>
  <Words>5385</Words>
  <Application>Microsoft Office PowerPoint</Application>
  <PresentationFormat>On-screen Show (4:3)</PresentationFormat>
  <Paragraphs>612</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Calisto MT</vt:lpstr>
      <vt:lpstr>Wingdings</vt:lpstr>
      <vt:lpstr>Office Theme</vt:lpstr>
      <vt:lpstr>PowerPoint Presentation</vt:lpstr>
      <vt:lpstr>The “IACAPAP Textbook of Child and Adolescent Mental Health” is available at the IACAPAP website http://iacapap.org/iacapap-textbook-of-child-and-adolescent-mental-health   Please note that this book and its companion powerpoint are: ·        Free and no registration is required to read or download it ·        This is an open-access publication under the Creative Commons Attribution Non- commercial License. According to this, use, distribution and reproduction in any  medium are allowed without prior permission provided the original work is  properly cited and the use is non-commercial. </vt:lpstr>
      <vt:lpstr> Tic Disorders Outline </vt:lpstr>
      <vt:lpstr>Tic Disorders The Basics: Definition of a Tic</vt:lpstr>
      <vt:lpstr>Tic Disorders Tic Disorders: Multiple Types</vt:lpstr>
      <vt:lpstr>Tic Disorders The Basics: Motor Tics</vt:lpstr>
      <vt:lpstr>Tic Disorders The Basics: Vocal/Phonic Tics</vt:lpstr>
      <vt:lpstr>Tic Disorders Common Motor and Vocal Tics</vt:lpstr>
      <vt:lpstr>Tic Disorders Examples of a Variety of Tics</vt:lpstr>
      <vt:lpstr>Tic Disorders The Basics: Transient* Tic Disorder</vt:lpstr>
      <vt:lpstr>Tic Disorders The Basics: Tourette Syndrome</vt:lpstr>
      <vt:lpstr>Tic Disorders Epidemiology</vt:lpstr>
      <vt:lpstr>Tic Disorders Cultural Differences</vt:lpstr>
      <vt:lpstr>Tic Disorders Age at Onset and Usual Course</vt:lpstr>
      <vt:lpstr>Tic Disorders Fluctuations in Course</vt:lpstr>
      <vt:lpstr>Tic Disorders Fluctuations in Course: Natural Evolution</vt:lpstr>
      <vt:lpstr>Tic Disorders Fluctuations in Course</vt:lpstr>
      <vt:lpstr>Tic Disorders Fluctuations in Course: Environmental and Psychosocial Effects</vt:lpstr>
      <vt:lpstr>Tic Disorders Etiology</vt:lpstr>
      <vt:lpstr>Tic Disorders  Risk Factors</vt:lpstr>
      <vt:lpstr>Tic Disorders Medical Imaging</vt:lpstr>
      <vt:lpstr>Tic Disorders Diagnosis</vt:lpstr>
      <vt:lpstr>Tic Disorders Differential Diagnosis</vt:lpstr>
      <vt:lpstr>Tic Disorders  High Comorbidity</vt:lpstr>
      <vt:lpstr>Tic Disorders Treatment: Psychoeducation</vt:lpstr>
      <vt:lpstr>Tic Disorders Treatment: Psychotherapy</vt:lpstr>
      <vt:lpstr>Tic Disorders Treatment: Medication</vt:lpstr>
      <vt:lpstr>Tic Disorders Treatment: Medication</vt:lpstr>
      <vt:lpstr>Tic Disorders Treatment for Tics &amp; Comorbid Disorders</vt:lpstr>
      <vt:lpstr>Tic Disorders Alternative Medicine Treatments</vt:lpstr>
      <vt:lpstr>Tic Disorders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Chilton</dc:creator>
  <cp:lastModifiedBy>Joseph Rey</cp:lastModifiedBy>
  <cp:revision>186</cp:revision>
  <dcterms:created xsi:type="dcterms:W3CDTF">2015-01-02T01:03:21Z</dcterms:created>
  <dcterms:modified xsi:type="dcterms:W3CDTF">2017-11-15T22:58:45Z</dcterms:modified>
</cp:coreProperties>
</file>