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2" r:id="rId2"/>
    <p:sldId id="268" r:id="rId3"/>
    <p:sldId id="267" r:id="rId4"/>
    <p:sldId id="263" r:id="rId5"/>
    <p:sldId id="264" r:id="rId6"/>
  </p:sldIdLst>
  <p:sldSz cx="5400675" cy="540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77" autoAdjust="0"/>
    <p:restoredTop sz="94527" autoAdjust="0"/>
  </p:normalViewPr>
  <p:slideViewPr>
    <p:cSldViewPr snapToGrid="0">
      <p:cViewPr varScale="1">
        <p:scale>
          <a:sx n="110" d="100"/>
          <a:sy n="110" d="100"/>
        </p:scale>
        <p:origin x="2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5AA70-87F7-4CE7-B328-00BF2828B1D1}" type="datetimeFigureOut">
              <a:rPr lang="en-SG" smtClean="0"/>
              <a:t>28/2/23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00EBE-76AD-406C-A69A-E48E211E698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1331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8465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1pPr>
    <a:lvl2pPr marL="259232" algn="l" defTabSz="518465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2pPr>
    <a:lvl3pPr marL="518465" algn="l" defTabSz="518465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3pPr>
    <a:lvl4pPr marL="777697" algn="l" defTabSz="518465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4pPr>
    <a:lvl5pPr marL="1036930" algn="l" defTabSz="518465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5pPr>
    <a:lvl6pPr marL="1296162" algn="l" defTabSz="518465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6pPr>
    <a:lvl7pPr marL="1555394" algn="l" defTabSz="518465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7pPr>
    <a:lvl8pPr marL="1814627" algn="l" defTabSz="518465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8pPr>
    <a:lvl9pPr marL="2073859" algn="l" defTabSz="518465" rtl="0" eaLnBrk="1" latinLnBrk="0" hangingPunct="1">
      <a:defRPr sz="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/>
              <a:t>Insert </a:t>
            </a:r>
            <a:r>
              <a:rPr lang="en-US" dirty="0" err="1"/>
              <a:t>organisation</a:t>
            </a:r>
            <a:r>
              <a:rPr lang="en-US" dirty="0"/>
              <a:t> logo on top left-hand corner</a:t>
            </a:r>
          </a:p>
          <a:p>
            <a:pPr marL="228600" indent="-228600">
              <a:buAutoNum type="arabicParenR"/>
            </a:pPr>
            <a:r>
              <a:rPr lang="en-US" dirty="0"/>
              <a:t>Insert text in yellow box</a:t>
            </a:r>
          </a:p>
          <a:p>
            <a:pPr marL="228600" indent="-228600">
              <a:buAutoNum type="arabicParenR"/>
            </a:pPr>
            <a:r>
              <a:rPr lang="en-US" dirty="0"/>
              <a:t>Adjust width of box or font size to desired look and feel </a:t>
            </a:r>
          </a:p>
          <a:p>
            <a:pPr marL="228600" indent="-228600">
              <a:buAutoNum type="arabicParenR"/>
            </a:pPr>
            <a:r>
              <a:rPr lang="en-US" dirty="0"/>
              <a:t>Shift the yellow box with the text and WICAMHD liner to achieve desired look and feel </a:t>
            </a:r>
          </a:p>
          <a:p>
            <a:pPr marL="228600" indent="-228600">
              <a:buAutoNum type="arabicParenR"/>
            </a:pPr>
            <a:r>
              <a:rPr lang="en-US" dirty="0"/>
              <a:t>Shift the two fine lines (design element) accordingly (refer to sample posts – Slide 10 – 13)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00EBE-76AD-406C-A69A-E48E211E6981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687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Source: Prevalence, socio-demographic correlates and associations of adverse childhood experiences with mental illnesses: Results from the Singapore Mental Health Study. Child Abuse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</a:rPr>
              <a:t>Negl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. (2020)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00EBE-76AD-406C-A69A-E48E211E6981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721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Source: Prevalence, socio-demographic correlates and associations of adverse childhood experiences with mental illnesses: Results from the Singapore Mental Health Study. Child Abuse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</a:rPr>
              <a:t>Negl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. (2020)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00EBE-76AD-406C-A69A-E48E211E6981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3784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883861"/>
            <a:ext cx="4590574" cy="1880235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2836605"/>
            <a:ext cx="4050506" cy="1303913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BDB-CD14-4A9F-BA13-BE548B95349C}" type="datetimeFigureOut">
              <a:rPr lang="en-SG" smtClean="0"/>
              <a:t>28/2/23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742C-D8F7-4153-A127-BC69D2EA9C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9827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BDB-CD14-4A9F-BA13-BE548B95349C}" type="datetimeFigureOut">
              <a:rPr lang="en-SG" smtClean="0"/>
              <a:t>28/2/23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742C-D8F7-4153-A127-BC69D2EA9C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212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287536"/>
            <a:ext cx="1164521" cy="457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287536"/>
            <a:ext cx="3426053" cy="457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BDB-CD14-4A9F-BA13-BE548B95349C}" type="datetimeFigureOut">
              <a:rPr lang="en-SG" smtClean="0"/>
              <a:t>28/2/23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742C-D8F7-4153-A127-BC69D2EA9C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5409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BDB-CD14-4A9F-BA13-BE548B95349C}" type="datetimeFigureOut">
              <a:rPr lang="en-SG" smtClean="0"/>
              <a:t>28/2/23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742C-D8F7-4153-A127-BC69D2EA9C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6555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1346420"/>
            <a:ext cx="4658082" cy="2246530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3614203"/>
            <a:ext cx="4658082" cy="1181397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/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BDB-CD14-4A9F-BA13-BE548B95349C}" type="datetimeFigureOut">
              <a:rPr lang="en-SG" smtClean="0"/>
              <a:t>28/2/23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742C-D8F7-4153-A127-BC69D2EA9C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812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1437680"/>
            <a:ext cx="2295287" cy="3426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1437680"/>
            <a:ext cx="2295287" cy="3426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BDB-CD14-4A9F-BA13-BE548B95349C}" type="datetimeFigureOut">
              <a:rPr lang="en-SG" smtClean="0"/>
              <a:t>28/2/23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742C-D8F7-4153-A127-BC69D2EA9C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7400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87537"/>
            <a:ext cx="4658082" cy="10438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1323916"/>
            <a:ext cx="2284738" cy="648831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972747"/>
            <a:ext cx="2284738" cy="2901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1323916"/>
            <a:ext cx="2295990" cy="648831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972747"/>
            <a:ext cx="2295990" cy="2901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BDB-CD14-4A9F-BA13-BE548B95349C}" type="datetimeFigureOut">
              <a:rPr lang="en-SG" smtClean="0"/>
              <a:t>28/2/23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742C-D8F7-4153-A127-BC69D2EA9C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055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BDB-CD14-4A9F-BA13-BE548B95349C}" type="datetimeFigureOut">
              <a:rPr lang="en-SG" smtClean="0"/>
              <a:t>28/2/23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742C-D8F7-4153-A127-BC69D2EA9C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574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BDB-CD14-4A9F-BA13-BE548B95349C}" type="datetimeFigureOut">
              <a:rPr lang="en-SG" smtClean="0"/>
              <a:t>28/2/23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742C-D8F7-4153-A127-BC69D2EA9C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9167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60045"/>
            <a:ext cx="1741858" cy="1260158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777598"/>
            <a:ext cx="2734092" cy="3837980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620202"/>
            <a:ext cx="1741858" cy="3001626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BDB-CD14-4A9F-BA13-BE548B95349C}" type="datetimeFigureOut">
              <a:rPr lang="en-SG" smtClean="0"/>
              <a:t>28/2/23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742C-D8F7-4153-A127-BC69D2EA9C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2313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60045"/>
            <a:ext cx="1741858" cy="1260158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777598"/>
            <a:ext cx="2734092" cy="3837980"/>
          </a:xfrm>
        </p:spPr>
        <p:txBody>
          <a:bodyPr anchor="t"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620202"/>
            <a:ext cx="1741858" cy="3001626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BDB-CD14-4A9F-BA13-BE548B95349C}" type="datetimeFigureOut">
              <a:rPr lang="en-SG" smtClean="0"/>
              <a:t>28/2/23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742C-D8F7-4153-A127-BC69D2EA9C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099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287537"/>
            <a:ext cx="4658082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1437680"/>
            <a:ext cx="4658082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9EBDB-CD14-4A9F-BA13-BE548B95349C}" type="datetimeFigureOut">
              <a:rPr lang="en-SG" smtClean="0"/>
              <a:t>28/2/23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5005627"/>
            <a:ext cx="1822728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6742C-D8F7-4153-A127-BC69D2EA9CA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54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EB4D1-5A72-9243-EFF0-39620C20E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050" y="2243743"/>
            <a:ext cx="4590574" cy="188023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AD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National Associations </a:t>
            </a:r>
            <a:r>
              <a:rPr lang="en-US" sz="3600" b="1" dirty="0">
                <a:solidFill>
                  <a:srgbClr val="FAD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(Editable template)</a:t>
            </a:r>
            <a:endParaRPr lang="en-SG" sz="4800" b="1" dirty="0">
              <a:solidFill>
                <a:srgbClr val="FAD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9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person, yellow&#10;&#10;Description automatically generated">
            <a:extLst>
              <a:ext uri="{FF2B5EF4-FFF2-40B4-BE49-F238E27FC236}">
                <a16:creationId xmlns:a16="http://schemas.microsoft.com/office/drawing/2014/main" id="{92EA9374-989A-A233-B2BA-26080642E9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" r="22671"/>
          <a:stretch/>
        </p:blipFill>
        <p:spPr>
          <a:xfrm>
            <a:off x="829559" y="974178"/>
            <a:ext cx="4571116" cy="44370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299B4A-238D-3800-0FDB-D5030A5B78CD}"/>
              </a:ext>
            </a:extLst>
          </p:cNvPr>
          <p:cNvSpPr/>
          <p:nvPr/>
        </p:nvSpPr>
        <p:spPr>
          <a:xfrm>
            <a:off x="0" y="0"/>
            <a:ext cx="5400675" cy="10438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8" name="Content Placeholder 7" descr="A black and white image of a skull with text&#10;&#10;Description automatically generated with low confidence">
            <a:extLst>
              <a:ext uri="{FF2B5EF4-FFF2-40B4-BE49-F238E27FC236}">
                <a16:creationId xmlns:a16="http://schemas.microsoft.com/office/drawing/2014/main" id="{14B325DD-DA31-0C4D-E9A9-71F7E03D6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92" y="117222"/>
            <a:ext cx="916367" cy="86638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D7C036-3688-1711-C4FE-5842350A00F4}"/>
              </a:ext>
            </a:extLst>
          </p:cNvPr>
          <p:cNvSpPr/>
          <p:nvPr/>
        </p:nvSpPr>
        <p:spPr>
          <a:xfrm>
            <a:off x="-78154" y="-106262"/>
            <a:ext cx="664308" cy="434508"/>
          </a:xfrm>
          <a:prstGeom prst="rect">
            <a:avLst/>
          </a:prstGeom>
          <a:solidFill>
            <a:srgbClr val="FA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07DA2-A196-500B-3805-85D0F05FDAF2}"/>
              </a:ext>
            </a:extLst>
          </p:cNvPr>
          <p:cNvSpPr txBox="1"/>
          <p:nvPr/>
        </p:nvSpPr>
        <p:spPr>
          <a:xfrm>
            <a:off x="3857136" y="60275"/>
            <a:ext cx="1543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Insert </a:t>
            </a:r>
            <a:r>
              <a:rPr lang="en-US" dirty="0" err="1">
                <a:solidFill>
                  <a:schemeClr val="bg1"/>
                </a:solidFill>
              </a:rPr>
              <a:t>organisation</a:t>
            </a:r>
            <a:r>
              <a:rPr lang="en-US" dirty="0">
                <a:solidFill>
                  <a:schemeClr val="bg1"/>
                </a:solidFill>
              </a:rPr>
              <a:t> logo here</a:t>
            </a:r>
            <a:endParaRPr lang="en-SG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AF731B-2965-CA5B-B16A-1F607A8E6FA7}"/>
              </a:ext>
            </a:extLst>
          </p:cNvPr>
          <p:cNvSpPr/>
          <p:nvPr/>
        </p:nvSpPr>
        <p:spPr>
          <a:xfrm>
            <a:off x="266408" y="2351644"/>
            <a:ext cx="2848709" cy="3063875"/>
          </a:xfrm>
          <a:prstGeom prst="rect">
            <a:avLst/>
          </a:prstGeom>
          <a:solidFill>
            <a:srgbClr val="FA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6C00208-E4F2-ADA2-31AF-FCF99576FC01}"/>
              </a:ext>
            </a:extLst>
          </p:cNvPr>
          <p:cNvSpPr txBox="1">
            <a:spLocks/>
          </p:cNvSpPr>
          <p:nvPr/>
        </p:nvSpPr>
        <p:spPr>
          <a:xfrm>
            <a:off x="414477" y="2481222"/>
            <a:ext cx="2320717" cy="2594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540045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22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45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1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67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89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112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134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90156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0179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700"/>
              </a:lnSpc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text here</a:t>
            </a:r>
            <a:endParaRPr lang="en-SG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65000"/>
              </a:lnSpc>
            </a:pPr>
            <a:endParaRPr lang="en-SG" sz="3600" b="1" dirty="0">
              <a:latin typeface="Rastanty Cortez" panose="020B0604020202020204" pitchFamily="2" charset="0"/>
            </a:endParaRPr>
          </a:p>
          <a:p>
            <a:pPr algn="l"/>
            <a:endParaRPr lang="en-SG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F44A36-C585-67E4-D672-1C5D2FCD1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139" y="4728510"/>
            <a:ext cx="2286198" cy="55630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129C2D-C1F0-5403-AAF0-CC9C36708E36}"/>
              </a:ext>
            </a:extLst>
          </p:cNvPr>
          <p:cNvCxnSpPr>
            <a:cxnSpLocks/>
          </p:cNvCxnSpPr>
          <p:nvPr/>
        </p:nvCxnSpPr>
        <p:spPr>
          <a:xfrm>
            <a:off x="3214539" y="2481222"/>
            <a:ext cx="0" cy="1921095"/>
          </a:xfrm>
          <a:prstGeom prst="line">
            <a:avLst/>
          </a:prstGeom>
          <a:ln>
            <a:solidFill>
              <a:srgbClr val="FAD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B5091B-11C2-6EDD-D6E4-637A4EBE42FF}"/>
              </a:ext>
            </a:extLst>
          </p:cNvPr>
          <p:cNvCxnSpPr>
            <a:cxnSpLocks/>
          </p:cNvCxnSpPr>
          <p:nvPr/>
        </p:nvCxnSpPr>
        <p:spPr>
          <a:xfrm>
            <a:off x="5261727" y="3363723"/>
            <a:ext cx="0" cy="1921095"/>
          </a:xfrm>
          <a:prstGeom prst="line">
            <a:avLst/>
          </a:prstGeom>
          <a:ln>
            <a:solidFill>
              <a:srgbClr val="FAD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02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EB4D1-5A72-9243-EFF0-39620C20E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050" y="1156676"/>
            <a:ext cx="4590574" cy="2795363"/>
          </a:xfrm>
        </p:spPr>
        <p:txBody>
          <a:bodyPr>
            <a:noAutofit/>
          </a:bodyPr>
          <a:lstStyle/>
          <a:p>
            <a:r>
              <a:rPr lang="en-US" sz="4800" b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  <a:r>
              <a:rPr lang="en-US" sz="4800" b="1">
                <a:solidFill>
                  <a:srgbClr val="FAD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posts </a:t>
            </a:r>
            <a:r>
              <a:rPr lang="en-US" sz="4800" b="1" dirty="0">
                <a:solidFill>
                  <a:srgbClr val="FAD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Institute of Mental Health, Singapore</a:t>
            </a:r>
            <a:endParaRPr lang="en-SG" sz="4800" b="1" dirty="0">
              <a:solidFill>
                <a:srgbClr val="FAD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881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97CD-B6EC-3A20-2082-EA10E5F95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9" name="Content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9E85A230-8EB0-C78D-636C-E3045BBD1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75" cy="5400675"/>
          </a:xfrm>
        </p:spPr>
      </p:pic>
    </p:spTree>
    <p:extLst>
      <p:ext uri="{BB962C8B-B14F-4D97-AF65-F5344CB8AC3E}">
        <p14:creationId xmlns:p14="http://schemas.microsoft.com/office/powerpoint/2010/main" val="4425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F52B2-D166-B76D-5C99-4EE0A6AF3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2694D557-6183-30AE-E11E-B697C4A83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675" cy="5400675"/>
          </a:xfrm>
        </p:spPr>
      </p:pic>
    </p:spTree>
    <p:extLst>
      <p:ext uri="{BB962C8B-B14F-4D97-AF65-F5344CB8AC3E}">
        <p14:creationId xmlns:p14="http://schemas.microsoft.com/office/powerpoint/2010/main" val="1960378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206</TotalTime>
  <Words>150</Words>
  <Application>Microsoft Macintosh PowerPoint</Application>
  <PresentationFormat>Custom</PresentationFormat>
  <Paragraphs>14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Rastanty Cortez</vt:lpstr>
      <vt:lpstr>Office Theme</vt:lpstr>
      <vt:lpstr>Collaboration with National Associations (Editable template)</vt:lpstr>
      <vt:lpstr>PowerPoint Presentation</vt:lpstr>
      <vt:lpstr>Sample posts by Institute of Mental Health, Singapore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Foo</dc:creator>
  <cp:lastModifiedBy>IACAPAP</cp:lastModifiedBy>
  <cp:revision>3</cp:revision>
  <dcterms:created xsi:type="dcterms:W3CDTF">2023-02-10T00:35:45Z</dcterms:created>
  <dcterms:modified xsi:type="dcterms:W3CDTF">2023-02-28T09:16:51Z</dcterms:modified>
</cp:coreProperties>
</file>