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310" r:id="rId5"/>
    <p:sldId id="317" r:id="rId6"/>
    <p:sldId id="313" r:id="rId7"/>
    <p:sldId id="318" r:id="rId8"/>
    <p:sldId id="316" r:id="rId9"/>
    <p:sldId id="319" r:id="rId10"/>
    <p:sldId id="320" r:id="rId11"/>
    <p:sldId id="314" r:id="rId12"/>
    <p:sldId id="315" r:id="rId13"/>
    <p:sldId id="298" r:id="rId14"/>
    <p:sldId id="325" r:id="rId15"/>
    <p:sldId id="324" r:id="rId16"/>
    <p:sldId id="321" r:id="rId17"/>
    <p:sldId id="322" r:id="rId18"/>
    <p:sldId id="323" r:id="rId19"/>
    <p:sldId id="301" r:id="rId20"/>
    <p:sldId id="29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A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5" autoAdjust="0"/>
    <p:restoredTop sz="67530" autoAdjust="0"/>
  </p:normalViewPr>
  <p:slideViewPr>
    <p:cSldViewPr snapToGrid="0" snapToObjects="1">
      <p:cViewPr varScale="1">
        <p:scale>
          <a:sx n="79" d="100"/>
          <a:sy n="79" d="100"/>
        </p:scale>
        <p:origin x="259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9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D63F9-64BD-9D48-BF4F-FACD5BAF745A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46673-C549-6F4B-B00B-E45BB8C71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34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22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Overall, 30-50% of all children with encopresis have a comorbid emotional</a:t>
            </a:r>
          </a:p>
          <a:p>
            <a:r>
              <a:rPr lang="en-US" dirty="0"/>
              <a:t>or behavioral disorder. This means, that three to five times more children with</a:t>
            </a:r>
          </a:p>
          <a:p>
            <a:r>
              <a:rPr lang="en-US" dirty="0"/>
              <a:t>encopresis have additional disturbances in comparison to non-soiling children.</a:t>
            </a:r>
          </a:p>
          <a:p>
            <a:r>
              <a:rPr lang="en-US" dirty="0"/>
              <a:t>In a large population-based study of children aged 7½ years, children with</a:t>
            </a:r>
          </a:p>
          <a:p>
            <a:r>
              <a:rPr lang="en-US" dirty="0"/>
              <a:t>encopresis had significantly increased rates of separation anxiety (4.3%), specific</a:t>
            </a:r>
          </a:p>
          <a:p>
            <a:r>
              <a:rPr lang="en-US" dirty="0"/>
              <a:t>phobias (4.3%), generalized anxiety (3.4%), ADHD (9.2%) and oppositional</a:t>
            </a:r>
          </a:p>
          <a:p>
            <a:r>
              <a:rPr lang="en-US" dirty="0"/>
              <a:t>defiant disorder (11.9%) (</a:t>
            </a:r>
            <a:r>
              <a:rPr lang="en-US" dirty="0" err="1"/>
              <a:t>Joinson</a:t>
            </a:r>
            <a:r>
              <a:rPr lang="en-US" dirty="0"/>
              <a:t> et al, 2006). In other words, children with fecal</a:t>
            </a:r>
          </a:p>
          <a:p>
            <a:r>
              <a:rPr lang="en-US" dirty="0"/>
              <a:t>incontinence show a heterogeneous pattern of both internalizing and externalizing</a:t>
            </a:r>
          </a:p>
          <a:p>
            <a:r>
              <a:rPr lang="en-US" dirty="0"/>
              <a:t>disorder comorbidity. Regarding subtype, </a:t>
            </a:r>
            <a:r>
              <a:rPr lang="en-US" dirty="0" err="1"/>
              <a:t>encopretic</a:t>
            </a:r>
            <a:r>
              <a:rPr lang="en-US" dirty="0"/>
              <a:t> children with constipation have similar rates of behavioral scores in the clinical range as children without</a:t>
            </a:r>
          </a:p>
          <a:p>
            <a:r>
              <a:rPr lang="en-US" dirty="0"/>
              <a:t>constipation (</a:t>
            </a:r>
            <a:r>
              <a:rPr lang="en-US" dirty="0" err="1"/>
              <a:t>Benninga</a:t>
            </a:r>
            <a:r>
              <a:rPr lang="en-US" dirty="0"/>
              <a:t> et al, 1994; 2004). In other words, they cannot be</a:t>
            </a:r>
          </a:p>
          <a:p>
            <a:r>
              <a:rPr lang="en-US" dirty="0"/>
              <a:t>differentiated according to the behavioral comorbidity.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assessment of children with encopresis should be as non-invasive as</a:t>
            </a:r>
          </a:p>
          <a:p>
            <a:r>
              <a:rPr lang="en-US" dirty="0"/>
              <a:t>possible, and should always include parents or other caregivers. For most children,</a:t>
            </a:r>
          </a:p>
          <a:p>
            <a:r>
              <a:rPr lang="en-US" dirty="0"/>
              <a:t>a basic evaluation that can be conducted in many primary care settings is sufficient</a:t>
            </a:r>
          </a:p>
          <a:p>
            <a:r>
              <a:rPr lang="en-US" dirty="0"/>
              <a:t>(Table C.5.3).</a:t>
            </a:r>
          </a:p>
          <a:p>
            <a:endParaRPr lang="en-US" dirty="0"/>
          </a:p>
          <a:p>
            <a:r>
              <a:rPr lang="en-US" dirty="0"/>
              <a:t>Each child should have a physical examination. Both a general pediatric and</a:t>
            </a:r>
          </a:p>
          <a:p>
            <a:r>
              <a:rPr lang="en-US" dirty="0"/>
              <a:t>a neurological examination are recommended. The perianal and </a:t>
            </a:r>
            <a:r>
              <a:rPr lang="en-US" dirty="0" err="1"/>
              <a:t>perigenital</a:t>
            </a:r>
            <a:r>
              <a:rPr lang="en-US" dirty="0"/>
              <a:t> areas</a:t>
            </a:r>
          </a:p>
          <a:p>
            <a:r>
              <a:rPr lang="en-US" dirty="0"/>
              <a:t>should be inspected. Spine, reflex differences and asymmetries of buttocks should</a:t>
            </a:r>
          </a:p>
          <a:p>
            <a:r>
              <a:rPr lang="en-US" dirty="0"/>
              <a:t>be noted. A rectal examination should be performed at least once. If </a:t>
            </a:r>
            <a:r>
              <a:rPr lang="en-US" dirty="0" err="1"/>
              <a:t>sonography</a:t>
            </a:r>
            <a:r>
              <a:rPr lang="en-US" dirty="0"/>
              <a:t> is</a:t>
            </a:r>
          </a:p>
          <a:p>
            <a:r>
              <a:rPr lang="en-US" dirty="0"/>
              <a:t>available, this can replace the rectal exam if no organic form or fecal incontinence</a:t>
            </a:r>
          </a:p>
          <a:p>
            <a:r>
              <a:rPr lang="en-US" dirty="0"/>
              <a:t>is suspected.</a:t>
            </a:r>
          </a:p>
          <a:p>
            <a:endParaRPr lang="en-US" dirty="0"/>
          </a:p>
          <a:p>
            <a:r>
              <a:rPr lang="en-US" dirty="0"/>
              <a:t>If available, </a:t>
            </a:r>
            <a:r>
              <a:rPr lang="en-US" dirty="0" err="1"/>
              <a:t>sonography</a:t>
            </a:r>
            <a:r>
              <a:rPr lang="en-US" dirty="0"/>
              <a:t> of abdomen, kidneys, bladder and </a:t>
            </a:r>
            <a:r>
              <a:rPr lang="en-US" dirty="0" err="1"/>
              <a:t>retrovesical</a:t>
            </a:r>
            <a:endParaRPr lang="en-US" dirty="0"/>
          </a:p>
          <a:p>
            <a:r>
              <a:rPr lang="en-US" dirty="0"/>
              <a:t>region is helpful. The most important finding is an enlarged rectal diameter of</a:t>
            </a:r>
          </a:p>
          <a:p>
            <a:r>
              <a:rPr lang="en-US" dirty="0"/>
              <a:t>&gt;25-30 mm in children with constipation (</a:t>
            </a:r>
            <a:r>
              <a:rPr lang="en-US" dirty="0" err="1"/>
              <a:t>Joensson</a:t>
            </a:r>
            <a:r>
              <a:rPr lang="en-US" dirty="0"/>
              <a:t> et al, 2008). In these cases, a</a:t>
            </a:r>
          </a:p>
          <a:p>
            <a:r>
              <a:rPr lang="en-US" dirty="0"/>
              <a:t>rectal examination can be avoided. If </a:t>
            </a:r>
            <a:r>
              <a:rPr lang="en-US" dirty="0" err="1"/>
              <a:t>sonography</a:t>
            </a:r>
            <a:r>
              <a:rPr lang="en-US" dirty="0"/>
              <a:t> is not possible, a standard rectal</a:t>
            </a:r>
          </a:p>
          <a:p>
            <a:r>
              <a:rPr lang="en-US" dirty="0"/>
              <a:t>exam should be performed and rectal masses can be palpated.</a:t>
            </a:r>
          </a:p>
          <a:p>
            <a:endParaRPr lang="en-US" dirty="0"/>
          </a:p>
          <a:p>
            <a:r>
              <a:rPr lang="en-US" dirty="0"/>
              <a:t>Due to the high comorbidity rate, a child psychiatric assessment is</a:t>
            </a:r>
          </a:p>
          <a:p>
            <a:r>
              <a:rPr lang="en-US" dirty="0"/>
              <a:t>recommended in child psychiatric settings. In other settings, screening with</a:t>
            </a:r>
          </a:p>
          <a:p>
            <a:r>
              <a:rPr lang="en-US" dirty="0"/>
              <a:t>validated questionnaires (such as the Child Behavior Checklist; Achenbach, 1991)</a:t>
            </a:r>
          </a:p>
          <a:p>
            <a:r>
              <a:rPr lang="en-US" dirty="0"/>
              <a:t>is recommended. If scores are in the clinical range, further assessment or child</a:t>
            </a:r>
          </a:p>
          <a:p>
            <a:r>
              <a:rPr lang="en-US" dirty="0"/>
              <a:t>psychiatric referral is recommended (von </a:t>
            </a:r>
            <a:r>
              <a:rPr lang="en-US" dirty="0" err="1"/>
              <a:t>Gontard</a:t>
            </a:r>
            <a:r>
              <a:rPr lang="en-US" dirty="0"/>
              <a:t> et al, 2011).</a:t>
            </a:r>
          </a:p>
          <a:p>
            <a:endParaRPr lang="en-US" dirty="0"/>
          </a:p>
          <a:p>
            <a:r>
              <a:rPr lang="en-US" dirty="0"/>
              <a:t>All other examinations are not routinely indicated – only if an organic type</a:t>
            </a:r>
          </a:p>
          <a:p>
            <a:r>
              <a:rPr lang="en-US" dirty="0"/>
              <a:t>of fecal incontinence is suspected. It is important to avoid unnecessary and invasive</a:t>
            </a:r>
          </a:p>
          <a:p>
            <a:r>
              <a:rPr lang="en-US" dirty="0"/>
              <a:t>investigations. Further details regarding assessment can be found in von </a:t>
            </a:r>
            <a:r>
              <a:rPr lang="en-US" dirty="0" err="1"/>
              <a:t>Gontard</a:t>
            </a:r>
            <a:endParaRPr lang="en-US" dirty="0"/>
          </a:p>
          <a:p>
            <a:r>
              <a:rPr lang="en-US" dirty="0"/>
              <a:t>and </a:t>
            </a:r>
            <a:r>
              <a:rPr lang="en-US" dirty="0" err="1"/>
              <a:t>Neveus</a:t>
            </a:r>
            <a:r>
              <a:rPr lang="en-US" dirty="0"/>
              <a:t> (2006).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very useful chart is the Bristol Stool Chart. Seven types of stool forms</a:t>
            </a:r>
          </a:p>
          <a:p>
            <a:r>
              <a:rPr lang="en-US" dirty="0"/>
              <a:t>are depicted ranging from “separate hard lumps, like nuts (hard to pass)” (type</a:t>
            </a:r>
          </a:p>
          <a:p>
            <a:r>
              <a:rPr lang="en-US" dirty="0"/>
              <a:t>1) to “watery, no solid pieces, entirely liquid” (type 7). The scale enables parents</a:t>
            </a:r>
          </a:p>
          <a:p>
            <a:r>
              <a:rPr lang="en-US" dirty="0"/>
              <a:t>and children to identify the predominant type of stool easily and without lengthy</a:t>
            </a:r>
          </a:p>
          <a:p>
            <a:r>
              <a:rPr lang="en-US" dirty="0"/>
              <a:t>descriptions. The course of treatment can also be monitored using this scale.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history is the most important aspect of assessment. If conducted</a:t>
            </a:r>
          </a:p>
          <a:p>
            <a:r>
              <a:rPr lang="en-US" dirty="0"/>
              <a:t>correctly and empathically, the most relevant information will be gathered through</a:t>
            </a:r>
          </a:p>
          <a:p>
            <a:r>
              <a:rPr lang="en-US" dirty="0"/>
              <a:t>the history. It is worthwhile to take enough time during the initial consultation.</a:t>
            </a:r>
          </a:p>
          <a:p>
            <a:endParaRPr lang="en-US" dirty="0"/>
          </a:p>
          <a:p>
            <a:r>
              <a:rPr lang="en-US" dirty="0"/>
              <a:t>Useful questions for a detailed history can be found in Appendix C.5.1.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48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Questionnaires can be a useful and time-saving procedure to gain</a:t>
            </a:r>
          </a:p>
          <a:p>
            <a:r>
              <a:rPr lang="en-US" dirty="0"/>
              <a:t>information and to check if the information obtained through history is complete.</a:t>
            </a:r>
          </a:p>
          <a:p>
            <a:r>
              <a:rPr lang="en-US" dirty="0"/>
              <a:t>A short questionnaire is shown in Appendix C.5.2.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060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Somatic causes are present in 5% of children with chronic constipation and</a:t>
            </a:r>
          </a:p>
          <a:p>
            <a:r>
              <a:rPr lang="en-US" dirty="0"/>
              <a:t>must be ruled out. These include anatomic causes such as anal fissures, abscesses,</a:t>
            </a:r>
          </a:p>
          <a:p>
            <a:r>
              <a:rPr lang="en-US" dirty="0"/>
              <a:t>skin tags, dermatitis, anal stenosis and other </a:t>
            </a:r>
            <a:r>
              <a:rPr lang="en-US" dirty="0" err="1"/>
              <a:t>ano</a:t>
            </a:r>
            <a:r>
              <a:rPr lang="en-US" dirty="0"/>
              <a:t>-rectal malformations. Metabolic</a:t>
            </a:r>
          </a:p>
          <a:p>
            <a:r>
              <a:rPr lang="en-US" dirty="0"/>
              <a:t>and endocrine causes include cystic fibrosis, celiac disease, cow milk intolerance/</a:t>
            </a:r>
          </a:p>
          <a:p>
            <a:r>
              <a:rPr lang="en-US" dirty="0"/>
              <a:t>allergy, diabetes mellitus and hypothyroidism. Neurological causes include cerebral</a:t>
            </a:r>
          </a:p>
          <a:p>
            <a:r>
              <a:rPr lang="en-US" dirty="0"/>
              <a:t>palsy, </a:t>
            </a:r>
            <a:r>
              <a:rPr lang="en-US" dirty="0" err="1"/>
              <a:t>spina</a:t>
            </a:r>
            <a:r>
              <a:rPr lang="en-US" dirty="0"/>
              <a:t> bifida and </a:t>
            </a:r>
            <a:r>
              <a:rPr lang="en-US" dirty="0" err="1"/>
              <a:t>myelomeningocele</a:t>
            </a:r>
            <a:r>
              <a:rPr lang="en-US" dirty="0"/>
              <a:t>. Constipation can also be caused by</a:t>
            </a:r>
          </a:p>
          <a:p>
            <a:r>
              <a:rPr lang="en-US" dirty="0"/>
              <a:t>various drugs (von </a:t>
            </a:r>
            <a:r>
              <a:rPr lang="en-US" dirty="0" err="1"/>
              <a:t>Gontard</a:t>
            </a:r>
            <a:r>
              <a:rPr lang="en-US" dirty="0"/>
              <a:t> and </a:t>
            </a:r>
            <a:r>
              <a:rPr lang="en-US" dirty="0" err="1"/>
              <a:t>Neveus</a:t>
            </a:r>
            <a:r>
              <a:rPr lang="en-US" dirty="0"/>
              <a:t>, 2006).</a:t>
            </a:r>
          </a:p>
          <a:p>
            <a:endParaRPr lang="en-US" dirty="0"/>
          </a:p>
          <a:p>
            <a:r>
              <a:rPr lang="en-US" dirty="0"/>
              <a:t>The most important differential diagnosis is </a:t>
            </a:r>
            <a:r>
              <a:rPr lang="en-US" dirty="0" err="1"/>
              <a:t>Hirschsprung’s</a:t>
            </a:r>
            <a:r>
              <a:rPr lang="en-US" dirty="0"/>
              <a:t> disease, which</a:t>
            </a:r>
          </a:p>
          <a:p>
            <a:r>
              <a:rPr lang="en-US" dirty="0"/>
              <a:t>affects 1:5000 infants and is an intrinsic neuromuscular disease of the gastrointestinal</a:t>
            </a:r>
          </a:p>
          <a:p>
            <a:r>
              <a:rPr lang="en-US" dirty="0"/>
              <a:t>tract characterized by </a:t>
            </a:r>
            <a:r>
              <a:rPr lang="en-US" dirty="0" err="1"/>
              <a:t>aganglionosis</a:t>
            </a:r>
            <a:r>
              <a:rPr lang="en-US" dirty="0"/>
              <a:t>. Symptoms begin in the neonatal period with</a:t>
            </a:r>
          </a:p>
          <a:p>
            <a:r>
              <a:rPr lang="en-US" dirty="0"/>
              <a:t>vomiting, abdominal distension, and food refusal. Older children can have small</a:t>
            </a:r>
          </a:p>
          <a:p>
            <a:r>
              <a:rPr lang="en-US" dirty="0"/>
              <a:t>caliber stools, while soiling is a rare symptom. Most cases (80%) are diagnosed by</a:t>
            </a:r>
          </a:p>
          <a:p>
            <a:r>
              <a:rPr lang="en-US" dirty="0"/>
              <a:t>the age of 4 years (Felt et al, 1999).</a:t>
            </a:r>
          </a:p>
          <a:p>
            <a:endParaRPr lang="en-US" dirty="0"/>
          </a:p>
          <a:p>
            <a:r>
              <a:rPr lang="en-US" dirty="0"/>
              <a:t>Organic causes in non-retentive fecal incontinence are much less frequent</a:t>
            </a:r>
          </a:p>
          <a:p>
            <a:r>
              <a:rPr lang="en-US" dirty="0"/>
              <a:t>affecting a maximum of 1% of children. The most important are infectious</a:t>
            </a:r>
          </a:p>
          <a:p>
            <a:r>
              <a:rPr lang="en-US" dirty="0"/>
              <a:t>diarrhea, neurological conditions such as </a:t>
            </a:r>
            <a:r>
              <a:rPr lang="en-US" dirty="0" err="1"/>
              <a:t>spina</a:t>
            </a:r>
            <a:r>
              <a:rPr lang="en-US" dirty="0"/>
              <a:t> bifida </a:t>
            </a:r>
            <a:r>
              <a:rPr lang="en-US" dirty="0" err="1"/>
              <a:t>occulta</a:t>
            </a:r>
            <a:r>
              <a:rPr lang="en-US" dirty="0"/>
              <a:t> and postoperative</a:t>
            </a:r>
          </a:p>
          <a:p>
            <a:r>
              <a:rPr lang="en-US" dirty="0"/>
              <a:t>residual symptoms.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Following assessment, children and parents are given detailed information</a:t>
            </a:r>
          </a:p>
          <a:p>
            <a:r>
              <a:rPr lang="en-US" dirty="0"/>
              <a:t>on the subtype of encopresis (</a:t>
            </a:r>
            <a:r>
              <a:rPr lang="en-US" dirty="0" err="1"/>
              <a:t>psychoeducation</a:t>
            </a:r>
            <a:r>
              <a:rPr lang="en-US" dirty="0"/>
              <a:t>). As in the treatment of enuresis,</a:t>
            </a:r>
          </a:p>
          <a:p>
            <a:r>
              <a:rPr lang="en-US" dirty="0"/>
              <a:t>unspecific factors such as enhancing motivation and building a good therapeutic</a:t>
            </a:r>
          </a:p>
          <a:p>
            <a:r>
              <a:rPr lang="en-US" dirty="0"/>
              <a:t>relationship are helpful. Feelings of guilt, dysfunctional parental attributions (“my</a:t>
            </a:r>
          </a:p>
          <a:p>
            <a:r>
              <a:rPr lang="en-US" dirty="0"/>
              <a:t>child is doing this on purpose”) and frustration can be verbalized. Ineffective</a:t>
            </a:r>
          </a:p>
          <a:p>
            <a:r>
              <a:rPr lang="en-US" dirty="0"/>
              <a:t>parental interventions such as punishment or non-indicated medication can be</a:t>
            </a:r>
          </a:p>
          <a:p>
            <a:r>
              <a:rPr lang="en-US" dirty="0"/>
              <a:t>discussed with parents. If the child’s food intake is restricted to low fiber foods,</a:t>
            </a:r>
          </a:p>
          <a:p>
            <a:r>
              <a:rPr lang="en-US" dirty="0"/>
              <a:t>a change in the child’s diet can be useful. Also, the amount of fluids should be</a:t>
            </a:r>
          </a:p>
          <a:p>
            <a:r>
              <a:rPr lang="en-US" dirty="0"/>
              <a:t>increased, as many children do not drink enough during the day.</a:t>
            </a:r>
          </a:p>
          <a:p>
            <a:r>
              <a:rPr lang="en-US" dirty="0"/>
              <a:t>Toilet training</a:t>
            </a:r>
          </a:p>
          <a:p>
            <a:r>
              <a:rPr lang="en-US" dirty="0"/>
              <a:t>A baseline period with observation and recording is not necessary. Instead,</a:t>
            </a:r>
          </a:p>
          <a:p>
            <a:r>
              <a:rPr lang="en-US" dirty="0"/>
              <a:t>toilet training is initiated right from the start. This training is indicated for both types of encopresis. Children are asked to sit on the toilet three times a day, after</a:t>
            </a:r>
          </a:p>
          <a:p>
            <a:r>
              <a:rPr lang="en-US" dirty="0"/>
              <a:t>mealtimes. This time is especially useful as the postprandial defecation reflexes are</a:t>
            </a:r>
          </a:p>
          <a:p>
            <a:r>
              <a:rPr lang="en-US" dirty="0"/>
              <a:t>then most active. Children are asked to sit on the toilet five to ten minutes in a</a:t>
            </a:r>
          </a:p>
          <a:p>
            <a:r>
              <a:rPr lang="en-US" dirty="0"/>
              <a:t>relaxed way, for this, it is important that their feet touch the floor. Otherwise a</a:t>
            </a:r>
          </a:p>
          <a:p>
            <a:r>
              <a:rPr lang="en-US" dirty="0"/>
              <a:t>little foot-stool should be provided. These toilet sessions should be experienced in</a:t>
            </a:r>
          </a:p>
          <a:p>
            <a:r>
              <a:rPr lang="en-US" dirty="0"/>
              <a:t>a positive way: children are allowed to read comics, books, play with computers</a:t>
            </a:r>
          </a:p>
          <a:p>
            <a:r>
              <a:rPr lang="en-US" dirty="0"/>
              <a:t>or cell phones, draw pictures, etc. They do are not expected to pass urine or stools</a:t>
            </a:r>
          </a:p>
          <a:p>
            <a:r>
              <a:rPr lang="en-US" dirty="0"/>
              <a:t>every time. These toilet sessions are documented in a chart as depicted in Appendix</a:t>
            </a:r>
          </a:p>
          <a:p>
            <a:r>
              <a:rPr lang="en-US" dirty="0"/>
              <a:t>C.5.3. If necessary, the co-operation of the child can be enhanced positively by a</a:t>
            </a:r>
          </a:p>
          <a:p>
            <a:r>
              <a:rPr lang="en-US" dirty="0"/>
              <a:t>simple token system with small rewards. All criticism or punishment should be</a:t>
            </a:r>
          </a:p>
          <a:p>
            <a:r>
              <a:rPr lang="en-US" dirty="0"/>
              <a:t>avoided.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Laxatives</a:t>
            </a:r>
          </a:p>
          <a:p>
            <a:r>
              <a:rPr lang="en-US" dirty="0"/>
              <a:t>In non-retentive fecal incontinence, this toilet training is the main aspect of</a:t>
            </a:r>
          </a:p>
          <a:p>
            <a:r>
              <a:rPr lang="en-US" dirty="0"/>
              <a:t>treatment. Laxatives are not indicated. In children with constipation, toilet training</a:t>
            </a:r>
          </a:p>
          <a:p>
            <a:r>
              <a:rPr lang="en-US" dirty="0"/>
              <a:t>is combined with laxatives: first </a:t>
            </a:r>
            <a:r>
              <a:rPr lang="en-US" dirty="0" err="1"/>
              <a:t>disimpaction</a:t>
            </a:r>
            <a:r>
              <a:rPr lang="en-US" dirty="0"/>
              <a:t>, then maintenance treatment.</a:t>
            </a:r>
          </a:p>
          <a:p>
            <a:r>
              <a:rPr lang="en-US" dirty="0" err="1"/>
              <a:t>Disimpaction</a:t>
            </a:r>
            <a:r>
              <a:rPr lang="en-US" dirty="0"/>
              <a:t> is necessary to evacuate fecal masses at the beginning of</a:t>
            </a:r>
          </a:p>
          <a:p>
            <a:r>
              <a:rPr lang="en-US" dirty="0"/>
              <a:t>treatment. This can be performed rectally or orally. In rectal </a:t>
            </a:r>
            <a:r>
              <a:rPr lang="en-US" dirty="0" err="1"/>
              <a:t>disimpaction</a:t>
            </a:r>
            <a:r>
              <a:rPr lang="en-US" dirty="0"/>
              <a:t>, enemas</a:t>
            </a:r>
          </a:p>
          <a:p>
            <a:r>
              <a:rPr lang="en-US" dirty="0"/>
              <a:t>are applied. The most widely used and recommended are enemas containing</a:t>
            </a:r>
          </a:p>
          <a:p>
            <a:r>
              <a:rPr lang="en-US" dirty="0"/>
              <a:t>phosphates such as sodium hydrogen phosphate and sodium </a:t>
            </a:r>
            <a:r>
              <a:rPr lang="en-US" dirty="0" err="1"/>
              <a:t>monohydrogen</a:t>
            </a:r>
            <a:endParaRPr lang="en-US" dirty="0"/>
          </a:p>
          <a:p>
            <a:r>
              <a:rPr lang="en-US" dirty="0"/>
              <a:t>phosphate. Recommended doses are 30ml/10kg of bodyweight or half an enema</a:t>
            </a:r>
          </a:p>
          <a:p>
            <a:r>
              <a:rPr lang="en-US" dirty="0"/>
              <a:t>for pre-school children, ¾ to one enema in school children. Often, these have to be</a:t>
            </a:r>
          </a:p>
          <a:p>
            <a:r>
              <a:rPr lang="en-US" dirty="0"/>
              <a:t>repeated several times. An alternative is oral </a:t>
            </a:r>
            <a:r>
              <a:rPr lang="en-US" dirty="0" err="1"/>
              <a:t>disimpaction</a:t>
            </a:r>
            <a:r>
              <a:rPr lang="en-US" dirty="0"/>
              <a:t> with </a:t>
            </a:r>
            <a:r>
              <a:rPr lang="en-US" dirty="0" err="1"/>
              <a:t>polyethylenglykol</a:t>
            </a:r>
            <a:endParaRPr lang="en-US" dirty="0"/>
          </a:p>
          <a:p>
            <a:r>
              <a:rPr lang="en-US" dirty="0"/>
              <a:t>(PEG; </a:t>
            </a:r>
            <a:r>
              <a:rPr lang="en-US" dirty="0" err="1"/>
              <a:t>macrogol</a:t>
            </a:r>
            <a:r>
              <a:rPr lang="en-US" dirty="0"/>
              <a:t>). Large doses of up to 1.5g/kg body weight per day are given.</a:t>
            </a:r>
          </a:p>
          <a:p>
            <a:r>
              <a:rPr lang="en-US" dirty="0"/>
              <a:t>Sufficient oral fluids are required for this osmotic laxative to be effective.</a:t>
            </a:r>
          </a:p>
          <a:p>
            <a:r>
              <a:rPr lang="en-US" dirty="0"/>
              <a:t>Once large stool masses have been passed, a lower maintenance dose should</a:t>
            </a:r>
          </a:p>
          <a:p>
            <a:r>
              <a:rPr lang="en-US" dirty="0"/>
              <a:t>be given. Through these procedures success is achieved in 80% of children with</a:t>
            </a:r>
          </a:p>
          <a:p>
            <a:r>
              <a:rPr lang="en-US" dirty="0"/>
              <a:t>rectal and 68% with oral </a:t>
            </a:r>
            <a:r>
              <a:rPr lang="en-US" dirty="0" err="1"/>
              <a:t>disimpaction</a:t>
            </a:r>
            <a:r>
              <a:rPr lang="en-US" dirty="0"/>
              <a:t>, both leading to a normalization of colon</a:t>
            </a:r>
          </a:p>
          <a:p>
            <a:r>
              <a:rPr lang="en-US" dirty="0"/>
              <a:t>transit times (</a:t>
            </a:r>
            <a:r>
              <a:rPr lang="en-US" dirty="0" err="1"/>
              <a:t>Bekkali</a:t>
            </a:r>
            <a:r>
              <a:rPr lang="en-US" dirty="0"/>
              <a:t> et al, 2009).</a:t>
            </a:r>
          </a:p>
          <a:p>
            <a:endParaRPr lang="en-US" dirty="0"/>
          </a:p>
          <a:p>
            <a:r>
              <a:rPr lang="en-US" dirty="0"/>
              <a:t>Maintenance treatment</a:t>
            </a:r>
          </a:p>
          <a:p>
            <a:r>
              <a:rPr lang="en-US" dirty="0"/>
              <a:t>After successful </a:t>
            </a:r>
            <a:r>
              <a:rPr lang="en-US" dirty="0" err="1"/>
              <a:t>disimpaction</a:t>
            </a:r>
            <a:r>
              <a:rPr lang="en-US" dirty="0"/>
              <a:t>, a long-term maintenance treatment over a</a:t>
            </a:r>
          </a:p>
          <a:p>
            <a:r>
              <a:rPr lang="en-US" dirty="0"/>
              <a:t>minimum of six months to two years should follow to avoid re-accumulation of</a:t>
            </a:r>
          </a:p>
          <a:p>
            <a:r>
              <a:rPr lang="en-US" dirty="0"/>
              <a:t>stool masses (Felt et al, 1999). In addition to toilet training three times a day</a:t>
            </a:r>
          </a:p>
          <a:p>
            <a:r>
              <a:rPr lang="en-US" dirty="0"/>
              <a:t>after mealtimes, oral laxatives are given. The standard and most effective laxative is</a:t>
            </a:r>
          </a:p>
          <a:p>
            <a:r>
              <a:rPr lang="en-US" dirty="0" err="1"/>
              <a:t>polyethylglykol</a:t>
            </a:r>
            <a:r>
              <a:rPr lang="en-US" dirty="0"/>
              <a:t> (PEG; </a:t>
            </a:r>
            <a:r>
              <a:rPr lang="en-US" dirty="0" err="1"/>
              <a:t>macrogol</a:t>
            </a:r>
            <a:r>
              <a:rPr lang="en-US" dirty="0"/>
              <a:t>), a long, linear polymer that binds water (Candy</a:t>
            </a:r>
          </a:p>
          <a:p>
            <a:r>
              <a:rPr lang="en-US" dirty="0"/>
              <a:t>&amp; </a:t>
            </a:r>
            <a:r>
              <a:rPr lang="en-US" dirty="0" err="1"/>
              <a:t>Belsey</a:t>
            </a:r>
            <a:r>
              <a:rPr lang="en-US" dirty="0"/>
              <a:t>, 2009; </a:t>
            </a:r>
            <a:r>
              <a:rPr lang="en-US" dirty="0" err="1"/>
              <a:t>Pijpers</a:t>
            </a:r>
            <a:r>
              <a:rPr lang="en-US" dirty="0"/>
              <a:t> et al, 2009). Side effects such as abdominal pain are rare.</a:t>
            </a:r>
          </a:p>
          <a:p>
            <a:r>
              <a:rPr lang="en-US" dirty="0"/>
              <a:t>The initial dose is 0.4g/kg bodyweight per day in two doses. If stools are too hard,</a:t>
            </a:r>
          </a:p>
          <a:p>
            <a:r>
              <a:rPr lang="en-US" dirty="0"/>
              <a:t>the dose is increased, if too soft, reduced. The therapeutic range varies from 0.2g/</a:t>
            </a:r>
          </a:p>
          <a:p>
            <a:r>
              <a:rPr lang="en-US" dirty="0"/>
              <a:t>kg to 1.4g/kg bodyweight per day (</a:t>
            </a:r>
            <a:r>
              <a:rPr lang="en-US" dirty="0" err="1"/>
              <a:t>Nurko</a:t>
            </a:r>
            <a:r>
              <a:rPr lang="en-US" dirty="0"/>
              <a:t> et al, 2008). Lactulose, a disaccharide, is</a:t>
            </a:r>
          </a:p>
          <a:p>
            <a:r>
              <a:rPr lang="en-US" dirty="0"/>
              <a:t>less effective and has more side effects. The dosage of liquid lactulose ranges from</a:t>
            </a:r>
          </a:p>
          <a:p>
            <a:r>
              <a:rPr lang="en-US" dirty="0"/>
              <a:t>1ml/kg to 3ml/kg bodyweight per day in one to three doses.</a:t>
            </a:r>
          </a:p>
          <a:p>
            <a:r>
              <a:rPr lang="en-US" dirty="0"/>
              <a:t>If comorbid emotional and behavioral disorders are present, these need to</a:t>
            </a:r>
          </a:p>
          <a:p>
            <a:r>
              <a:rPr lang="en-US" dirty="0"/>
              <a:t>be treated separately. Untreated comorbid disorders will reduce adherence and</a:t>
            </a:r>
          </a:p>
          <a:p>
            <a:r>
              <a:rPr lang="en-US" dirty="0"/>
              <a:t>compliance and outcome of encopresis treatment will not be optimal.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untreated long-term course of both types of encopresis is not favorable.</a:t>
            </a:r>
          </a:p>
          <a:p>
            <a:r>
              <a:rPr lang="en-US" dirty="0"/>
              <a:t>Constipation and non-retentive fecal incontinence can persist into adolescence</a:t>
            </a:r>
          </a:p>
          <a:p>
            <a:r>
              <a:rPr lang="en-US" dirty="0"/>
              <a:t>and even young adulthood (see epidemiology). Therefore, encopresis needs to</a:t>
            </a:r>
          </a:p>
          <a:p>
            <a:r>
              <a:rPr lang="en-US" dirty="0"/>
              <a:t>be treated actively and patients should be seen at regular intervals. In case of</a:t>
            </a:r>
          </a:p>
          <a:p>
            <a:r>
              <a:rPr lang="en-US" dirty="0"/>
              <a:t>constipation, laxatives should be given for long enough; two years or longer in</a:t>
            </a:r>
          </a:p>
          <a:p>
            <a:r>
              <a:rPr lang="en-US"/>
              <a:t>some children.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251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the end of this presentation,</a:t>
            </a:r>
            <a:r>
              <a:rPr lang="en-US" baseline="0" dirty="0"/>
              <a:t> you should understand the following about Encopresis in children and adolescents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Encopresis (or fecal incontinence) is a disorder which affects children worldwide.</a:t>
            </a:r>
          </a:p>
          <a:p>
            <a:r>
              <a:rPr lang="en-US" dirty="0"/>
              <a:t>It is even more stigmatized than enuresis and urinary incontinence</a:t>
            </a:r>
          </a:p>
          <a:p>
            <a:r>
              <a:rPr lang="en-US" dirty="0"/>
              <a:t>and is associated with high levels of distress for both children and parents.</a:t>
            </a:r>
          </a:p>
          <a:p>
            <a:r>
              <a:rPr lang="en-US" dirty="0"/>
              <a:t>Also, the rate of comorbid emotional disorders is higher, affecting 30%-50% of all</a:t>
            </a:r>
          </a:p>
          <a:p>
            <a:r>
              <a:rPr lang="en-US" dirty="0"/>
              <a:t>children with encopresis (von </a:t>
            </a:r>
            <a:r>
              <a:rPr lang="en-US" dirty="0" err="1"/>
              <a:t>Gontard</a:t>
            </a:r>
            <a:r>
              <a:rPr lang="en-US" dirty="0"/>
              <a:t> et al, 2011).</a:t>
            </a:r>
          </a:p>
          <a:p>
            <a:r>
              <a:rPr lang="en-US" dirty="0"/>
              <a:t>Two major forms of encopresis can be differentiated: encopresis with and</a:t>
            </a:r>
          </a:p>
          <a:p>
            <a:r>
              <a:rPr lang="en-US" dirty="0"/>
              <a:t>without constipation. The specific differentiation into these two subtypes is of</a:t>
            </a:r>
          </a:p>
          <a:p>
            <a:r>
              <a:rPr lang="en-US" dirty="0"/>
              <a:t>utmost importance as they differ according to pathophysiology, clinical features</a:t>
            </a:r>
          </a:p>
          <a:p>
            <a:r>
              <a:rPr lang="en-US" dirty="0"/>
              <a:t>and, especially, treatment (i.e., the former does not respond to laxatives, while</a:t>
            </a:r>
          </a:p>
          <a:p>
            <a:r>
              <a:rPr lang="en-US" dirty="0"/>
              <a:t>in the latter they are essential in treatment). The aim of this chapter is to give</a:t>
            </a:r>
          </a:p>
          <a:p>
            <a:r>
              <a:rPr lang="en-US" dirty="0"/>
              <a:t>an overview and practical approaches to assessment and treatment of these two</a:t>
            </a:r>
          </a:p>
          <a:p>
            <a:r>
              <a:rPr lang="en-US" dirty="0"/>
              <a:t>subtypes of encopresis.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According to ICD-10 (World Health Organization, WHO, 2008) and</a:t>
            </a:r>
          </a:p>
          <a:p>
            <a:r>
              <a:rPr lang="en-US" dirty="0"/>
              <a:t>DSM-IV-TR (American Psychiatric Association, APA, 2000), encopresis is defined</a:t>
            </a:r>
          </a:p>
          <a:p>
            <a:r>
              <a:rPr lang="en-US" dirty="0"/>
              <a:t>as both voluntary and involuntary passage of feces in inappropriate places in a</a:t>
            </a:r>
          </a:p>
          <a:p>
            <a:r>
              <a:rPr lang="en-US" dirty="0"/>
              <a:t>child aged four years or older, after organic causes have been ruled out. Despite</a:t>
            </a:r>
          </a:p>
          <a:p>
            <a:r>
              <a:rPr lang="en-US" dirty="0"/>
              <a:t>major similarities between the two systems, they differ regarding essential points,</a:t>
            </a:r>
          </a:p>
          <a:p>
            <a:r>
              <a:rPr lang="en-US" dirty="0"/>
              <a:t>especially the definition of subtypes. In ICD-10, one episode per month for at</a:t>
            </a:r>
          </a:p>
          <a:p>
            <a:r>
              <a:rPr lang="en-US" dirty="0"/>
              <a:t>least three months is needed. ICD-10 does not define subtypes nor differentiate</a:t>
            </a:r>
          </a:p>
          <a:p>
            <a:r>
              <a:rPr lang="en-US" dirty="0"/>
              <a:t>clearly between encopresis with and without constipation. The duration required</a:t>
            </a:r>
          </a:p>
          <a:p>
            <a:r>
              <a:rPr lang="en-US" dirty="0"/>
              <a:t>for diagnosis in DSM-IV-TR (2000) is the same but it distinguishes between</a:t>
            </a:r>
          </a:p>
          <a:p>
            <a:r>
              <a:rPr lang="en-US" dirty="0"/>
              <a:t>encopresis with and without constipation.</a:t>
            </a:r>
          </a:p>
          <a:p>
            <a:endParaRPr lang="en-US" dirty="0"/>
          </a:p>
          <a:p>
            <a:r>
              <a:rPr lang="en-US" dirty="0"/>
              <a:t>Based on current research and validation studies, the most precise taxonomy</a:t>
            </a:r>
          </a:p>
          <a:p>
            <a:r>
              <a:rPr lang="en-US" dirty="0"/>
              <a:t>was proposed by pediatric gastroenterologists in their Rome-III classification for</a:t>
            </a:r>
          </a:p>
          <a:p>
            <a:r>
              <a:rPr lang="en-US" dirty="0"/>
              <a:t>functional disorders of the gastrointestinal tract (Table C.5.1) (</a:t>
            </a:r>
            <a:r>
              <a:rPr lang="en-US" dirty="0" err="1"/>
              <a:t>Rasquin</a:t>
            </a:r>
            <a:r>
              <a:rPr lang="en-US" dirty="0"/>
              <a:t> et al, 2006).</a:t>
            </a:r>
          </a:p>
          <a:p>
            <a:r>
              <a:rPr lang="en-US" dirty="0"/>
              <a:t>The first difference is that the neutral term of fecal incontinence was chosen instead</a:t>
            </a:r>
          </a:p>
          <a:p>
            <a:r>
              <a:rPr lang="en-US" dirty="0"/>
              <a:t>of encopresis. This means, that fecal incontinence and encopresis can be used as</a:t>
            </a:r>
          </a:p>
          <a:p>
            <a:r>
              <a:rPr lang="en-US" dirty="0"/>
              <a:t>synonyms (as in this chapter). The second change is that constipation was defined</a:t>
            </a:r>
          </a:p>
          <a:p>
            <a:r>
              <a:rPr lang="en-US" dirty="0"/>
              <a:t>as the main disorder that can − but does not necessarily have to − be associated</a:t>
            </a:r>
          </a:p>
          <a:p>
            <a:r>
              <a:rPr lang="en-US" dirty="0"/>
              <a:t>with soiling. Constipation is, in fact, more common than encopresis: many</a:t>
            </a:r>
          </a:p>
          <a:p>
            <a:r>
              <a:rPr lang="en-US" dirty="0"/>
              <a:t>constipated children do not soil. The main symptoms of functional constipation</a:t>
            </a:r>
          </a:p>
          <a:p>
            <a:r>
              <a:rPr lang="en-US" dirty="0"/>
              <a:t>can be seen in Table C.5.1. The definition of constipation cannot be based on</a:t>
            </a:r>
          </a:p>
          <a:p>
            <a:r>
              <a:rPr lang="en-US" dirty="0"/>
              <a:t>a low defecation frequency on the toilet alone: some children pass stools every</a:t>
            </a:r>
          </a:p>
          <a:p>
            <a:r>
              <a:rPr lang="en-US" dirty="0"/>
              <a:t>day but still retain fecal masses in the rectum and colon. Therefore, additional</a:t>
            </a:r>
          </a:p>
          <a:p>
            <a:r>
              <a:rPr lang="en-US" dirty="0"/>
              <a:t>clinical signs and symptoms are needed and these are listed explicitly in the </a:t>
            </a:r>
            <a:r>
              <a:rPr lang="en-US" dirty="0" err="1"/>
              <a:t>RomeIII</a:t>
            </a:r>
            <a:endParaRPr lang="en-US" dirty="0"/>
          </a:p>
          <a:p>
            <a:r>
              <a:rPr lang="en-US" dirty="0"/>
              <a:t>criteria. The authors chose a shorter duration − two months − to encourage</a:t>
            </a:r>
          </a:p>
          <a:p>
            <a:r>
              <a:rPr lang="en-US" dirty="0"/>
              <a:t>early treatment and to avoid </a:t>
            </a:r>
            <a:r>
              <a:rPr lang="en-US" dirty="0" err="1"/>
              <a:t>chronification</a:t>
            </a:r>
            <a:r>
              <a:rPr lang="en-US" dirty="0"/>
              <a:t>. Two symptoms must be present: a</a:t>
            </a:r>
          </a:p>
          <a:p>
            <a:r>
              <a:rPr lang="en-US" dirty="0"/>
              <a:t>low defecation frequency; soiling; holding maneuvers; painful, hardened stool; and</a:t>
            </a:r>
          </a:p>
          <a:p>
            <a:r>
              <a:rPr lang="en-US" dirty="0"/>
              <a:t>large fecal masses.</a:t>
            </a:r>
          </a:p>
          <a:p>
            <a:endParaRPr lang="en-US" dirty="0"/>
          </a:p>
          <a:p>
            <a:r>
              <a:rPr lang="en-US" dirty="0"/>
              <a:t>For encopresis without constipation, the neutral term of non-retentive fecal</a:t>
            </a:r>
          </a:p>
          <a:p>
            <a:r>
              <a:rPr lang="en-US" dirty="0"/>
              <a:t>incontinence was suggested. The etiology of this subtype is not known and much</a:t>
            </a:r>
          </a:p>
          <a:p>
            <a:r>
              <a:rPr lang="en-US" dirty="0"/>
              <a:t>less research has been generated for this disorder than for constipation (</a:t>
            </a:r>
            <a:r>
              <a:rPr lang="en-US" dirty="0" err="1"/>
              <a:t>Bongers</a:t>
            </a:r>
            <a:r>
              <a:rPr lang="en-US" dirty="0"/>
              <a:t> et</a:t>
            </a:r>
          </a:p>
          <a:p>
            <a:r>
              <a:rPr lang="en-US" dirty="0"/>
              <a:t>al, 2007). Except for a shorter duration of two months, the criteria are similar to</a:t>
            </a:r>
          </a:p>
          <a:p>
            <a:r>
              <a:rPr lang="en-US" dirty="0"/>
              <a:t>those of DSM-IV.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Encopresis is a common disorder affecting 1% to 3% of children older than</a:t>
            </a:r>
          </a:p>
          <a:p>
            <a:r>
              <a:rPr lang="en-US" dirty="0"/>
              <a:t>four years (the definitional age). Three different trajectories can be defined (Heron</a:t>
            </a:r>
          </a:p>
          <a:p>
            <a:r>
              <a:rPr lang="en-US" dirty="0"/>
              <a:t>et al, 2008):</a:t>
            </a:r>
          </a:p>
          <a:p>
            <a:r>
              <a:rPr lang="en-US" dirty="0"/>
              <a:t>• Children with chronic encopresis over many years</a:t>
            </a:r>
          </a:p>
          <a:p>
            <a:r>
              <a:rPr lang="en-US" dirty="0"/>
              <a:t>• Those with relapses, and</a:t>
            </a:r>
          </a:p>
          <a:p>
            <a:r>
              <a:rPr lang="en-US" dirty="0"/>
              <a:t>• A group with a tendency to remit spontaneously.</a:t>
            </a:r>
          </a:p>
          <a:p>
            <a:r>
              <a:rPr lang="en-US" dirty="0"/>
              <a:t>In a Dutch study, 4.1 % of 5-6 year olds and 1.6 % of 11-12 year olds were</a:t>
            </a:r>
          </a:p>
          <a:p>
            <a:r>
              <a:rPr lang="en-US" dirty="0"/>
              <a:t>affected (van der </a:t>
            </a:r>
            <a:r>
              <a:rPr lang="en-US" dirty="0" err="1"/>
              <a:t>Wal</a:t>
            </a:r>
            <a:r>
              <a:rPr lang="en-US" dirty="0"/>
              <a:t> et al., 2005). Prevalence depends on the definition used; for</a:t>
            </a:r>
          </a:p>
          <a:p>
            <a:r>
              <a:rPr lang="en-US" dirty="0"/>
              <a:t>example, 5.4 % of 7-year old children soiled, but only 1.4 % once or more per</a:t>
            </a:r>
          </a:p>
          <a:p>
            <a:r>
              <a:rPr lang="en-US" dirty="0"/>
              <a:t>week (</a:t>
            </a:r>
            <a:r>
              <a:rPr lang="en-US" dirty="0" err="1"/>
              <a:t>Joinson</a:t>
            </a:r>
            <a:r>
              <a:rPr lang="en-US" dirty="0"/>
              <a:t> et al, 2006). Encopresis can persist into adolescence and even young</a:t>
            </a:r>
          </a:p>
          <a:p>
            <a:r>
              <a:rPr lang="en-US" dirty="0"/>
              <a:t>adulthood. Without constipation (i.e., non-retentive fecal incontinence), 49% of</a:t>
            </a:r>
          </a:p>
          <a:p>
            <a:r>
              <a:rPr lang="en-US" dirty="0"/>
              <a:t>children soiled at the age of 12 years, and 15% at 18 years in a long-term follow</a:t>
            </a:r>
          </a:p>
          <a:p>
            <a:r>
              <a:rPr lang="en-US" dirty="0"/>
              <a:t>up (</a:t>
            </a:r>
            <a:r>
              <a:rPr lang="en-US" dirty="0" err="1"/>
              <a:t>Bongers</a:t>
            </a:r>
            <a:r>
              <a:rPr lang="en-US" dirty="0"/>
              <a:t> et al, 2007). The prognosis of constipation is less favorable: only</a:t>
            </a:r>
          </a:p>
          <a:p>
            <a:r>
              <a:rPr lang="en-US" dirty="0"/>
              <a:t>80 % had a good outcome by the age of 16 years, and 75% to 80% at 16-27 years</a:t>
            </a:r>
          </a:p>
          <a:p>
            <a:r>
              <a:rPr lang="en-US" dirty="0"/>
              <a:t>(</a:t>
            </a:r>
            <a:r>
              <a:rPr lang="en-US" dirty="0" err="1"/>
              <a:t>Bongers</a:t>
            </a:r>
            <a:r>
              <a:rPr lang="en-US" dirty="0"/>
              <a:t> et al, 2010).</a:t>
            </a:r>
          </a:p>
          <a:p>
            <a:endParaRPr lang="en-US" dirty="0"/>
          </a:p>
          <a:p>
            <a:r>
              <a:rPr lang="en-US" dirty="0"/>
              <a:t>Three to four times more boys are affected by encopresis than girls (Bellman,</a:t>
            </a:r>
          </a:p>
          <a:p>
            <a:r>
              <a:rPr lang="en-US" dirty="0"/>
              <a:t>1966). Encopresis occurs almost always during the day (Bellman, 1966). Nocturnal</a:t>
            </a:r>
          </a:p>
          <a:p>
            <a:r>
              <a:rPr lang="en-US" dirty="0"/>
              <a:t>encopresis is more often associated with organic causes and requires a more detailed</a:t>
            </a:r>
          </a:p>
          <a:p>
            <a:r>
              <a:rPr lang="en-US" dirty="0"/>
              <a:t>somatic assessment.</a:t>
            </a:r>
          </a:p>
          <a:p>
            <a:endParaRPr lang="en-US" dirty="0"/>
          </a:p>
          <a:p>
            <a:r>
              <a:rPr lang="en-US" dirty="0"/>
              <a:t>Most children from the age of four years onwards have one bowel movement</a:t>
            </a:r>
          </a:p>
          <a:p>
            <a:r>
              <a:rPr lang="en-US" dirty="0"/>
              <a:t>a day – with great individual variability (Bloom et al, 1993). Chronic constipation</a:t>
            </a:r>
          </a:p>
          <a:p>
            <a:r>
              <a:rPr lang="en-US" dirty="0"/>
              <a:t>is a more common disorder than encopresis. According to a large meta-analysis,</a:t>
            </a:r>
          </a:p>
          <a:p>
            <a:r>
              <a:rPr lang="en-US" dirty="0"/>
              <a:t>the median prevalence was 9% world-wide with different definitions used (van den Berg et al, 2006). This meta-analysis included studies from countries such as</a:t>
            </a:r>
          </a:p>
          <a:p>
            <a:r>
              <a:rPr lang="en-US" dirty="0"/>
              <a:t>Italy, US, Hong Kong, Japan, Finland, Turkey, Brazil, Saudi Arabia, among others.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the differentiation of the two subtypes – constipation and non-retentive</a:t>
            </a:r>
          </a:p>
          <a:p>
            <a:r>
              <a:rPr lang="en-US" dirty="0"/>
              <a:t>fecal incontinence − is decisive for treatment, it is important to know the basic</a:t>
            </a:r>
          </a:p>
          <a:p>
            <a:r>
              <a:rPr lang="en-US" dirty="0"/>
              <a:t>signs and symptoms of each. Based on the research of </a:t>
            </a:r>
            <a:r>
              <a:rPr lang="en-US" dirty="0" err="1"/>
              <a:t>Benninga</a:t>
            </a:r>
            <a:r>
              <a:rPr lang="en-US" dirty="0"/>
              <a:t> et al (1994; 2004),</a:t>
            </a:r>
          </a:p>
          <a:p>
            <a:r>
              <a:rPr lang="en-US" dirty="0"/>
              <a:t>as well as others, the main differences between the subtypes are shown in Table</a:t>
            </a:r>
          </a:p>
          <a:p>
            <a:r>
              <a:rPr lang="en-US" dirty="0"/>
              <a:t>C.5.2.</a:t>
            </a:r>
          </a:p>
          <a:p>
            <a:endParaRPr lang="en-US" dirty="0"/>
          </a:p>
          <a:p>
            <a:r>
              <a:rPr lang="en-US" dirty="0"/>
              <a:t>Children with encopresis with constipation (or functional constipation) have</a:t>
            </a:r>
          </a:p>
          <a:p>
            <a:r>
              <a:rPr lang="en-US" dirty="0"/>
              <a:t>a reduced number of bowel movements with large stools of altered consistency (too</a:t>
            </a:r>
          </a:p>
          <a:p>
            <a:r>
              <a:rPr lang="en-US" dirty="0"/>
              <a:t>soft or too hard). They often experience pain during defecation. Abdominal pain</a:t>
            </a:r>
          </a:p>
          <a:p>
            <a:r>
              <a:rPr lang="en-US" dirty="0"/>
              <a:t>and reduced appetite are typical. The colon transit time is increased, abdominal</a:t>
            </a:r>
          </a:p>
          <a:p>
            <a:r>
              <a:rPr lang="en-US" dirty="0"/>
              <a:t>and rectal masses are palpable. In </a:t>
            </a:r>
            <a:r>
              <a:rPr lang="en-US" dirty="0" err="1"/>
              <a:t>sonography</a:t>
            </a:r>
            <a:r>
              <a:rPr lang="en-US" dirty="0"/>
              <a:t>, the rectal diameter is increased (&gt; 25</a:t>
            </a:r>
          </a:p>
          <a:p>
            <a:r>
              <a:rPr lang="en-US" dirty="0"/>
              <a:t>mm). Often, daytime urinary incontinence and even enuresis co-exists. Additional</a:t>
            </a:r>
          </a:p>
          <a:p>
            <a:r>
              <a:rPr lang="en-US" dirty="0"/>
              <a:t>emotional and behavioral disorders are found in 30%-50% of them and, finally,</a:t>
            </a:r>
          </a:p>
          <a:p>
            <a:r>
              <a:rPr lang="en-US" dirty="0"/>
              <a:t>laxative therapy is helpful.</a:t>
            </a:r>
          </a:p>
          <a:p>
            <a:endParaRPr lang="en-US" dirty="0"/>
          </a:p>
          <a:p>
            <a:r>
              <a:rPr lang="en-US" dirty="0"/>
              <a:t>Children with encopresis without constipation (non-retentive fecal</a:t>
            </a:r>
          </a:p>
          <a:p>
            <a:r>
              <a:rPr lang="en-US" dirty="0"/>
              <a:t>incontinence) do not have many of these symptoms. They have daily bowel</a:t>
            </a:r>
          </a:p>
          <a:p>
            <a:r>
              <a:rPr lang="en-US" dirty="0"/>
              <a:t>movements of normal size and consistency. Pain is not frequent and appetite is good. Colon transit time is normal and no stool masses can be palpated. Enuresis</a:t>
            </a:r>
          </a:p>
          <a:p>
            <a:r>
              <a:rPr lang="en-US" dirty="0"/>
              <a:t>and urinary incontinence are less common, while comorbidity with psychological</a:t>
            </a:r>
          </a:p>
          <a:p>
            <a:r>
              <a:rPr lang="en-US" dirty="0"/>
              <a:t>disturbances is similar (30%-50%). Finally, laxatives have no effect – can even</a:t>
            </a:r>
          </a:p>
          <a:p>
            <a:r>
              <a:rPr lang="en-US" dirty="0"/>
              <a:t>worsen the soiling.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48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Fecal continence is achieved following night-time and daytime urinary</a:t>
            </a:r>
          </a:p>
          <a:p>
            <a:r>
              <a:rPr lang="en-US" dirty="0"/>
              <a:t>continence (Largo et al, 1978; 1996). Early toilet training can lead to early fecal</a:t>
            </a:r>
          </a:p>
          <a:p>
            <a:r>
              <a:rPr lang="en-US" dirty="0"/>
              <a:t>continence in infancy and toddlerhood but has no influence on the development of</a:t>
            </a:r>
          </a:p>
          <a:p>
            <a:r>
              <a:rPr lang="en-US" dirty="0"/>
              <a:t>encopresis at the age of 4 years. Encopresis can be preceded by delayed development</a:t>
            </a:r>
          </a:p>
          <a:p>
            <a:r>
              <a:rPr lang="en-US" dirty="0"/>
              <a:t>and difficult temperament in the child, as well as maternal depression and anxiety</a:t>
            </a:r>
          </a:p>
          <a:p>
            <a:r>
              <a:rPr lang="en-US" dirty="0"/>
              <a:t>(</a:t>
            </a:r>
            <a:r>
              <a:rPr lang="en-US" dirty="0" err="1"/>
              <a:t>Joinson</a:t>
            </a:r>
            <a:r>
              <a:rPr lang="en-US" dirty="0"/>
              <a:t> et al, 2008)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Functional constipation</a:t>
            </a:r>
          </a:p>
          <a:p>
            <a:r>
              <a:rPr lang="en-US" dirty="0"/>
              <a:t>Genetic factors do play a role in constipation but less so in encopresis. The</a:t>
            </a:r>
          </a:p>
          <a:p>
            <a:r>
              <a:rPr lang="en-US" dirty="0"/>
              <a:t>concordance rate for constipation for monozygotic twins is 70%, for dizygotic</a:t>
            </a:r>
          </a:p>
          <a:p>
            <a:r>
              <a:rPr lang="en-US" dirty="0"/>
              <a:t>twins 18%. The risk of occurrence is 26% if one parent is affected, 46% if both</a:t>
            </a:r>
          </a:p>
          <a:p>
            <a:r>
              <a:rPr lang="en-US" dirty="0"/>
              <a:t>parents, 40% if father, and 19% if mother is affected (</a:t>
            </a:r>
            <a:r>
              <a:rPr lang="en-US" dirty="0" err="1"/>
              <a:t>Bakwin</a:t>
            </a:r>
            <a:r>
              <a:rPr lang="en-US" dirty="0"/>
              <a:t> &amp; Davidson, 1971).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Functional constipation often develops after an acute constipation, which</a:t>
            </a:r>
          </a:p>
          <a:p>
            <a:r>
              <a:rPr lang="en-US" dirty="0"/>
              <a:t>affects 16%-22% of young children. This can be triggered by a wide variety of</a:t>
            </a:r>
          </a:p>
          <a:p>
            <a:r>
              <a:rPr lang="en-US" dirty="0"/>
              <a:t>psychological factors such as stressful life events, losses, family conflict, as well as</a:t>
            </a:r>
          </a:p>
          <a:p>
            <a:r>
              <a:rPr lang="en-US" dirty="0"/>
              <a:t>somatic factors such as anal fissures, changes of diet, intensive toilet training and</a:t>
            </a:r>
          </a:p>
          <a:p>
            <a:r>
              <a:rPr lang="en-US" dirty="0"/>
              <a:t>medication (Cox et al, 1998).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Irrespective of the initial triggers, a sequence of</a:t>
            </a:r>
          </a:p>
          <a:p>
            <a:r>
              <a:rPr lang="en-US" dirty="0"/>
              <a:t>chronic stool retention can follow. Acute constipation causes painful defecation</a:t>
            </a:r>
          </a:p>
          <a:p>
            <a:r>
              <a:rPr lang="en-US" dirty="0"/>
              <a:t>and avoidance of defecation, inducing a paradoxical contraction of the external</a:t>
            </a:r>
          </a:p>
          <a:p>
            <a:r>
              <a:rPr lang="en-US" dirty="0"/>
              <a:t>anal sphincter, which becomes habitual. Avoidance of bowel movements leads to</a:t>
            </a:r>
          </a:p>
          <a:p>
            <a:r>
              <a:rPr lang="en-US" dirty="0"/>
              <a:t>accumulation of fecal material in the rectum and colon. Transit times are increased,</a:t>
            </a:r>
          </a:p>
          <a:p>
            <a:r>
              <a:rPr lang="en-US" dirty="0"/>
              <a:t>peristalsis and sensation are decreased. Fluid withdrawal leads to large, hard fecal</a:t>
            </a:r>
          </a:p>
          <a:p>
            <a:r>
              <a:rPr lang="en-US" dirty="0"/>
              <a:t>masses and a </a:t>
            </a:r>
            <a:r>
              <a:rPr lang="en-US" dirty="0" err="1"/>
              <a:t>megacolon</a:t>
            </a:r>
            <a:r>
              <a:rPr lang="en-US" dirty="0"/>
              <a:t>. Encopresis occurs because of interference of these masses</a:t>
            </a:r>
          </a:p>
          <a:p>
            <a:r>
              <a:rPr lang="en-US" dirty="0"/>
              <a:t>with rectal function and by fresh stools bypassing the hard fecal masses.</a:t>
            </a:r>
          </a:p>
          <a:p>
            <a:endParaRPr lang="en-US" dirty="0"/>
          </a:p>
          <a:p>
            <a:r>
              <a:rPr lang="en-US" dirty="0"/>
              <a:t>Non-retentive fecal incontinence</a:t>
            </a:r>
          </a:p>
          <a:p>
            <a:r>
              <a:rPr lang="en-US" dirty="0"/>
              <a:t>In contrast to the clear model of functional constipation, the etiology of</a:t>
            </a:r>
          </a:p>
          <a:p>
            <a:r>
              <a:rPr lang="en-US" dirty="0"/>
              <a:t>non-retentive fecal incontinence is not known (</a:t>
            </a:r>
            <a:r>
              <a:rPr lang="en-US" dirty="0" err="1"/>
              <a:t>Bongers</a:t>
            </a:r>
            <a:r>
              <a:rPr lang="en-US" dirty="0"/>
              <a:t> et al, 2007). It cannot</a:t>
            </a:r>
          </a:p>
          <a:p>
            <a:r>
              <a:rPr lang="en-US" dirty="0"/>
              <a:t>be caused by psychological factors alone, as the comorbidity rate of both types</a:t>
            </a:r>
          </a:p>
          <a:p>
            <a:r>
              <a:rPr lang="en-US" dirty="0"/>
              <a:t>of encopresis is the similar: 30%-50% of cases (</a:t>
            </a:r>
            <a:r>
              <a:rPr lang="en-US" dirty="0" err="1"/>
              <a:t>Benninga</a:t>
            </a:r>
            <a:r>
              <a:rPr lang="en-US" dirty="0"/>
              <a:t> et al, 1994; 2004; von</a:t>
            </a:r>
          </a:p>
          <a:p>
            <a:r>
              <a:rPr lang="en-US" dirty="0" err="1"/>
              <a:t>Gontard</a:t>
            </a:r>
            <a:r>
              <a:rPr lang="en-US" dirty="0"/>
              <a:t> et al, 2011).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88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79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6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54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67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33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17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98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40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3FF54-3BFC-0043-AC4A-FBEA9026A6CE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8CD47-D2B9-DC45-B85A-CB309D74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3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5662980" y="4201319"/>
            <a:ext cx="3481020" cy="637381"/>
          </a:xfr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r>
              <a:rPr lang="en-US" sz="7200" dirty="0"/>
              <a:t> </a:t>
            </a:r>
            <a:endParaRPr lang="en-US" sz="9600" dirty="0"/>
          </a:p>
          <a:p>
            <a:r>
              <a:rPr lang="en-US" dirty="0">
                <a:solidFill>
                  <a:schemeClr val="bg1"/>
                </a:solidFill>
              </a:rPr>
              <a:t>DEPRESSION IN CHILDREN AND</a:t>
            </a:r>
          </a:p>
          <a:p>
            <a:r>
              <a:rPr lang="en-US" dirty="0">
                <a:solidFill>
                  <a:schemeClr val="bg1"/>
                </a:solidFill>
              </a:rPr>
              <a:t>ADOLESCENTS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-94883" y="190500"/>
            <a:ext cx="5757863" cy="6465888"/>
          </a:xfrm>
        </p:spPr>
        <p:txBody>
          <a:bodyPr>
            <a:normAutofit/>
          </a:bodyPr>
          <a:lstStyle/>
          <a:p>
            <a:endParaRPr lang="en-US" sz="2000" b="1" dirty="0"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2980" y="953"/>
            <a:ext cx="3481020" cy="369332"/>
          </a:xfrm>
          <a:prstGeom prst="rect">
            <a:avLst/>
          </a:prstGeom>
          <a:solidFill>
            <a:srgbClr val="0AA34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DEVELOPMENTAL DISORDERS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62980" y="877332"/>
            <a:ext cx="348102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Times" charset="0"/>
                <a:ea typeface="Times" charset="0"/>
                <a:cs typeface="Times" charset="0"/>
              </a:rPr>
              <a:t>ENCOPRESIS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62980" y="6550223"/>
            <a:ext cx="3481020" cy="307777"/>
          </a:xfrm>
          <a:prstGeom prst="rect">
            <a:avLst/>
          </a:prstGeom>
          <a:solidFill>
            <a:srgbClr val="0AA34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Adapted by Julie Chilton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62980" y="371893"/>
            <a:ext cx="3481020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Chapter C.5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62978" y="5900675"/>
            <a:ext cx="3481021" cy="64954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Companion PowerPoint Presentation</a:t>
            </a:r>
          </a:p>
        </p:txBody>
      </p:sp>
      <p:pic>
        <p:nvPicPr>
          <p:cNvPr id="6" name="Picture 5" descr="Screen Shot 2015-04-25 at 5.22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66298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62979" y="3479800"/>
            <a:ext cx="3481021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" charset="0"/>
                <a:ea typeface="Times" charset="0"/>
                <a:cs typeface="Times" charset="0"/>
              </a:rPr>
              <a:t>Alexander von </a:t>
            </a:r>
            <a:r>
              <a:rPr lang="en-US" sz="2800" b="1" dirty="0" err="1">
                <a:latin typeface="Times" charset="0"/>
                <a:ea typeface="Times" charset="0"/>
                <a:cs typeface="Times" charset="0"/>
              </a:rPr>
              <a:t>Gotard</a:t>
            </a:r>
            <a:endParaRPr lang="en-US" sz="2800" b="1" dirty="0"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082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1713"/>
            <a:ext cx="8229600" cy="120934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b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Encopresis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</a:br>
            <a: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Etiology: Functional Constipation</a:t>
            </a:r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 </a:t>
            </a:r>
            <a:br>
              <a:rPr lang="en-US" sz="3200" b="1" strike="sngStrik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32616"/>
            <a:ext cx="8229600" cy="52253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+mj-lt"/>
                <a:ea typeface="Times" charset="0"/>
                <a:cs typeface="Times" charset="0"/>
              </a:rPr>
              <a:t>Development of chronic stool retention: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Pain and avoidance of defecation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Habitual contraction of anal sphincter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Accumulation of fecal material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Increased transit times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Decreased peristalsis and sensation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Fluid withdrawal and hardening of stool</a:t>
            </a:r>
          </a:p>
          <a:p>
            <a:r>
              <a:rPr lang="en-US" dirty="0" err="1">
                <a:latin typeface="+mj-lt"/>
                <a:ea typeface="Times" charset="0"/>
                <a:cs typeface="Times" charset="0"/>
              </a:rPr>
              <a:t>Megacolon</a:t>
            </a:r>
            <a:endParaRPr lang="en-US" dirty="0">
              <a:latin typeface="+mj-lt"/>
              <a:ea typeface="Times" charset="0"/>
              <a:cs typeface="Times" charset="0"/>
            </a:endParaRP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Fresh stools bypassing hard fecal mass</a:t>
            </a:r>
          </a:p>
          <a:p>
            <a:pPr marL="0" indent="0">
              <a:buNone/>
            </a:pPr>
            <a:endParaRPr lang="en-US" sz="2600" dirty="0">
              <a:latin typeface="+mj-lt"/>
              <a:ea typeface="Times" charset="0"/>
              <a:cs typeface="Times" charset="0"/>
            </a:endParaRPr>
          </a:p>
          <a:p>
            <a:pPr marL="0" indent="0">
              <a:buNone/>
            </a:pPr>
            <a:r>
              <a:rPr lang="en-US" sz="2600" dirty="0">
                <a:latin typeface="+mj-lt"/>
                <a:ea typeface="Times" charset="0"/>
                <a:cs typeface="Times" charset="0"/>
              </a:rPr>
              <a:t>*etiology of non-retentive fecal incontinence unknown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5872656"/>
            <a:ext cx="761999" cy="98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6039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Encopresis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</a:br>
            <a: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Comorbidity</a:t>
            </a: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  <a:ea typeface="Times" charset="0"/>
                <a:cs typeface="Times" charset="0"/>
              </a:rPr>
              <a:t>30-50% have emotional or behavioral comorbidity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Increased rates of:</a:t>
            </a:r>
          </a:p>
          <a:p>
            <a:pPr lvl="1"/>
            <a:r>
              <a:rPr lang="en-US" dirty="0">
                <a:latin typeface="+mj-lt"/>
                <a:ea typeface="Times" charset="0"/>
                <a:cs typeface="Times" charset="0"/>
              </a:rPr>
              <a:t>Separation anxiety</a:t>
            </a:r>
          </a:p>
          <a:p>
            <a:pPr lvl="1"/>
            <a:r>
              <a:rPr lang="en-US" dirty="0">
                <a:latin typeface="+mj-lt"/>
                <a:ea typeface="Times" charset="0"/>
                <a:cs typeface="Times" charset="0"/>
              </a:rPr>
              <a:t>Specific phobias</a:t>
            </a:r>
          </a:p>
          <a:p>
            <a:pPr lvl="1"/>
            <a:r>
              <a:rPr lang="en-US" dirty="0">
                <a:latin typeface="+mj-lt"/>
                <a:ea typeface="Times" charset="0"/>
                <a:cs typeface="Times" charset="0"/>
              </a:rPr>
              <a:t>Generalized anxiety</a:t>
            </a:r>
          </a:p>
          <a:p>
            <a:pPr lvl="1"/>
            <a:r>
              <a:rPr lang="en-US" dirty="0">
                <a:latin typeface="+mj-lt"/>
                <a:ea typeface="Times" charset="0"/>
                <a:cs typeface="Times" charset="0"/>
              </a:rPr>
              <a:t>ADHD</a:t>
            </a:r>
          </a:p>
          <a:p>
            <a:pPr lvl="1"/>
            <a:r>
              <a:rPr lang="en-US" dirty="0">
                <a:latin typeface="+mj-lt"/>
                <a:ea typeface="Times" charset="0"/>
                <a:cs typeface="Times" charset="0"/>
              </a:rPr>
              <a:t>Oppositional defiant disorder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No difference in rates between encopresis with </a:t>
            </a:r>
            <a:r>
              <a:rPr lang="en-US" dirty="0" err="1">
                <a:latin typeface="+mj-lt"/>
                <a:ea typeface="Times" charset="0"/>
                <a:cs typeface="Times" charset="0"/>
              </a:rPr>
              <a:t>vs</a:t>
            </a:r>
            <a:r>
              <a:rPr lang="en-US" dirty="0">
                <a:latin typeface="+mj-lt"/>
                <a:ea typeface="Times" charset="0"/>
                <a:cs typeface="Times" charset="0"/>
              </a:rPr>
              <a:t> without constipation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5872656"/>
            <a:ext cx="761999" cy="98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1038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Screen Shot 2017-12-09 at 9.55.00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17" r="-7417"/>
          <a:stretch>
            <a:fillRect/>
          </a:stretch>
        </p:blipFill>
        <p:spPr>
          <a:xfrm>
            <a:off x="-620119" y="0"/>
            <a:ext cx="10416722" cy="6858000"/>
          </a:xfrm>
        </p:spPr>
      </p:pic>
    </p:spTree>
    <p:extLst>
      <p:ext uri="{BB962C8B-B14F-4D97-AF65-F5344CB8AC3E}">
        <p14:creationId xmlns:p14="http://schemas.microsoft.com/office/powerpoint/2010/main" val="3639805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5872656"/>
            <a:ext cx="761999" cy="98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Screen Shot 2018-01-07 at 3.52.0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049" y="0"/>
            <a:ext cx="97966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97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8-01-07 at 4.13.15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27" r="-14427"/>
          <a:stretch>
            <a:fillRect/>
          </a:stretch>
        </p:blipFill>
        <p:spPr>
          <a:xfrm>
            <a:off x="-916848" y="274638"/>
            <a:ext cx="11156919" cy="6376765"/>
          </a:xfrm>
        </p:spPr>
      </p:pic>
    </p:spTree>
    <p:extLst>
      <p:ext uri="{BB962C8B-B14F-4D97-AF65-F5344CB8AC3E}">
        <p14:creationId xmlns:p14="http://schemas.microsoft.com/office/powerpoint/2010/main" val="3040485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8-01-07 at 4.14.55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9"/>
          <a:stretch/>
        </p:blipFill>
        <p:spPr>
          <a:xfrm>
            <a:off x="0" y="0"/>
            <a:ext cx="9332978" cy="6858000"/>
          </a:xfrm>
        </p:spPr>
      </p:pic>
    </p:spTree>
    <p:extLst>
      <p:ext uri="{BB962C8B-B14F-4D97-AF65-F5344CB8AC3E}">
        <p14:creationId xmlns:p14="http://schemas.microsoft.com/office/powerpoint/2010/main" val="1654318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b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Encopresis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</a:br>
            <a: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Somatic Causes of Chronic Constipation</a:t>
            </a:r>
            <a:br>
              <a:rPr lang="en-US" sz="3200" b="1" strike="sngStrik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5872656"/>
            <a:ext cx="761999" cy="98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57200" y="1417638"/>
            <a:ext cx="82296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Anatomic: anal fissures, abscesses, skin tags, dermatitis, stenosis</a:t>
            </a:r>
          </a:p>
          <a:p>
            <a:pPr lvl="1"/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Metabolic/endocrine: cystic fibrosis, celiac disease, milk allergy, diabetes, hypothyroid</a:t>
            </a:r>
          </a:p>
          <a:p>
            <a:pPr lvl="1"/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Neurologic: cerebral palsy, </a:t>
            </a:r>
            <a:r>
              <a:rPr lang="en-US" sz="2800" dirty="0" err="1"/>
              <a:t>spina</a:t>
            </a:r>
            <a:r>
              <a:rPr lang="en-US" sz="2800" dirty="0"/>
              <a:t> bifida, </a:t>
            </a:r>
            <a:r>
              <a:rPr lang="en-US" sz="2800" dirty="0" err="1"/>
              <a:t>myelomeningocoele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Drugs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*</a:t>
            </a:r>
            <a:r>
              <a:rPr lang="en-US" sz="2800" dirty="0" err="1"/>
              <a:t>Hirschsprung’s</a:t>
            </a:r>
            <a:r>
              <a:rPr lang="en-US" sz="2800" dirty="0"/>
              <a:t> disease </a:t>
            </a:r>
          </a:p>
        </p:txBody>
      </p:sp>
    </p:spTree>
    <p:extLst>
      <p:ext uri="{BB962C8B-B14F-4D97-AF65-F5344CB8AC3E}">
        <p14:creationId xmlns:p14="http://schemas.microsoft.com/office/powerpoint/2010/main" val="3320236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b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Encopresis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</a:br>
            <a: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Treatment</a:t>
            </a:r>
            <a:br>
              <a:rPr lang="en-US" sz="3200" b="1" strike="sngStrik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5872656"/>
            <a:ext cx="761999" cy="98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57200" y="1417638"/>
            <a:ext cx="3755742" cy="6401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Psychoeducation</a:t>
            </a:r>
            <a:r>
              <a:rPr lang="en-US" sz="3200" dirty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Subtype information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Enhance motivation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Shift ineffective parental interventions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Change diet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Increase fluids</a:t>
            </a:r>
          </a:p>
          <a:p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5781" y="1417638"/>
            <a:ext cx="465499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Toilet Training: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/>
              <a:t>3 x a day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/>
              <a:t>After mealtimes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/>
              <a:t>5-10 minutes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/>
              <a:t>Feet on the floor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/>
              <a:t>Positively experienced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/>
              <a:t>No expectation for output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/>
              <a:t>Token rewards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35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b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Encopresis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</a:br>
            <a: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Treatment: Laxatives for Constipation</a:t>
            </a:r>
            <a:br>
              <a:rPr lang="en-US" sz="3200" b="1" strike="sngStrik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5872656"/>
            <a:ext cx="761999" cy="98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44256" y="1457951"/>
            <a:ext cx="8142544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3200" dirty="0"/>
              <a:t>First for dis-impaction, then maintenance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/>
              <a:t>Rectal: enemas with phosphates</a:t>
            </a:r>
          </a:p>
          <a:p>
            <a:pPr lvl="1"/>
            <a:r>
              <a:rPr lang="en-US" sz="3200" dirty="0"/>
              <a:t>--(30 mL/10 kg bodyweight)</a:t>
            </a:r>
          </a:p>
          <a:p>
            <a:pPr lvl="1"/>
            <a:r>
              <a:rPr lang="en-US" sz="3200" dirty="0"/>
              <a:t>--80% successful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/>
              <a:t>Oral: </a:t>
            </a:r>
            <a:r>
              <a:rPr lang="en-US" sz="3200" dirty="0" err="1"/>
              <a:t>polyethyleneglykol</a:t>
            </a:r>
            <a:endParaRPr lang="en-US" sz="3200" dirty="0"/>
          </a:p>
          <a:p>
            <a:r>
              <a:rPr lang="en-US" sz="3200" dirty="0"/>
              <a:t>	(1.5g/kg body weight max)</a:t>
            </a:r>
          </a:p>
          <a:p>
            <a:r>
              <a:rPr lang="en-US" sz="3200" dirty="0"/>
              <a:t>	--68% successful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/>
              <a:t>Lower doses for maintenance: 6 months to 2 years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/>
              <a:t>Treat comorbid disorders</a:t>
            </a:r>
          </a:p>
        </p:txBody>
      </p:sp>
    </p:spTree>
    <p:extLst>
      <p:ext uri="{BB962C8B-B14F-4D97-AF65-F5344CB8AC3E}">
        <p14:creationId xmlns:p14="http://schemas.microsoft.com/office/powerpoint/2010/main" val="3002725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b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Encopresis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</a:br>
            <a: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Course and Outcome</a:t>
            </a:r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 </a:t>
            </a:r>
            <a:br>
              <a:rPr lang="en-US" sz="3200" b="1" strike="sngStrik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5872656"/>
            <a:ext cx="761999" cy="98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57201" y="1417639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3200" dirty="0"/>
              <a:t>If untreated, both outcomes unfavorable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/>
              <a:t>Both can persist into adolescence and adulthood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/>
              <a:t>Treat actively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/>
              <a:t>See patients at regular intervals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/>
              <a:t>Give laxatives through maintenance</a:t>
            </a:r>
          </a:p>
        </p:txBody>
      </p:sp>
    </p:spTree>
    <p:extLst>
      <p:ext uri="{BB962C8B-B14F-4D97-AF65-F5344CB8AC3E}">
        <p14:creationId xmlns:p14="http://schemas.microsoft.com/office/powerpoint/2010/main" val="611506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6"/>
            <a:ext cx="8229600" cy="3514724"/>
          </a:xfrm>
        </p:spPr>
        <p:txBody>
          <a:bodyPr>
            <a:noAutofit/>
          </a:bodyPr>
          <a:lstStyle/>
          <a:p>
            <a:pPr algn="l"/>
            <a:r>
              <a:rPr lang="en-US" sz="1800" dirty="0"/>
              <a:t>The “IACAPAP Textbook of Child and Adolescent Mental Health” is available at the IACAPAP website </a:t>
            </a:r>
            <a:r>
              <a:rPr lang="en-US" sz="1800" u="sng" dirty="0"/>
              <a:t>http://</a:t>
            </a:r>
            <a:r>
              <a:rPr lang="en-US" sz="1800" u="sng" dirty="0" err="1"/>
              <a:t>iacapap.org</a:t>
            </a:r>
            <a:r>
              <a:rPr lang="en-US" sz="1800" u="sng" dirty="0"/>
              <a:t>/</a:t>
            </a:r>
            <a:r>
              <a:rPr lang="en-US" sz="1800" u="sng" dirty="0" err="1"/>
              <a:t>iacapap</a:t>
            </a:r>
            <a:r>
              <a:rPr lang="en-US" sz="1800" u="sng" dirty="0"/>
              <a:t>-textbook-of-child-and-adolescent-mental-health</a:t>
            </a: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Please note that this book and its companion </a:t>
            </a:r>
            <a:r>
              <a:rPr lang="en-US" sz="1800" dirty="0" err="1"/>
              <a:t>powerpoint</a:t>
            </a:r>
            <a:r>
              <a:rPr lang="en-US" sz="1800" dirty="0"/>
              <a:t> are:</a:t>
            </a:r>
            <a:br>
              <a:rPr lang="en-US" sz="1800" dirty="0"/>
            </a:br>
            <a:r>
              <a:rPr lang="en-US" sz="1800" dirty="0"/>
              <a:t>·        Free and no registration is required to read or download it</a:t>
            </a:r>
            <a:br>
              <a:rPr lang="en-US" sz="1800" dirty="0"/>
            </a:br>
            <a:r>
              <a:rPr lang="en-US" sz="1800" dirty="0"/>
              <a:t>·        This is an open-access publication under the Creative Commons Attribution Non-	commercial License. According to this, use, distribution and reproduction in any 	medium are allowed without prior permission provided the original work is 	properly cited and the use is non-commercial.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203700"/>
            <a:ext cx="8229600" cy="19478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51752"/>
            <a:ext cx="9144000" cy="303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76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1800" b="1" spc="150" dirty="0">
                <a:ln w="11430"/>
                <a:solidFill>
                  <a:srgbClr val="BFBFB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Encopresis</a:t>
            </a:r>
            <a:br>
              <a:rPr lang="en-US" sz="1800" b="1" spc="150" dirty="0">
                <a:ln w="11430"/>
                <a:solidFill>
                  <a:srgbClr val="BFBFB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</a:b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Thank You!</a:t>
            </a: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>
            <a:off x="457200" y="1554163"/>
            <a:ext cx="8229600" cy="4525963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1866" y="5588000"/>
            <a:ext cx="98213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creen Shot 2015-05-04 at 4.01.5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11" y="2202842"/>
            <a:ext cx="6129867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12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b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Encopresis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</a:br>
            <a: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Outline</a:t>
            </a:r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 </a:t>
            </a:r>
            <a:br>
              <a:rPr lang="en-US" sz="3200" b="1" strike="sngStrik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17638"/>
            <a:ext cx="4642678" cy="5440362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+mj-lt"/>
                <a:ea typeface="Times" charset="0"/>
                <a:cs typeface="Times" charset="0"/>
              </a:rPr>
              <a:t>Definition and Classification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Epidemiology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Clinical Signs and Symptoms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Etiology 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Comorbidity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Diagnosis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Treatment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Course and Outcome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5872656"/>
            <a:ext cx="761999" cy="98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Screen Shot 2017-12-09 at 9.54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825" y="1730024"/>
            <a:ext cx="3257975" cy="364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97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b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Encopresis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</a:br>
            <a: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The Basics</a:t>
            </a:r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 </a:t>
            </a:r>
            <a:br>
              <a:rPr lang="en-US" sz="3200" b="1" strike="sngStrik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  <a:ea typeface="Times" charset="0"/>
                <a:cs typeface="Times" charset="0"/>
              </a:rPr>
              <a:t>Affects children worldwide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Distressing for children and parents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30-50% have comorbidity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2 major forms of encopresis:</a:t>
            </a:r>
          </a:p>
          <a:p>
            <a:pPr lvl="1"/>
            <a:r>
              <a:rPr lang="en-US" dirty="0">
                <a:latin typeface="+mj-lt"/>
                <a:ea typeface="Times" charset="0"/>
                <a:cs typeface="Times" charset="0"/>
              </a:rPr>
              <a:t>With constipation</a:t>
            </a:r>
          </a:p>
          <a:p>
            <a:pPr lvl="1"/>
            <a:r>
              <a:rPr lang="en-US" dirty="0">
                <a:latin typeface="+mj-lt"/>
                <a:ea typeface="Times" charset="0"/>
                <a:cs typeface="Times" charset="0"/>
              </a:rPr>
              <a:t>Without constipation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5872656"/>
            <a:ext cx="761999" cy="98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5371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5872656"/>
            <a:ext cx="761999" cy="98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 descr="Screen Shot 2017-12-09 at 9.54.17 PM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511" r="-23511"/>
          <a:stretch>
            <a:fillRect/>
          </a:stretch>
        </p:blipFill>
        <p:spPr>
          <a:xfrm>
            <a:off x="-362837" y="0"/>
            <a:ext cx="95068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15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b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Encopresis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</a:br>
            <a: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Epidemiology</a:t>
            </a:r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 </a:t>
            </a:r>
            <a:br>
              <a:rPr lang="en-US" sz="3200" b="1" strike="sngStrik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+mj-lt"/>
                <a:ea typeface="Times" charset="0"/>
                <a:cs typeface="Times" charset="0"/>
              </a:rPr>
              <a:t>Affects 1-3% children &gt;4 years old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3 different trajectories:</a:t>
            </a:r>
          </a:p>
          <a:p>
            <a:pPr lvl="1"/>
            <a:r>
              <a:rPr lang="en-US" dirty="0">
                <a:latin typeface="+mj-lt"/>
                <a:ea typeface="Times" charset="0"/>
                <a:cs typeface="Times" charset="0"/>
              </a:rPr>
              <a:t>Chronic</a:t>
            </a:r>
          </a:p>
          <a:p>
            <a:pPr lvl="1"/>
            <a:r>
              <a:rPr lang="en-US" dirty="0">
                <a:latin typeface="+mj-lt"/>
                <a:ea typeface="Times" charset="0"/>
                <a:cs typeface="Times" charset="0"/>
              </a:rPr>
              <a:t>Relapsing</a:t>
            </a:r>
          </a:p>
          <a:p>
            <a:pPr lvl="1"/>
            <a:r>
              <a:rPr lang="en-US" dirty="0">
                <a:latin typeface="+mj-lt"/>
                <a:ea typeface="Times" charset="0"/>
                <a:cs typeface="Times" charset="0"/>
              </a:rPr>
              <a:t>Spontaneous remission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Constipation: prognosis less favorable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Boys &gt; Girls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Nocturnal encopresis more often organic 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Norm=1 bowel movement/day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Chronic constipation &gt; encopresis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5872656"/>
            <a:ext cx="761999" cy="98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891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12-09 at 9.54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9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63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1261" y="161246"/>
            <a:ext cx="8768563" cy="1256392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b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Encopresis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</a:br>
            <a: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Etiology: Genetics of Functional Constipation</a:t>
            </a:r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 </a:t>
            </a:r>
            <a:br>
              <a:rPr lang="en-US" sz="3200" b="1" strike="sngStrik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  <a:ea typeface="Times" charset="0"/>
                <a:cs typeface="Times" charset="0"/>
              </a:rPr>
              <a:t>Constipation concordance rate</a:t>
            </a:r>
          </a:p>
          <a:p>
            <a:pPr lvl="1"/>
            <a:r>
              <a:rPr lang="en-US" dirty="0">
                <a:latin typeface="+mj-lt"/>
                <a:ea typeface="Times" charset="0"/>
                <a:cs typeface="Times" charset="0"/>
              </a:rPr>
              <a:t>Monozygotic twins 70%</a:t>
            </a:r>
          </a:p>
          <a:p>
            <a:pPr lvl="1"/>
            <a:r>
              <a:rPr lang="en-US" dirty="0">
                <a:latin typeface="+mj-lt"/>
                <a:ea typeface="Times" charset="0"/>
                <a:cs typeface="Times" charset="0"/>
              </a:rPr>
              <a:t>Dizygotic twins 18%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Risk of occurrence:</a:t>
            </a:r>
          </a:p>
          <a:p>
            <a:pPr lvl="1"/>
            <a:r>
              <a:rPr lang="en-US" dirty="0">
                <a:latin typeface="+mj-lt"/>
                <a:ea typeface="Times" charset="0"/>
                <a:cs typeface="Times" charset="0"/>
              </a:rPr>
              <a:t>1 affected parent: 26%</a:t>
            </a:r>
          </a:p>
          <a:p>
            <a:pPr lvl="1"/>
            <a:r>
              <a:rPr lang="en-US" dirty="0">
                <a:latin typeface="+mj-lt"/>
                <a:ea typeface="Times" charset="0"/>
                <a:cs typeface="Times" charset="0"/>
              </a:rPr>
              <a:t>Both parents: 46%</a:t>
            </a:r>
          </a:p>
          <a:p>
            <a:pPr lvl="1"/>
            <a:r>
              <a:rPr lang="en-US" dirty="0">
                <a:latin typeface="+mj-lt"/>
                <a:ea typeface="Times" charset="0"/>
                <a:cs typeface="Times" charset="0"/>
              </a:rPr>
              <a:t>40% if father</a:t>
            </a:r>
          </a:p>
          <a:p>
            <a:pPr lvl="1"/>
            <a:r>
              <a:rPr lang="en-US" dirty="0">
                <a:latin typeface="+mj-lt"/>
                <a:ea typeface="Times" charset="0"/>
                <a:cs typeface="Times" charset="0"/>
              </a:rPr>
              <a:t>19% if mother</a:t>
            </a:r>
          </a:p>
          <a:p>
            <a:pPr marL="457200" lvl="1" indent="0">
              <a:buNone/>
            </a:pPr>
            <a:endParaRPr lang="en-US" dirty="0">
              <a:latin typeface="+mj-lt"/>
              <a:ea typeface="Times" charset="0"/>
              <a:cs typeface="Times" charset="0"/>
            </a:endParaRPr>
          </a:p>
          <a:p>
            <a:pPr marL="457200" lvl="1" indent="0">
              <a:buNone/>
            </a:pPr>
            <a:r>
              <a:rPr lang="en-US" dirty="0">
                <a:latin typeface="+mj-lt"/>
                <a:ea typeface="Times" charset="0"/>
                <a:cs typeface="Times" charset="0"/>
              </a:rPr>
              <a:t>(</a:t>
            </a:r>
            <a:r>
              <a:rPr lang="en-US" dirty="0" err="1">
                <a:latin typeface="+mj-lt"/>
                <a:ea typeface="Times" charset="0"/>
                <a:cs typeface="Times" charset="0"/>
              </a:rPr>
              <a:t>Bakwin</a:t>
            </a:r>
            <a:r>
              <a:rPr lang="en-US" dirty="0">
                <a:latin typeface="+mj-lt"/>
                <a:ea typeface="Times" charset="0"/>
                <a:cs typeface="Times" charset="0"/>
              </a:rPr>
              <a:t> &amp; Davidson, 1971)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5872656"/>
            <a:ext cx="761999" cy="98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5110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1713"/>
            <a:ext cx="8229600" cy="120934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b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Encopresis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</a:br>
            <a: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Etiology: Functional Constipation</a:t>
            </a:r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 </a:t>
            </a:r>
            <a:br>
              <a:rPr lang="en-US" sz="3200" b="1" strike="sngStrik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32616"/>
            <a:ext cx="8229600" cy="522538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+mj-lt"/>
                <a:ea typeface="Times" charset="0"/>
                <a:cs typeface="Times" charset="0"/>
              </a:rPr>
              <a:t>Often starts after acute constipation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Possible psychological triggers:</a:t>
            </a:r>
          </a:p>
          <a:p>
            <a:pPr lvl="1"/>
            <a:r>
              <a:rPr lang="en-US" dirty="0">
                <a:latin typeface="+mj-lt"/>
                <a:ea typeface="Times" charset="0"/>
                <a:cs typeface="Times" charset="0"/>
              </a:rPr>
              <a:t>Stressful life events</a:t>
            </a:r>
          </a:p>
          <a:p>
            <a:pPr lvl="1"/>
            <a:r>
              <a:rPr lang="en-US" dirty="0">
                <a:latin typeface="+mj-lt"/>
                <a:ea typeface="Times" charset="0"/>
                <a:cs typeface="Times" charset="0"/>
              </a:rPr>
              <a:t>Losses</a:t>
            </a:r>
          </a:p>
          <a:p>
            <a:pPr lvl="1"/>
            <a:r>
              <a:rPr lang="en-US" dirty="0">
                <a:latin typeface="+mj-lt"/>
                <a:ea typeface="Times" charset="0"/>
                <a:cs typeface="Times" charset="0"/>
              </a:rPr>
              <a:t>Family conflict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Possible somatic triggers:</a:t>
            </a:r>
          </a:p>
          <a:p>
            <a:pPr lvl="1"/>
            <a:r>
              <a:rPr lang="en-US" dirty="0">
                <a:latin typeface="+mj-lt"/>
                <a:ea typeface="Times" charset="0"/>
                <a:cs typeface="Times" charset="0"/>
              </a:rPr>
              <a:t>Anal fissures</a:t>
            </a:r>
          </a:p>
          <a:p>
            <a:pPr lvl="1"/>
            <a:r>
              <a:rPr lang="en-US" dirty="0">
                <a:latin typeface="+mj-lt"/>
                <a:ea typeface="Times" charset="0"/>
                <a:cs typeface="Times" charset="0"/>
              </a:rPr>
              <a:t>Diet change</a:t>
            </a:r>
          </a:p>
          <a:p>
            <a:pPr lvl="1"/>
            <a:r>
              <a:rPr lang="en-US" dirty="0">
                <a:latin typeface="+mj-lt"/>
                <a:ea typeface="Times" charset="0"/>
                <a:cs typeface="Times" charset="0"/>
              </a:rPr>
              <a:t>Intensive toilet training</a:t>
            </a:r>
          </a:p>
          <a:p>
            <a:pPr lvl="1"/>
            <a:r>
              <a:rPr lang="en-US" dirty="0">
                <a:latin typeface="+mj-lt"/>
                <a:ea typeface="Times" charset="0"/>
                <a:cs typeface="Times" charset="0"/>
              </a:rPr>
              <a:t>Medication</a:t>
            </a:r>
          </a:p>
          <a:p>
            <a:pPr marL="457200" lvl="1" indent="0">
              <a:buNone/>
            </a:pPr>
            <a:endParaRPr lang="en-US" dirty="0">
              <a:latin typeface="+mj-lt"/>
              <a:ea typeface="Times" charset="0"/>
              <a:cs typeface="Times" charset="0"/>
            </a:endParaRPr>
          </a:p>
          <a:p>
            <a:pPr marL="457200" lvl="1" indent="0">
              <a:buNone/>
            </a:pPr>
            <a:r>
              <a:rPr lang="en-US" dirty="0">
                <a:latin typeface="+mj-lt"/>
                <a:ea typeface="Times" charset="0"/>
                <a:cs typeface="Times" charset="0"/>
              </a:rPr>
              <a:t>(Cox et al, 1998)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5872656"/>
            <a:ext cx="761999" cy="98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5591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84718</TotalTime>
  <Words>3361</Words>
  <Application>Microsoft Office PowerPoint</Application>
  <PresentationFormat>On-screen Show (4:3)</PresentationFormat>
  <Paragraphs>410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</vt:lpstr>
      <vt:lpstr>Office Theme</vt:lpstr>
      <vt:lpstr>PowerPoint Presentation</vt:lpstr>
      <vt:lpstr>The “IACAPAP Textbook of Child and Adolescent Mental Health” is available at the IACAPAP website http://iacapap.org/iacapap-textbook-of-child-and-adolescent-mental-health   Please note that this book and its companion powerpoint are: ·        Free and no registration is required to read or download it ·        This is an open-access publication under the Creative Commons Attribution Non- commercial License. According to this, use, distribution and reproduction in any  medium are allowed without prior permission provided the original work is  properly cited and the use is non-commercial. </vt:lpstr>
      <vt:lpstr> Encopresis Outline  </vt:lpstr>
      <vt:lpstr> Encopresis The Basics  </vt:lpstr>
      <vt:lpstr>PowerPoint Presentation</vt:lpstr>
      <vt:lpstr> Encopresis Epidemiology  </vt:lpstr>
      <vt:lpstr>PowerPoint Presentation</vt:lpstr>
      <vt:lpstr> Encopresis Etiology: Genetics of Functional Constipation  </vt:lpstr>
      <vt:lpstr> Encopresis Etiology: Functional Constipation  </vt:lpstr>
      <vt:lpstr> Encopresis Etiology: Functional Constipation  </vt:lpstr>
      <vt:lpstr>Encopresis Comorbidity</vt:lpstr>
      <vt:lpstr>PowerPoint Presentation</vt:lpstr>
      <vt:lpstr>PowerPoint Presentation</vt:lpstr>
      <vt:lpstr>PowerPoint Presentation</vt:lpstr>
      <vt:lpstr>PowerPoint Presentation</vt:lpstr>
      <vt:lpstr> Encopresis Somatic Causes of Chronic Constipation </vt:lpstr>
      <vt:lpstr> Encopresis Treatment </vt:lpstr>
      <vt:lpstr> Encopresis Treatment: Laxatives for Constipation </vt:lpstr>
      <vt:lpstr> Encopresis Course and Outcome  </vt:lpstr>
      <vt:lpstr>Encopresis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Chilton</dc:creator>
  <cp:lastModifiedBy>Joseph Rey</cp:lastModifiedBy>
  <cp:revision>241</cp:revision>
  <cp:lastPrinted>2015-12-18T20:33:54Z</cp:lastPrinted>
  <dcterms:created xsi:type="dcterms:W3CDTF">2015-01-02T01:03:21Z</dcterms:created>
  <dcterms:modified xsi:type="dcterms:W3CDTF">2018-01-08T04:59:38Z</dcterms:modified>
</cp:coreProperties>
</file>