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97" r:id="rId6"/>
    <p:sldId id="260" r:id="rId7"/>
    <p:sldId id="298" r:id="rId8"/>
    <p:sldId id="299" r:id="rId9"/>
    <p:sldId id="300" r:id="rId10"/>
    <p:sldId id="301" r:id="rId11"/>
    <p:sldId id="302" r:id="rId12"/>
    <p:sldId id="303" r:id="rId13"/>
    <p:sldId id="304" r:id="rId14"/>
    <p:sldId id="321" r:id="rId15"/>
    <p:sldId id="261" r:id="rId16"/>
    <p:sldId id="262" r:id="rId17"/>
    <p:sldId id="305" r:id="rId18"/>
    <p:sldId id="306" r:id="rId19"/>
    <p:sldId id="307" r:id="rId20"/>
    <p:sldId id="308" r:id="rId21"/>
    <p:sldId id="310" r:id="rId22"/>
    <p:sldId id="312" r:id="rId23"/>
    <p:sldId id="322" r:id="rId24"/>
    <p:sldId id="311" r:id="rId25"/>
    <p:sldId id="313" r:id="rId26"/>
    <p:sldId id="319" r:id="rId27"/>
    <p:sldId id="314" r:id="rId28"/>
    <p:sldId id="315" r:id="rId29"/>
    <p:sldId id="316" r:id="rId30"/>
    <p:sldId id="318" r:id="rId31"/>
    <p:sldId id="32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21" autoAdjust="0"/>
  </p:normalViewPr>
  <p:slideViewPr>
    <p:cSldViewPr snapToGrid="0" snapToObjects="1">
      <p:cViewPr>
        <p:scale>
          <a:sx n="100" d="100"/>
          <a:sy n="100" d="100"/>
        </p:scale>
        <p:origin x="-194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Borderline Personality Disorder:</a:t>
            </a:r>
          </a:p>
          <a:p>
            <a:r>
              <a:rPr lang="en-US" dirty="0" smtClean="0"/>
              <a:t>Definition,</a:t>
            </a:r>
            <a:r>
              <a:rPr lang="en-US" baseline="0" dirty="0" smtClean="0"/>
              <a:t> </a:t>
            </a:r>
            <a:r>
              <a:rPr lang="en-US" dirty="0" smtClean="0"/>
              <a:t>Epidemiology,</a:t>
            </a:r>
            <a:r>
              <a:rPr lang="en-US" baseline="0" dirty="0" smtClean="0"/>
              <a:t> </a:t>
            </a:r>
            <a:r>
              <a:rPr lang="en-US" dirty="0" smtClean="0"/>
              <a:t>Age of Onset and Course,</a:t>
            </a:r>
            <a:r>
              <a:rPr lang="en-US" baseline="0" dirty="0" smtClean="0"/>
              <a:t> </a:t>
            </a:r>
            <a:r>
              <a:rPr lang="en-US" dirty="0" smtClean="0"/>
              <a:t>Causes and Risk Factors,</a:t>
            </a:r>
            <a:r>
              <a:rPr lang="en-US" baseline="0" dirty="0" smtClean="0"/>
              <a:t> </a:t>
            </a:r>
            <a:r>
              <a:rPr lang="en-US" dirty="0" smtClean="0"/>
              <a:t>Diagnosis,</a:t>
            </a:r>
            <a:r>
              <a:rPr lang="en-US" baseline="0" dirty="0" smtClean="0"/>
              <a:t> </a:t>
            </a:r>
            <a:r>
              <a:rPr lang="en-US" dirty="0" smtClean="0"/>
              <a:t>Treatment</a:t>
            </a:r>
            <a:r>
              <a:rPr lang="en-US" baseline="0" dirty="0" smtClean="0"/>
              <a:t> and </a:t>
            </a:r>
            <a:r>
              <a:rPr lang="en-US" dirty="0" smtClean="0"/>
              <a:t>Further Resources</a:t>
            </a:r>
          </a:p>
          <a:p>
            <a:endParaRPr lang="en-US" baseline="0" dirty="0" smtClean="0"/>
          </a:p>
          <a:p>
            <a:r>
              <a:rPr lang="en-US" dirty="0" smtClean="0"/>
              <a:t>Some</a:t>
            </a:r>
            <a:r>
              <a:rPr lang="en-US" baseline="0" dirty="0" smtClean="0"/>
              <a:t> people believe Janis Joplin had borderline personality disorder.</a:t>
            </a:r>
          </a:p>
          <a:p>
            <a:r>
              <a:rPr lang="en-US" baseline="0" dirty="0" smtClean="0"/>
              <a:t>Amazon’s summary of </a:t>
            </a:r>
            <a:r>
              <a:rPr lang="en-US" baseline="0" dirty="0" err="1" smtClean="0"/>
              <a:t>Dr</a:t>
            </a:r>
            <a:r>
              <a:rPr lang="en-US" baseline="0" dirty="0" smtClean="0"/>
              <a:t> Ralph and </a:t>
            </a:r>
            <a:r>
              <a:rPr lang="en-US" baseline="0" dirty="0" err="1" smtClean="0"/>
              <a:t>Dr</a:t>
            </a:r>
            <a:r>
              <a:rPr lang="en-US" baseline="0" dirty="0" smtClean="0"/>
              <a:t> Gerald </a:t>
            </a:r>
            <a:r>
              <a:rPr lang="en-US" baseline="0" dirty="0" err="1" smtClean="0"/>
              <a:t>Faris’s</a:t>
            </a:r>
            <a:r>
              <a:rPr lang="en-US" baseline="0" dirty="0" smtClean="0"/>
              <a:t> biography, </a:t>
            </a:r>
            <a:r>
              <a:rPr lang="en-US" sz="1200" u="sng" kern="1200" dirty="0" smtClean="0">
                <a:solidFill>
                  <a:schemeClr val="tx1"/>
                </a:solidFill>
                <a:latin typeface="+mn-lt"/>
                <a:ea typeface="+mn-ea"/>
                <a:cs typeface="+mn-cs"/>
              </a:rPr>
              <a:t>Living in the Dead Zone: Janis Joplin and Jim Morrison -Understanding Borderline Personality Disorder</a:t>
            </a:r>
            <a:r>
              <a:rPr lang="en-US" baseline="0" dirty="0" smtClean="0"/>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“Dr. Gerald </a:t>
            </a:r>
            <a:r>
              <a:rPr lang="en-US" sz="1200" kern="1200" dirty="0" err="1" smtClean="0">
                <a:solidFill>
                  <a:schemeClr val="tx1"/>
                </a:solidFill>
                <a:latin typeface="+mn-lt"/>
                <a:ea typeface="+mn-ea"/>
                <a:cs typeface="+mn-cs"/>
              </a:rPr>
              <a:t>Faris</a:t>
            </a:r>
            <a:r>
              <a:rPr lang="en-US" sz="1200" kern="1200" dirty="0" smtClean="0">
                <a:solidFill>
                  <a:schemeClr val="tx1"/>
                </a:solidFill>
                <a:latin typeface="+mn-lt"/>
                <a:ea typeface="+mn-ea"/>
                <a:cs typeface="+mn-cs"/>
              </a:rPr>
              <a:t>, clinical psychologist, lecturer and former assistant clinical professor of psychiatry at the Yale University School of Medicine and Dr. Ralph </a:t>
            </a:r>
            <a:r>
              <a:rPr lang="en-US" sz="1200" kern="1200" dirty="0" err="1" smtClean="0">
                <a:solidFill>
                  <a:schemeClr val="tx1"/>
                </a:solidFill>
                <a:latin typeface="+mn-lt"/>
                <a:ea typeface="+mn-ea"/>
                <a:cs typeface="+mn-cs"/>
              </a:rPr>
              <a:t>Faris</a:t>
            </a:r>
            <a:r>
              <a:rPr lang="en-US" sz="1200" kern="1200" dirty="0" smtClean="0">
                <a:solidFill>
                  <a:schemeClr val="tx1"/>
                </a:solidFill>
                <a:latin typeface="+mn-lt"/>
                <a:ea typeface="+mn-ea"/>
                <a:cs typeface="+mn-cs"/>
              </a:rPr>
              <a:t>, professor of sociology and Director of the Honors Program at the College of Philadelphia explain their findings about the lives of two icons of 1960s music and how each suffered from a little known, complicated condition now clinically defined as “borderline personality disorder.” Living in the Dead Zone: Janis Joplin and Jim Morrison -Understanding Borderline Personality Disorder describes the torment of these two personalities–Joplin, the top female blues artist and Morrison, the influential rocker and lead singer of The Doors.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most captivating aspects of the book are the simulated psychotherapy sessions between Janis and then Jim, and an experienced, psychoanalytic psychotherapist. The sessions are riveting and reveal the devastating and relentless nature of the disorder. To those who are irresistibly drawn to the powerful music of these two personalities, Living in the Dead Zone provides insights into their behaviors that are both accessible and provocative. The authors have presented an account of the two performers that has broader applications to the many in our society who suffer from a borderline condition.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book is designed to increase public awareness of the disorder and to assist mental health workers to recognize patients so afflicted. Living in the Dead Zone may also help readers distinguish between the social and the psychological, between cultural trends allowing for easy acceptance of individual idiosyncrasies and the common recognition of emotional imbalance.</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Their children experience higher rates of parental separation and loss of employment compared to those whose mothers suffer from depression or from other personality disorders.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psychological development of children with BPD mothers is affected and they tend to withdraw from their surroundings (</a:t>
            </a:r>
            <a:r>
              <a:rPr lang="en-US" sz="1200" kern="1200" dirty="0" err="1" smtClean="0">
                <a:solidFill>
                  <a:schemeClr val="tx1"/>
                </a:solidFill>
                <a:effectLst/>
                <a:latin typeface="+mn-lt"/>
                <a:ea typeface="+mn-ea"/>
                <a:cs typeface="+mn-cs"/>
              </a:rPr>
              <a:t>Abela</a:t>
            </a:r>
            <a:r>
              <a:rPr lang="en-US" sz="1200" kern="1200" dirty="0" smtClean="0">
                <a:solidFill>
                  <a:schemeClr val="tx1"/>
                </a:solidFill>
                <a:effectLst/>
                <a:latin typeface="+mn-lt"/>
                <a:ea typeface="+mn-ea"/>
                <a:cs typeface="+mn-cs"/>
              </a:rPr>
              <a:t> et al, 2005; McClellan &amp; Hamilton, 2006). These children are less attentive, interested or eager to interact with their mothers and demonstrate a more </a:t>
            </a:r>
            <a:r>
              <a:rPr lang="en-US" sz="1200" kern="1200" dirty="0" err="1" smtClean="0">
                <a:solidFill>
                  <a:schemeClr val="tx1"/>
                </a:solidFill>
                <a:effectLst/>
                <a:latin typeface="+mn-lt"/>
                <a:ea typeface="+mn-ea"/>
                <a:cs typeface="+mn-cs"/>
              </a:rPr>
              <a:t>disorganised</a:t>
            </a:r>
            <a:r>
              <a:rPr lang="en-US" sz="1200" kern="1200" dirty="0" smtClean="0">
                <a:solidFill>
                  <a:schemeClr val="tx1"/>
                </a:solidFill>
                <a:effectLst/>
                <a:latin typeface="+mn-lt"/>
                <a:ea typeface="+mn-ea"/>
                <a:cs typeface="+mn-cs"/>
              </a:rPr>
              <a:t> attachment in the Strange Situation Test (</a:t>
            </a:r>
            <a:r>
              <a:rPr lang="en-US" sz="1200" kern="1200" dirty="0" err="1" smtClean="0">
                <a:solidFill>
                  <a:schemeClr val="tx1"/>
                </a:solidFill>
                <a:effectLst/>
                <a:latin typeface="+mn-lt"/>
                <a:ea typeface="+mn-ea"/>
                <a:cs typeface="+mn-cs"/>
              </a:rPr>
              <a:t>Abela</a:t>
            </a:r>
            <a:r>
              <a:rPr lang="en-US" sz="1200" kern="1200" dirty="0" smtClean="0">
                <a:solidFill>
                  <a:schemeClr val="tx1"/>
                </a:solidFill>
                <a:effectLst/>
                <a:latin typeface="+mn-lt"/>
                <a:ea typeface="+mn-ea"/>
                <a:cs typeface="+mn-cs"/>
              </a:rPr>
              <a:t> et al, 2005). Children of mothers with BPD show high rates of suicidal thoughts (25%); the risk of children suffering from depression is seven times higher if the mother has a double diagnosis of depression and BPD (Bradley et al, 2005).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DSM-IV recommends that a diagnosis of BPD should not be made before the age of 18 years. In practice diagnosis is made earlier when symptoms are clear and persistent.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peak frequency of BPD symptoms appears to be at 14 years of age (</a:t>
            </a:r>
            <a:r>
              <a:rPr lang="en-US" sz="1200" kern="1200" dirty="0" err="1" smtClean="0">
                <a:solidFill>
                  <a:schemeClr val="tx1"/>
                </a:solidFill>
                <a:effectLst/>
                <a:latin typeface="+mn-lt"/>
                <a:ea typeface="+mn-ea"/>
                <a:cs typeface="+mn-cs"/>
              </a:rPr>
              <a:t>Chabrol</a:t>
            </a:r>
            <a:r>
              <a:rPr lang="en-US" sz="1200" kern="1200" dirty="0" smtClean="0">
                <a:solidFill>
                  <a:schemeClr val="tx1"/>
                </a:solidFill>
                <a:effectLst/>
                <a:latin typeface="+mn-lt"/>
                <a:ea typeface="+mn-ea"/>
                <a:cs typeface="+mn-cs"/>
              </a:rPr>
              <a:t> et al, 2001b).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80% of teenagers with BPD will suffer from a personality disorder in adulthood, even though BPD will occur in only 16% of them (</a:t>
            </a:r>
            <a:r>
              <a:rPr lang="en-US" sz="1200" kern="1200" dirty="0" err="1" smtClean="0">
                <a:solidFill>
                  <a:schemeClr val="tx1"/>
                </a:solidFill>
                <a:effectLst/>
                <a:latin typeface="+mn-lt"/>
                <a:ea typeface="+mn-ea"/>
                <a:cs typeface="+mn-cs"/>
              </a:rPr>
              <a:t>Deschamps</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Vreugdenhil</a:t>
            </a:r>
            <a:r>
              <a:rPr lang="en-US" sz="1200" kern="1200" dirty="0" smtClean="0">
                <a:solidFill>
                  <a:schemeClr val="tx1"/>
                </a:solidFill>
                <a:effectLst/>
                <a:latin typeface="+mn-lt"/>
                <a:ea typeface="+mn-ea"/>
                <a:cs typeface="+mn-cs"/>
              </a:rPr>
              <a:t>, 2008). </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 up studies show that remission is common − 74% after 6 years; 88% after 10 years (</a:t>
            </a:r>
            <a:r>
              <a:rPr lang="en-US" sz="1200" kern="1200" dirty="0" err="1" smtClean="0">
                <a:solidFill>
                  <a:schemeClr val="tx1"/>
                </a:solidFill>
                <a:effectLst/>
                <a:latin typeface="+mn-lt"/>
                <a:ea typeface="+mn-ea"/>
                <a:cs typeface="+mn-cs"/>
              </a:rPr>
              <a:t>Zanarini</a:t>
            </a:r>
            <a:r>
              <a:rPr lang="en-US" sz="1200" kern="1200" dirty="0" smtClean="0">
                <a:solidFill>
                  <a:schemeClr val="tx1"/>
                </a:solidFill>
                <a:effectLst/>
                <a:latin typeface="+mn-lt"/>
                <a:ea typeface="+mn-ea"/>
                <a:cs typeface="+mn-cs"/>
              </a:rPr>
              <a:t> et al, 2003a, 2006) − questioning the notion that this is a chronic, unremitting condition.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appear to be two clusters of symptoms, one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anger, feelings of abandonment) tends to be stable or persistent while the other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self-harm and suicide attempts) is unstable or less persistent. It should be clarified that in most cases remission actually means a reduction in the number of symptoms below the diagnostic threshold and not necessarily the complete resolution of the disorder (Shea et al, 2002). </a:t>
            </a:r>
          </a:p>
          <a:p>
            <a:endParaRPr lang="en-US" dirty="0" smtClean="0"/>
          </a:p>
          <a:p>
            <a:r>
              <a:rPr lang="en-US" sz="1200" kern="1200" dirty="0" smtClean="0">
                <a:solidFill>
                  <a:schemeClr val="tx1"/>
                </a:solidFill>
                <a:effectLst/>
                <a:latin typeface="+mn-lt"/>
                <a:ea typeface="+mn-ea"/>
                <a:cs typeface="+mn-cs"/>
              </a:rPr>
              <a:t>The risk of death by suicide in BPD patients is estimated at between 4% and 10%, one of the highest of any psychiatric illness. Suicide risk is higher in the event of co-occurrence with a mood disorder or substance abuse and with increasing number of suicide attempts (Paris, 2002). Suicide seems to occur late in the course of the disorder, around 30-37 years of age, and rarely during treatment (Paris, 2002). </a:t>
            </a:r>
          </a:p>
          <a:p>
            <a:endParaRPr lang="en-US" dirty="0" smtClean="0"/>
          </a:p>
          <a:p>
            <a:r>
              <a:rPr lang="en-US" sz="1200" kern="1200" dirty="0" smtClean="0">
                <a:solidFill>
                  <a:schemeClr val="tx1"/>
                </a:solidFill>
                <a:effectLst/>
                <a:latin typeface="+mn-lt"/>
                <a:ea typeface="+mn-ea"/>
                <a:cs typeface="+mn-cs"/>
              </a:rPr>
              <a:t>These individuals’ functioning is significantly impaired (e.g., Global Assessment of Functioning scale scores around 50), with frequent job losses, unstable relationships and history of rape (</a:t>
            </a:r>
            <a:r>
              <a:rPr lang="en-US" sz="1200" kern="1200" dirty="0" err="1" smtClean="0">
                <a:solidFill>
                  <a:schemeClr val="tx1"/>
                </a:solidFill>
                <a:effectLst/>
                <a:latin typeface="+mn-lt"/>
                <a:ea typeface="+mn-ea"/>
                <a:cs typeface="+mn-cs"/>
              </a:rPr>
              <a:t>Zittel</a:t>
            </a:r>
            <a:r>
              <a:rPr lang="en-US" sz="1200" kern="1200" dirty="0" smtClean="0">
                <a:solidFill>
                  <a:schemeClr val="tx1"/>
                </a:solidFill>
                <a:effectLst/>
                <a:latin typeface="+mn-lt"/>
                <a:ea typeface="+mn-ea"/>
                <a:cs typeface="+mn-cs"/>
              </a:rPr>
              <a:t> Conklin &amp; </a:t>
            </a:r>
            <a:r>
              <a:rPr lang="en-US" sz="1200" kern="1200" dirty="0" err="1" smtClean="0">
                <a:solidFill>
                  <a:schemeClr val="tx1"/>
                </a:solidFill>
                <a:effectLst/>
                <a:latin typeface="+mn-lt"/>
                <a:ea typeface="+mn-ea"/>
                <a:cs typeface="+mn-cs"/>
              </a:rPr>
              <a:t>Westen</a:t>
            </a:r>
            <a:r>
              <a:rPr lang="en-US" sz="1200" kern="1200" dirty="0" smtClean="0">
                <a:solidFill>
                  <a:schemeClr val="tx1"/>
                </a:solidFill>
                <a:effectLst/>
                <a:latin typeface="+mn-lt"/>
                <a:ea typeface="+mn-ea"/>
                <a:cs typeface="+mn-cs"/>
              </a:rPr>
              <a:t>, 2005). Functioning is more impaired than in other Axis II disorders and in depression (</a:t>
            </a:r>
            <a:r>
              <a:rPr lang="en-US" sz="1200" kern="1200" dirty="0" err="1" smtClean="0">
                <a:solidFill>
                  <a:schemeClr val="tx1"/>
                </a:solidFill>
                <a:effectLst/>
                <a:latin typeface="+mn-lt"/>
                <a:ea typeface="+mn-ea"/>
                <a:cs typeface="+mn-cs"/>
              </a:rPr>
              <a:t>Skodol</a:t>
            </a:r>
            <a:r>
              <a:rPr lang="en-US" sz="1200" kern="1200" dirty="0" smtClean="0">
                <a:solidFill>
                  <a:schemeClr val="tx1"/>
                </a:solidFill>
                <a:effectLst/>
                <a:latin typeface="+mn-lt"/>
                <a:ea typeface="+mn-ea"/>
                <a:cs typeface="+mn-cs"/>
              </a:rPr>
              <a:t> et al, 2002; </a:t>
            </a:r>
            <a:r>
              <a:rPr lang="en-US" sz="1200" kern="1200" dirty="0" err="1" smtClean="0">
                <a:solidFill>
                  <a:schemeClr val="tx1"/>
                </a:solidFill>
                <a:effectLst/>
                <a:latin typeface="+mn-lt"/>
                <a:ea typeface="+mn-ea"/>
                <a:cs typeface="+mn-cs"/>
              </a:rPr>
              <a:t>Zanarini</a:t>
            </a:r>
            <a:r>
              <a:rPr lang="en-US" sz="1200" kern="1200" dirty="0" smtClean="0">
                <a:solidFill>
                  <a:schemeClr val="tx1"/>
                </a:solidFill>
                <a:effectLst/>
                <a:latin typeface="+mn-lt"/>
                <a:ea typeface="+mn-ea"/>
                <a:cs typeface="+mn-cs"/>
              </a:rPr>
              <a:t> et al, 2005). </a:t>
            </a:r>
            <a:endParaRPr lang="en-US"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7317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Uploaded on Sep 18, 2009</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According to the creators in </a:t>
            </a:r>
            <a:r>
              <a:rPr lang="en-US" sz="1200" b="0" kern="1200" dirty="0" err="1" smtClean="0">
                <a:solidFill>
                  <a:schemeClr val="tx1"/>
                </a:solidFill>
                <a:latin typeface="+mn-lt"/>
                <a:ea typeface="+mn-ea"/>
                <a:cs typeface="+mn-cs"/>
              </a:rPr>
              <a:t>youtube</a:t>
            </a:r>
            <a:r>
              <a:rPr lang="en-US" sz="1200" b="0" kern="1200" dirty="0" smtClean="0">
                <a:solidFill>
                  <a:schemeClr val="tx1"/>
                </a:solidFill>
                <a:latin typeface="+mn-lt"/>
                <a:ea typeface="+mn-ea"/>
                <a:cs typeface="+mn-cs"/>
              </a:rPr>
              <a:t> description: “A documentary my colleagues and I made as our graduation piece in London, United Kingdom. Might not be of best quality as it was edited using Final Cut Pro 5.1 but </a:t>
            </a:r>
            <a:r>
              <a:rPr lang="en-US" sz="1200" b="0" kern="1200" dirty="0" err="1" smtClean="0">
                <a:solidFill>
                  <a:schemeClr val="tx1"/>
                </a:solidFill>
                <a:latin typeface="+mn-lt"/>
                <a:ea typeface="+mn-ea"/>
                <a:cs typeface="+mn-cs"/>
              </a:rPr>
              <a:t>tranfered</a:t>
            </a:r>
            <a:r>
              <a:rPr lang="en-US" sz="1200" b="0" kern="1200" dirty="0" smtClean="0">
                <a:solidFill>
                  <a:schemeClr val="tx1"/>
                </a:solidFill>
                <a:latin typeface="+mn-lt"/>
                <a:ea typeface="+mn-ea"/>
                <a:cs typeface="+mn-cs"/>
              </a:rPr>
              <a:t> to </a:t>
            </a:r>
            <a:r>
              <a:rPr lang="en-US" sz="1200" b="0" kern="1200" dirty="0" err="1" smtClean="0">
                <a:solidFill>
                  <a:schemeClr val="tx1"/>
                </a:solidFill>
                <a:latin typeface="+mn-lt"/>
                <a:ea typeface="+mn-ea"/>
                <a:cs typeface="+mn-cs"/>
              </a:rPr>
              <a:t>Quicktime</a:t>
            </a:r>
            <a:r>
              <a:rPr lang="en-US" sz="1200" b="0" kern="1200" dirty="0" smtClean="0">
                <a:solidFill>
                  <a:schemeClr val="tx1"/>
                </a:solidFill>
                <a:latin typeface="+mn-lt"/>
                <a:ea typeface="+mn-ea"/>
                <a:cs typeface="+mn-cs"/>
              </a:rPr>
              <a:t> for storage in our computers </a:t>
            </a:r>
            <a:r>
              <a:rPr lang="en-US" sz="1200" b="0" kern="1200" dirty="0" err="1" smtClean="0">
                <a:solidFill>
                  <a:schemeClr val="tx1"/>
                </a:solidFill>
                <a:latin typeface="+mn-lt"/>
                <a:ea typeface="+mn-ea"/>
                <a:cs typeface="+mn-cs"/>
              </a:rPr>
              <a:t>lol</a:t>
            </a:r>
            <a:r>
              <a:rPr lang="en-US" sz="1200" b="0" kern="1200" dirty="0" smtClean="0">
                <a:solidFill>
                  <a:schemeClr val="tx1"/>
                </a:solidFill>
                <a:latin typeface="+mn-lt"/>
                <a:ea typeface="+mn-ea"/>
                <a:cs typeface="+mn-cs"/>
              </a:rPr>
              <a:t>! This was inspired by a friend of ours, who was suffering from </a:t>
            </a:r>
            <a:r>
              <a:rPr lang="en-US" sz="1200" b="0" kern="1200" dirty="0" err="1" smtClean="0">
                <a:solidFill>
                  <a:schemeClr val="tx1"/>
                </a:solidFill>
                <a:latin typeface="+mn-lt"/>
                <a:ea typeface="+mn-ea"/>
                <a:cs typeface="+mn-cs"/>
              </a:rPr>
              <a:t>BPD..so</a:t>
            </a:r>
            <a:r>
              <a:rPr lang="en-US" sz="1200" b="0" kern="1200" dirty="0" smtClean="0">
                <a:solidFill>
                  <a:schemeClr val="tx1"/>
                </a:solidFill>
                <a:latin typeface="+mn-lt"/>
                <a:ea typeface="+mn-ea"/>
                <a:cs typeface="+mn-cs"/>
              </a:rPr>
              <a:t> it pretty much documents her journey in order to educate the public about Borderline Personality Disorder.”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179617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cause of BPD is unknown. However, several explanatory hypotheses can be found in the medical literature. The most widely accepted theories are psychogenic, mostly following psychoanalytic thinking. One of the initial explanations was based on the </a:t>
            </a:r>
            <a:r>
              <a:rPr lang="en-US" sz="1200" i="1" kern="1200" dirty="0" smtClean="0">
                <a:solidFill>
                  <a:schemeClr val="tx1"/>
                </a:solidFill>
                <a:effectLst/>
                <a:latin typeface="+mn-lt"/>
                <a:ea typeface="+mn-ea"/>
                <a:cs typeface="+mn-cs"/>
              </a:rPr>
              <a:t>object-relations theory </a:t>
            </a:r>
            <a:r>
              <a:rPr lang="en-US" sz="1200" kern="1200" dirty="0" smtClean="0">
                <a:solidFill>
                  <a:schemeClr val="tx1"/>
                </a:solidFill>
                <a:effectLst/>
                <a:latin typeface="+mn-lt"/>
                <a:ea typeface="+mn-ea"/>
                <a:cs typeface="+mn-cs"/>
              </a:rPr>
              <a:t>championed by Otto </a:t>
            </a:r>
            <a:r>
              <a:rPr lang="en-US" sz="1200" kern="1200" dirty="0" err="1" smtClean="0">
                <a:solidFill>
                  <a:schemeClr val="tx1"/>
                </a:solidFill>
                <a:effectLst/>
                <a:latin typeface="+mn-lt"/>
                <a:ea typeface="+mn-ea"/>
                <a:cs typeface="+mn-cs"/>
              </a:rPr>
              <a:t>Kernberg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Clarkin</a:t>
            </a:r>
            <a:r>
              <a:rPr lang="en-US" sz="1200" kern="1200" dirty="0" smtClean="0">
                <a:solidFill>
                  <a:schemeClr val="tx1"/>
                </a:solidFill>
                <a:effectLst/>
                <a:latin typeface="+mn-lt"/>
                <a:ea typeface="+mn-ea"/>
                <a:cs typeface="+mn-cs"/>
              </a:rPr>
              <a:t> et al, 2006). More recently, John </a:t>
            </a:r>
            <a:r>
              <a:rPr lang="en-US" sz="1200" kern="1200" dirty="0" err="1" smtClean="0">
                <a:solidFill>
                  <a:schemeClr val="tx1"/>
                </a:solidFill>
                <a:effectLst/>
                <a:latin typeface="+mn-lt"/>
                <a:ea typeface="+mn-ea"/>
                <a:cs typeface="+mn-cs"/>
              </a:rPr>
              <a:t>Bowlby's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attachment theory </a:t>
            </a:r>
            <a:r>
              <a:rPr lang="en-US" sz="1200" kern="1200" dirty="0" smtClean="0">
                <a:solidFill>
                  <a:schemeClr val="tx1"/>
                </a:solidFill>
                <a:effectLst/>
                <a:latin typeface="+mn-lt"/>
                <a:ea typeface="+mn-ea"/>
                <a:cs typeface="+mn-cs"/>
              </a:rPr>
              <a:t>has provided further insights on the possible mechanisms underlining BPD (Bateman, 2004) while another view emphasizes the importance of </a:t>
            </a:r>
            <a:r>
              <a:rPr lang="en-US" sz="1200" i="1" kern="1200" dirty="0" smtClean="0">
                <a:solidFill>
                  <a:schemeClr val="tx1"/>
                </a:solidFill>
                <a:effectLst/>
                <a:latin typeface="+mn-lt"/>
                <a:ea typeface="+mn-ea"/>
                <a:cs typeface="+mn-cs"/>
              </a:rPr>
              <a:t>emotional </a:t>
            </a:r>
            <a:r>
              <a:rPr lang="en-US" sz="1200" i="1" kern="1200" dirty="0" err="1" smtClean="0">
                <a:solidFill>
                  <a:schemeClr val="tx1"/>
                </a:solidFill>
                <a:effectLst/>
                <a:latin typeface="+mn-lt"/>
                <a:ea typeface="+mn-ea"/>
                <a:cs typeface="+mn-cs"/>
              </a:rPr>
              <a:t>dysregulation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Linehan</a:t>
            </a:r>
            <a:r>
              <a:rPr lang="en-US" sz="1200" kern="1200" dirty="0" smtClean="0">
                <a:solidFill>
                  <a:schemeClr val="tx1"/>
                </a:solidFill>
                <a:effectLst/>
                <a:latin typeface="+mn-lt"/>
                <a:ea typeface="+mn-ea"/>
                <a:cs typeface="+mn-cs"/>
              </a:rPr>
              <a:t>, 1993). Finally, </a:t>
            </a:r>
            <a:r>
              <a:rPr lang="en-US" sz="1200" i="1" kern="1200" dirty="0" smtClean="0">
                <a:solidFill>
                  <a:schemeClr val="tx1"/>
                </a:solidFill>
                <a:effectLst/>
                <a:latin typeface="+mn-lt"/>
                <a:ea typeface="+mn-ea"/>
                <a:cs typeface="+mn-cs"/>
              </a:rPr>
              <a:t>cognitive theories </a:t>
            </a:r>
            <a:r>
              <a:rPr lang="en-US" sz="1200" kern="1200" dirty="0" smtClean="0">
                <a:solidFill>
                  <a:schemeClr val="tx1"/>
                </a:solidFill>
                <a:effectLst/>
                <a:latin typeface="+mn-lt"/>
                <a:ea typeface="+mn-ea"/>
                <a:cs typeface="+mn-cs"/>
              </a:rPr>
              <a:t>highlight dysfunctional thinking patterns learnt in childhood, which are maintained in adulthood (Young, 1999). All these theories stress the importance of individuals’ emotional development, scarred by trauma and emotional deficits, subsequent to a failure to adapt the environment to a child's needs.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an epidemiological level, retrospective research has shown a significant prevalence of childhood trauma, sexual abuse, prolonged separations and neglect among patients with BPD (</a:t>
            </a:r>
            <a:r>
              <a:rPr lang="en-US" sz="1200" kern="1200" dirty="0" err="1" smtClean="0">
                <a:solidFill>
                  <a:schemeClr val="tx1"/>
                </a:solidFill>
                <a:effectLst/>
                <a:latin typeface="+mn-lt"/>
                <a:ea typeface="+mn-ea"/>
                <a:cs typeface="+mn-cs"/>
              </a:rPr>
              <a:t>Zanarini</a:t>
            </a:r>
            <a:r>
              <a:rPr lang="en-US" sz="1200" kern="1200" dirty="0" smtClean="0">
                <a:solidFill>
                  <a:schemeClr val="tx1"/>
                </a:solidFill>
                <a:effectLst/>
                <a:latin typeface="+mn-lt"/>
                <a:ea typeface="+mn-ea"/>
                <a:cs typeface="+mn-cs"/>
              </a:rPr>
              <a:t> et al, 1997). These experiences cannot be construed as direct causes of BPD. Although childhood trauma is high in this population, it is not present in all cases and, when it does exist, it not always causes a BPD. Nevertheless, the high occurrence of early trauma has been used to support an alternative model of the disorder − as a traumatic disorder resulting from chronic childhood trauma (</a:t>
            </a:r>
            <a:r>
              <a:rPr lang="en-US" sz="1200" kern="1200" dirty="0" err="1" smtClean="0">
                <a:solidFill>
                  <a:schemeClr val="tx1"/>
                </a:solidFill>
                <a:effectLst/>
                <a:latin typeface="+mn-lt"/>
                <a:ea typeface="+mn-ea"/>
                <a:cs typeface="+mn-cs"/>
              </a:rPr>
              <a:t>Golier</a:t>
            </a:r>
            <a:r>
              <a:rPr lang="en-US" sz="1200" kern="1200" dirty="0" smtClean="0">
                <a:solidFill>
                  <a:schemeClr val="tx1"/>
                </a:solidFill>
                <a:effectLst/>
                <a:latin typeface="+mn-lt"/>
                <a:ea typeface="+mn-ea"/>
                <a:cs typeface="+mn-cs"/>
              </a:rPr>
              <a:t> et al, 2003). Figure H.4.1 illustrates the correlations between childhood abuse and post-traumatic stress disorder (PTSD) or BPD in adulthood. Without completely explaining the disorder, repeated childhood trauma seems to be a frequent element in BPD populations and among patients with PTSD. It should be highlighted also that about half the patients with BPD also meet criteria for PTSD.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Early maternal separation is associated with both BPD and the persistence of BPD symptoms over time (Crawford et al, 2009). Finally, BPD also has a genetic component; heritability is estimated at 47 % (</a:t>
            </a:r>
            <a:r>
              <a:rPr lang="en-US" sz="1200" kern="1200" dirty="0" err="1" smtClean="0">
                <a:solidFill>
                  <a:schemeClr val="tx1"/>
                </a:solidFill>
                <a:effectLst/>
                <a:latin typeface="+mn-lt"/>
                <a:ea typeface="+mn-ea"/>
                <a:cs typeface="+mn-cs"/>
              </a:rPr>
              <a:t>Livesley</a:t>
            </a:r>
            <a:r>
              <a:rPr lang="en-US" sz="1200" kern="1200" dirty="0" smtClean="0">
                <a:solidFill>
                  <a:schemeClr val="tx1"/>
                </a:solidFill>
                <a:effectLst/>
                <a:latin typeface="+mn-lt"/>
                <a:ea typeface="+mn-ea"/>
                <a:cs typeface="+mn-cs"/>
              </a:rPr>
              <a:t>, 1998). As in almost all psychiatric disorders, inheritance in BPD is polygenic. Further, interaction between genes and environment, as described in the preceding paragraphs, makes it difficult to interpret these data (Steele &amp; </a:t>
            </a:r>
            <a:r>
              <a:rPr lang="en-US" sz="1200" kern="1200" dirty="0" err="1" smtClean="0">
                <a:solidFill>
                  <a:schemeClr val="tx1"/>
                </a:solidFill>
                <a:effectLst/>
                <a:latin typeface="+mn-lt"/>
                <a:ea typeface="+mn-ea"/>
                <a:cs typeface="+mn-cs"/>
              </a:rPr>
              <a:t>Siever</a:t>
            </a:r>
            <a:r>
              <a:rPr lang="en-US" sz="1200" kern="1200" dirty="0" smtClean="0">
                <a:solidFill>
                  <a:schemeClr val="tx1"/>
                </a:solidFill>
                <a:effectLst/>
                <a:latin typeface="+mn-lt"/>
                <a:ea typeface="+mn-ea"/>
                <a:cs typeface="+mn-cs"/>
              </a:rPr>
              <a:t>, 2010).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 effort to improve diagnostic reliability, DSM-III (American Psychiatric Association, 1981) introduced a multi-axial system, placed personality disorders on Axis II − alongside mental retardation − and described BPD as a separate diagnosis. According to DSM-IV (American Psychiatric Association, 1994), the main characteristics of BPD are instability and impulsivity, as described Table H.4.1. The International Classification of Diseases, 10th edition (ICD-10) (</a:t>
            </a:r>
            <a:r>
              <a:rPr lang="en-US" sz="1200" i="1" kern="1200" dirty="0" err="1" smtClean="0">
                <a:solidFill>
                  <a:schemeClr val="tx1"/>
                </a:solidFill>
                <a:effectLst/>
                <a:latin typeface="+mn-lt"/>
                <a:ea typeface="+mn-ea"/>
                <a:cs typeface="+mn-cs"/>
              </a:rPr>
              <a:t>Organisation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Mondiale</a:t>
            </a:r>
            <a:r>
              <a:rPr lang="en-US" sz="1200" i="1" kern="1200" dirty="0" smtClean="0">
                <a:solidFill>
                  <a:schemeClr val="tx1"/>
                </a:solidFill>
                <a:effectLst/>
                <a:latin typeface="+mn-lt"/>
                <a:ea typeface="+mn-ea"/>
                <a:cs typeface="+mn-cs"/>
              </a:rPr>
              <a:t> de la </a:t>
            </a:r>
            <a:r>
              <a:rPr lang="en-US" sz="1200" i="1" kern="1200" dirty="0" err="1" smtClean="0">
                <a:solidFill>
                  <a:schemeClr val="tx1"/>
                </a:solidFill>
                <a:effectLst/>
                <a:latin typeface="+mn-lt"/>
                <a:ea typeface="+mn-ea"/>
                <a:cs typeface="+mn-cs"/>
              </a:rPr>
              <a:t>Sante</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2000), places BPD within the “emotionally labile personalities” that include an impulsive sub-type (Table H.4.2). Both classifications require the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pattern to be pervasive, to begin in adolescence or early adulthood and to cause significant impairment in functioning. </a:t>
            </a:r>
            <a:endParaRPr lang="en-US" dirty="0" smtClean="0"/>
          </a:p>
          <a:p>
            <a:r>
              <a:rPr lang="en-US" sz="1200" kern="1200" dirty="0" smtClean="0">
                <a:solidFill>
                  <a:schemeClr val="tx1"/>
                </a:solidFill>
                <a:effectLst/>
                <a:latin typeface="+mn-lt"/>
                <a:ea typeface="+mn-ea"/>
                <a:cs typeface="+mn-cs"/>
              </a:rPr>
              <a:t>Both classifications, DSM and ICD, are currently being revised. The preliminary version proposes to retain BPD in DSM 5, while some other personality disorders are proposed for removal; this is discussed below in more detail. </a:t>
            </a:r>
            <a:endParaRPr lang="en-US" dirty="0" smtClean="0"/>
          </a:p>
          <a:p>
            <a:r>
              <a:rPr lang="en-US" sz="1200" b="1" kern="1200" dirty="0" smtClean="0">
                <a:solidFill>
                  <a:schemeClr val="tx1"/>
                </a:solidFill>
                <a:effectLst/>
                <a:latin typeface="+mn-lt"/>
                <a:ea typeface="+mn-ea"/>
                <a:cs typeface="+mn-cs"/>
              </a:rPr>
              <a:t>Subtypes </a:t>
            </a:r>
            <a:endParaRPr lang="en-US" dirty="0" smtClean="0"/>
          </a:p>
          <a:p>
            <a:r>
              <a:rPr lang="en-US" sz="1200" kern="1200" dirty="0" smtClean="0">
                <a:solidFill>
                  <a:schemeClr val="tx1"/>
                </a:solidFill>
                <a:effectLst/>
                <a:latin typeface="+mn-lt"/>
                <a:ea typeface="+mn-ea"/>
                <a:cs typeface="+mn-cs"/>
              </a:rPr>
              <a:t>DSM-IV does not distinguish subtypes within BPD. Subtypes may be defined by the comorbidities. Nevertheless, some researchers propose two subtypes: dependent and impulsive. The former would be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ambivalent, unstable relationships; the latter by a pattern of impulsive acts in multiple areas, including breaking the law. ICD-10, on the contrary, describes an impulsive and a borderline subtype (see Table H.4.2).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rare for patients to go to see their doctor complaining of BPD, even though publicity about the disorder in the media and Internet has started to make people more aware of this illness. Presentations are often prompted by another psychiatric problem (i.e., substance misuse, mood swings), problematic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(i.e., abnormal eating, self-harm), or relationship problems. While self-harm decreases over time, it is a particularly useful identifying symptom in adolescence.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international French-speaking study in adolescents led by the European Research Network on BPD (EURNET-BPD) found that BPD is very often comorbid with Axis I disorders: depression (71%), anorexia (40%), bulimia (33%), alcohol abuse (24%) and substance abuse (8%). In particular, comorbid ADHD may be an indicator of severity (</a:t>
            </a:r>
            <a:r>
              <a:rPr lang="en-US" sz="1200" kern="1200" dirty="0" err="1" smtClean="0">
                <a:solidFill>
                  <a:schemeClr val="tx1"/>
                </a:solidFill>
                <a:effectLst/>
                <a:latin typeface="+mn-lt"/>
                <a:ea typeface="+mn-ea"/>
                <a:cs typeface="+mn-cs"/>
              </a:rPr>
              <a:t>Speranza</a:t>
            </a:r>
            <a:r>
              <a:rPr lang="en-US" sz="1200" kern="1200" dirty="0" smtClean="0">
                <a:solidFill>
                  <a:schemeClr val="tx1"/>
                </a:solidFill>
                <a:effectLst/>
                <a:latin typeface="+mn-lt"/>
                <a:ea typeface="+mn-ea"/>
                <a:cs typeface="+mn-cs"/>
              </a:rPr>
              <a:t> et al, 2011). These data are similar to that reported for adults (</a:t>
            </a:r>
            <a:r>
              <a:rPr lang="en-US" sz="1200" kern="1200" dirty="0" err="1" smtClean="0">
                <a:solidFill>
                  <a:schemeClr val="tx1"/>
                </a:solidFill>
                <a:effectLst/>
                <a:latin typeface="+mn-lt"/>
                <a:ea typeface="+mn-ea"/>
                <a:cs typeface="+mn-cs"/>
              </a:rPr>
              <a:t>Zanarini</a:t>
            </a:r>
            <a:r>
              <a:rPr lang="en-US" sz="1200" kern="1200" dirty="0" smtClean="0">
                <a:solidFill>
                  <a:schemeClr val="tx1"/>
                </a:solidFill>
                <a:effectLst/>
                <a:latin typeface="+mn-lt"/>
                <a:ea typeface="+mn-ea"/>
                <a:cs typeface="+mn-cs"/>
              </a:rPr>
              <a:t> et al, 1998a). Data from the EURNET- BPD group found that the highest Axis II comorbidity was for antisocial (22%) and avoidant personality disorders (21%), also similar to those found in adults (</a:t>
            </a:r>
            <a:r>
              <a:rPr lang="en-US" sz="1200" kern="1200" dirty="0" err="1" smtClean="0">
                <a:solidFill>
                  <a:schemeClr val="tx1"/>
                </a:solidFill>
                <a:effectLst/>
                <a:latin typeface="+mn-lt"/>
                <a:ea typeface="+mn-ea"/>
                <a:cs typeface="+mn-cs"/>
              </a:rPr>
              <a:t>Zanarini</a:t>
            </a:r>
            <a:r>
              <a:rPr lang="en-US" sz="1200" kern="1200" dirty="0" smtClean="0">
                <a:solidFill>
                  <a:schemeClr val="tx1"/>
                </a:solidFill>
                <a:effectLst/>
                <a:latin typeface="+mn-lt"/>
                <a:ea typeface="+mn-ea"/>
                <a:cs typeface="+mn-cs"/>
              </a:rPr>
              <a:t> et al, 1998b); there are gender differences in both adolescents and adults with a predominance of comorbid antisocial personality among boys.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instruments exist to evaluate personality disorders in adults. These are the most widely used: </a:t>
            </a:r>
            <a:endParaRPr lang="en-US" dirty="0" smtClean="0"/>
          </a:p>
          <a:p>
            <a:r>
              <a:rPr lang="en-US" sz="1200" kern="1200" dirty="0" smtClean="0">
                <a:solidFill>
                  <a:schemeClr val="tx1"/>
                </a:solidFill>
                <a:effectLst/>
                <a:latin typeface="+mn-lt"/>
                <a:ea typeface="+mn-ea"/>
                <a:cs typeface="+mn-cs"/>
              </a:rPr>
              <a:t>SIDP-IV (Structured Interview for the Diagnosis of DSM-IV Personality Disorders) (</a:t>
            </a:r>
            <a:r>
              <a:rPr lang="en-US" sz="1200" kern="1200" dirty="0" err="1" smtClean="0">
                <a:solidFill>
                  <a:schemeClr val="tx1"/>
                </a:solidFill>
                <a:effectLst/>
                <a:latin typeface="+mn-lt"/>
                <a:ea typeface="+mn-ea"/>
                <a:cs typeface="+mn-cs"/>
              </a:rPr>
              <a:t>Stangl</a:t>
            </a:r>
            <a:r>
              <a:rPr lang="en-US" sz="1200" kern="1200" dirty="0" smtClean="0">
                <a:solidFill>
                  <a:schemeClr val="tx1"/>
                </a:solidFill>
                <a:effectLst/>
                <a:latin typeface="+mn-lt"/>
                <a:ea typeface="+mn-ea"/>
                <a:cs typeface="+mn-cs"/>
              </a:rPr>
              <a:t> et al, 1985). The DSM-IV version is widely used internationally (</a:t>
            </a:r>
            <a:r>
              <a:rPr lang="en-US" sz="1200" kern="1200" dirty="0" err="1" smtClean="0">
                <a:solidFill>
                  <a:schemeClr val="tx1"/>
                </a:solidFill>
                <a:effectLst/>
                <a:latin typeface="+mn-lt"/>
                <a:ea typeface="+mn-ea"/>
                <a:cs typeface="+mn-cs"/>
              </a:rPr>
              <a:t>Pföhl</a:t>
            </a:r>
            <a:r>
              <a:rPr lang="en-US" sz="1200" kern="1200" dirty="0" smtClean="0">
                <a:solidFill>
                  <a:schemeClr val="tx1"/>
                </a:solidFill>
                <a:effectLst/>
                <a:latin typeface="+mn-lt"/>
                <a:ea typeface="+mn-ea"/>
                <a:cs typeface="+mn-cs"/>
              </a:rPr>
              <a:t> et al, 1995) and has been used for adolescents (</a:t>
            </a:r>
            <a:r>
              <a:rPr lang="en-US" sz="1200" kern="1200" dirty="0" err="1" smtClean="0">
                <a:solidFill>
                  <a:schemeClr val="tx1"/>
                </a:solidFill>
                <a:effectLst/>
                <a:latin typeface="+mn-lt"/>
                <a:ea typeface="+mn-ea"/>
                <a:cs typeface="+mn-cs"/>
              </a:rPr>
              <a:t>Chabrol</a:t>
            </a:r>
            <a:r>
              <a:rPr lang="en-US" sz="1200" kern="1200" dirty="0" smtClean="0">
                <a:solidFill>
                  <a:schemeClr val="tx1"/>
                </a:solidFill>
                <a:effectLst/>
                <a:latin typeface="+mn-lt"/>
                <a:ea typeface="+mn-ea"/>
                <a:cs typeface="+mn-cs"/>
              </a:rPr>
              <a:t> et al, 2002) </a:t>
            </a:r>
          </a:p>
          <a:p>
            <a:r>
              <a:rPr lang="en-US" sz="1200" kern="1200" dirty="0" smtClean="0">
                <a:solidFill>
                  <a:schemeClr val="tx1"/>
                </a:solidFill>
                <a:effectLst/>
                <a:latin typeface="+mn-lt"/>
                <a:ea typeface="+mn-ea"/>
                <a:cs typeface="+mn-cs"/>
              </a:rPr>
              <a:t>SCID-II (Structured Clinical Interview for DSM-IV) (First et al, 1997), complimenting SCID-I, which is used to diagnose Axis I disorders </a:t>
            </a:r>
          </a:p>
          <a:p>
            <a:r>
              <a:rPr lang="en-US" sz="1200" kern="1200" dirty="0" smtClean="0">
                <a:solidFill>
                  <a:schemeClr val="tx1"/>
                </a:solidFill>
                <a:effectLst/>
                <a:latin typeface="+mn-lt"/>
                <a:ea typeface="+mn-ea"/>
                <a:cs typeface="+mn-cs"/>
              </a:rPr>
              <a:t>The IPDE (International Personality Disorders Examination; (</a:t>
            </a:r>
            <a:r>
              <a:rPr lang="en-US" sz="1200" kern="1200" dirty="0" err="1" smtClean="0">
                <a:solidFill>
                  <a:schemeClr val="tx1"/>
                </a:solidFill>
                <a:effectLst/>
                <a:latin typeface="+mn-lt"/>
                <a:ea typeface="+mn-ea"/>
                <a:cs typeface="+mn-cs"/>
              </a:rPr>
              <a:t>Loranger</a:t>
            </a:r>
            <a:r>
              <a:rPr lang="en-US" sz="1200" kern="1200" dirty="0" smtClean="0">
                <a:solidFill>
                  <a:schemeClr val="tx1"/>
                </a:solidFill>
                <a:effectLst/>
                <a:latin typeface="+mn-lt"/>
                <a:ea typeface="+mn-ea"/>
                <a:cs typeface="+mn-cs"/>
              </a:rPr>
              <a:t> et al, 1994) is a semi-structured interview that generates personality disorder diagnoses according to both ICD-10 and DSM-IV</a:t>
            </a:r>
          </a:p>
          <a:p>
            <a:r>
              <a:rPr lang="en-US" sz="1200" kern="1200" dirty="0" smtClean="0">
                <a:solidFill>
                  <a:schemeClr val="tx1"/>
                </a:solidFill>
                <a:effectLst/>
                <a:latin typeface="+mn-lt"/>
                <a:ea typeface="+mn-ea"/>
                <a:cs typeface="+mn-cs"/>
              </a:rPr>
              <a:t>DIB-R (Diagnostic Interview for Borderline-Revised; </a:t>
            </a:r>
            <a:r>
              <a:rPr lang="en-US" sz="1200" kern="1200" dirty="0" err="1" smtClean="0">
                <a:solidFill>
                  <a:schemeClr val="tx1"/>
                </a:solidFill>
                <a:effectLst/>
                <a:latin typeface="+mn-lt"/>
                <a:ea typeface="+mn-ea"/>
                <a:cs typeface="+mn-cs"/>
              </a:rPr>
              <a:t>Zanarini</a:t>
            </a:r>
            <a:r>
              <a:rPr lang="en-US" sz="1200" kern="1200" dirty="0" smtClean="0">
                <a:solidFill>
                  <a:schemeClr val="tx1"/>
                </a:solidFill>
                <a:effectLst/>
                <a:latin typeface="+mn-lt"/>
                <a:ea typeface="+mn-ea"/>
                <a:cs typeface="+mn-cs"/>
              </a:rPr>
              <a:t> et al, 1990) is a semi-structured interview with 129 items. Although it does not diagnose DSM-IV BPD, it has satisfactory convergent validity with DSM-IV </a:t>
            </a:r>
          </a:p>
          <a:p>
            <a:r>
              <a:rPr lang="en-US" sz="1200" kern="1200" dirty="0" smtClean="0">
                <a:solidFill>
                  <a:schemeClr val="tx1"/>
                </a:solidFill>
                <a:effectLst/>
                <a:latin typeface="+mn-lt"/>
                <a:ea typeface="+mn-ea"/>
                <a:cs typeface="+mn-cs"/>
              </a:rPr>
              <a:t>CAPA (Child and Adolescent Psychiatric Assessment) may also be relevant for BPD diagnosis (</a:t>
            </a:r>
            <a:r>
              <a:rPr lang="en-US" sz="1200" kern="1200" dirty="0" err="1" smtClean="0">
                <a:solidFill>
                  <a:schemeClr val="tx1"/>
                </a:solidFill>
                <a:effectLst/>
                <a:latin typeface="+mn-lt"/>
                <a:ea typeface="+mn-ea"/>
                <a:cs typeface="+mn-cs"/>
              </a:rPr>
              <a:t>Renou</a:t>
            </a:r>
            <a:r>
              <a:rPr lang="en-US" sz="1200" kern="1200" dirty="0" smtClean="0">
                <a:solidFill>
                  <a:schemeClr val="tx1"/>
                </a:solidFill>
                <a:effectLst/>
                <a:latin typeface="+mn-lt"/>
                <a:ea typeface="+mn-ea"/>
                <a:cs typeface="+mn-cs"/>
              </a:rPr>
              <a:t> et al, 2004). </a:t>
            </a:r>
          </a:p>
          <a:p>
            <a:r>
              <a:rPr lang="en-US" sz="1200" kern="1200" dirty="0" smtClean="0">
                <a:solidFill>
                  <a:schemeClr val="tx1"/>
                </a:solidFill>
                <a:effectLst/>
                <a:latin typeface="+mn-lt"/>
                <a:ea typeface="+mn-ea"/>
                <a:cs typeface="+mn-cs"/>
              </a:rPr>
              <a:t>There are also self-report questionnaires that can be useful as screening instruments, such as the MSI-BPD (McLean Screening Instrument for BPD) and the PDQ-4+ (Personality Diagnostic Questionnaire) (</a:t>
            </a:r>
            <a:r>
              <a:rPr lang="en-US" sz="1200" kern="1200" dirty="0" err="1" smtClean="0">
                <a:solidFill>
                  <a:schemeClr val="tx1"/>
                </a:solidFill>
                <a:effectLst/>
                <a:latin typeface="+mn-lt"/>
                <a:ea typeface="+mn-ea"/>
                <a:cs typeface="+mn-cs"/>
              </a:rPr>
              <a:t>Zanarini</a:t>
            </a:r>
            <a:r>
              <a:rPr lang="en-US" sz="1200" kern="1200" dirty="0" smtClean="0">
                <a:solidFill>
                  <a:schemeClr val="tx1"/>
                </a:solidFill>
                <a:effectLst/>
                <a:latin typeface="+mn-lt"/>
                <a:ea typeface="+mn-ea"/>
                <a:cs typeface="+mn-cs"/>
              </a:rPr>
              <a:t> et al, 2003b, </a:t>
            </a:r>
            <a:r>
              <a:rPr lang="en-US" sz="1200" kern="1200" dirty="0" err="1" smtClean="0">
                <a:solidFill>
                  <a:schemeClr val="tx1"/>
                </a:solidFill>
                <a:effectLst/>
                <a:latin typeface="+mn-lt"/>
                <a:ea typeface="+mn-ea"/>
                <a:cs typeface="+mn-cs"/>
              </a:rPr>
              <a:t>Hyler</a:t>
            </a:r>
            <a:r>
              <a:rPr lang="en-US" sz="1200" kern="1200" dirty="0" smtClean="0">
                <a:solidFill>
                  <a:schemeClr val="tx1"/>
                </a:solidFill>
                <a:effectLst/>
                <a:latin typeface="+mn-lt"/>
                <a:ea typeface="+mn-ea"/>
                <a:cs typeface="+mn-cs"/>
              </a:rPr>
              <a:t> et al, 1989).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treatment guidelines for BPD are available, one by the American Psychiatric Association (2001) and another by the National Institute for Health and Clinical Excellence (NICE, 2009). Both have few recommendations specifically for adolescents.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sequential and eclectic approach offers a pragmatic solution to the clinical diversity and the natural evolution of the disorder (Gunderson, 2001). Determining the care framework thereby involves different aspects: </a:t>
            </a:r>
            <a:endParaRPr lang="en-US" dirty="0" smtClean="0">
              <a:effectLst/>
            </a:endParaRPr>
          </a:p>
          <a:p>
            <a:pPr lvl="1"/>
            <a:r>
              <a:rPr lang="en-US" sz="1200" kern="1200" dirty="0" smtClean="0">
                <a:solidFill>
                  <a:schemeClr val="tx1"/>
                </a:solidFill>
                <a:effectLst/>
                <a:latin typeface="+mn-lt"/>
                <a:ea typeface="+mn-ea"/>
                <a:cs typeface="+mn-cs"/>
              </a:rPr>
              <a:t>Risk evaluation </a:t>
            </a:r>
          </a:p>
          <a:p>
            <a:pPr lvl="1"/>
            <a:r>
              <a:rPr lang="en-US" sz="1200" kern="1200" dirty="0" smtClean="0">
                <a:solidFill>
                  <a:schemeClr val="tx1"/>
                </a:solidFill>
                <a:effectLst/>
                <a:latin typeface="+mn-lt"/>
                <a:ea typeface="+mn-ea"/>
                <a:cs typeface="+mn-cs"/>
              </a:rPr>
              <a:t>Mental state </a:t>
            </a:r>
          </a:p>
          <a:p>
            <a:pPr lvl="1"/>
            <a:r>
              <a:rPr lang="en-US" sz="1200" kern="1200" dirty="0" smtClean="0">
                <a:solidFill>
                  <a:schemeClr val="tx1"/>
                </a:solidFill>
                <a:effectLst/>
                <a:latin typeface="+mn-lt"/>
                <a:ea typeface="+mn-ea"/>
                <a:cs typeface="+mn-cs"/>
              </a:rPr>
              <a:t>Level of psychosocial functioning </a:t>
            </a:r>
          </a:p>
          <a:p>
            <a:pPr lvl="1"/>
            <a:r>
              <a:rPr lang="en-US" sz="1200" kern="1200" dirty="0" smtClean="0">
                <a:solidFill>
                  <a:schemeClr val="tx1"/>
                </a:solidFill>
                <a:effectLst/>
                <a:latin typeface="+mn-lt"/>
                <a:ea typeface="+mn-ea"/>
                <a:cs typeface="+mn-cs"/>
              </a:rPr>
              <a:t>Aims and motivation of the patient </a:t>
            </a:r>
          </a:p>
          <a:p>
            <a:pPr lvl="1"/>
            <a:r>
              <a:rPr lang="en-US" sz="1200" kern="1200" dirty="0" smtClean="0">
                <a:solidFill>
                  <a:schemeClr val="tx1"/>
                </a:solidFill>
                <a:effectLst/>
                <a:latin typeface="+mn-lt"/>
                <a:ea typeface="+mn-ea"/>
                <a:cs typeface="+mn-cs"/>
              </a:rPr>
              <a:t>Social environment </a:t>
            </a:r>
          </a:p>
          <a:p>
            <a:pPr lvl="1"/>
            <a:r>
              <a:rPr lang="en-US" sz="1200" kern="1200" dirty="0" smtClean="0">
                <a:solidFill>
                  <a:schemeClr val="tx1"/>
                </a:solidFill>
                <a:effectLst/>
                <a:latin typeface="+mn-lt"/>
                <a:ea typeface="+mn-ea"/>
                <a:cs typeface="+mn-cs"/>
              </a:rPr>
              <a:t>Comorbidity and </a:t>
            </a:r>
          </a:p>
          <a:p>
            <a:pPr lvl="1"/>
            <a:r>
              <a:rPr lang="en-US" sz="1200" kern="1200" dirty="0" smtClean="0">
                <a:solidFill>
                  <a:schemeClr val="tx1"/>
                </a:solidFill>
                <a:effectLst/>
                <a:latin typeface="+mn-lt"/>
                <a:ea typeface="+mn-ea"/>
                <a:cs typeface="+mn-cs"/>
              </a:rPr>
              <a:t>Predominant symptoms. </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Treatment of adolescents with BPD </a:t>
            </a:r>
            <a:r>
              <a:rPr lang="en-US" sz="1200" i="1" kern="1200" dirty="0" smtClean="0">
                <a:solidFill>
                  <a:schemeClr val="tx1"/>
                </a:solidFill>
                <a:effectLst/>
                <a:latin typeface="+mn-lt"/>
                <a:ea typeface="+mn-ea"/>
                <a:cs typeface="+mn-cs"/>
              </a:rPr>
              <a:t>should usually be delivered as outpatient</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In practice, </a:t>
            </a:r>
            <a:r>
              <a:rPr lang="en-US" sz="1200" i="1" kern="1200" dirty="0" smtClean="0">
                <a:solidFill>
                  <a:schemeClr val="tx1"/>
                </a:solidFill>
                <a:effectLst/>
                <a:latin typeface="+mn-lt"/>
                <a:ea typeface="+mn-ea"/>
                <a:cs typeface="+mn-cs"/>
              </a:rPr>
              <a:t>inpatient treatment </a:t>
            </a:r>
            <a:r>
              <a:rPr lang="en-US" sz="1200" kern="1200" dirty="0" smtClean="0">
                <a:solidFill>
                  <a:schemeClr val="tx1"/>
                </a:solidFill>
                <a:effectLst/>
                <a:latin typeface="+mn-lt"/>
                <a:ea typeface="+mn-ea"/>
                <a:cs typeface="+mn-cs"/>
              </a:rPr>
              <a:t>can be considered for cases with severe comorbidity (e.g., addictions, severe depression) and when crisis management or day </a:t>
            </a:r>
            <a:r>
              <a:rPr lang="en-US" sz="1200" kern="1200" dirty="0" err="1" smtClean="0">
                <a:solidFill>
                  <a:schemeClr val="tx1"/>
                </a:solidFill>
                <a:effectLst/>
                <a:latin typeface="+mn-lt"/>
                <a:ea typeface="+mn-ea"/>
                <a:cs typeface="+mn-cs"/>
              </a:rPr>
              <a:t>hospitalisation</a:t>
            </a:r>
            <a:r>
              <a:rPr lang="en-US" sz="1200" kern="1200" dirty="0" smtClean="0">
                <a:solidFill>
                  <a:schemeClr val="tx1"/>
                </a:solidFill>
                <a:effectLst/>
                <a:latin typeface="+mn-lt"/>
                <a:ea typeface="+mn-ea"/>
                <a:cs typeface="+mn-cs"/>
              </a:rPr>
              <a:t> are unable to contain the patient. The short term management of suicide risk by admission to hospital is undermined by the absence of effectiveness data and the risk of patients’ regression. </a:t>
            </a:r>
            <a:endParaRPr lang="en-US" dirty="0" smtClean="0">
              <a:effectLst/>
            </a:endParaRPr>
          </a:p>
          <a:p>
            <a:r>
              <a:rPr lang="en-US" sz="1200" kern="1200" dirty="0" smtClean="0">
                <a:solidFill>
                  <a:schemeClr val="tx1"/>
                </a:solidFill>
                <a:effectLst/>
                <a:latin typeface="+mn-lt"/>
                <a:ea typeface="+mn-ea"/>
                <a:cs typeface="+mn-cs"/>
              </a:rPr>
              <a:t>As outpatient, treatment can be by an individual clinician, as a partnership between a treating psychiatrist and a psychotherapist, or in a day hospital setting, if available. It is helpful if psychotherapy and medication prescription are provided by different clinicians. Finally, the school can also play a role in the management of adolescents with BPD by offering stability and a place where they can build their identity and relationships, essential ingredients for these patients’ improvement.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181377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Setting a treatment plan and treatment goals is the first step in management, which will be influenced by the patient's instability. In practice, this will entail monitoring the patient's progress, working from a crisis management approach to deal with crisis and to manage harmful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progressing towards long term work on the personality aspects. At each stage a therapeutic contract is set up after needs and reasons for change are determined. </a:t>
            </a:r>
            <a:r>
              <a:rPr lang="en-US" sz="1200" kern="1200" dirty="0" err="1" smtClean="0">
                <a:solidFill>
                  <a:schemeClr val="tx1"/>
                </a:solidFill>
                <a:effectLst/>
                <a:latin typeface="+mn-lt"/>
                <a:ea typeface="+mn-ea"/>
                <a:cs typeface="+mn-cs"/>
              </a:rPr>
              <a:t>Individualised</a:t>
            </a:r>
            <a:r>
              <a:rPr lang="en-US" sz="1200" kern="1200" dirty="0" smtClean="0">
                <a:solidFill>
                  <a:schemeClr val="tx1"/>
                </a:solidFill>
                <a:effectLst/>
                <a:latin typeface="+mn-lt"/>
                <a:ea typeface="+mn-ea"/>
                <a:cs typeface="+mn-cs"/>
              </a:rPr>
              <a:t> aims would follow a hierarchy that needs to be explained to the adolescent. For example, reducing the risk of death would take precedence over treating symptoms or improving quality of life. Furthermore, adult caregivers need to be involved and assist in management (e.g., by removing toxic substances).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National Institute for Health and Clinical Excellence (NICE) (2009) guidance, drug treatment should not be used specifically for borderline personality disorder or for the individual symptoms or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associated with the condition (for example, repeated self-harm, marked emotional instability, risk-taking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and transient psychotic symptoms). However, comorbid disorders may require medication treatment. In addition, side effect profiles, compliance and the risk of incorrect usage limit the usefulness of medication. Finally, to our knowledge, no drug has been approved for BPD treatment, for adults or adolescents. These precautions highlight the limited role of psychotropic drugs in the overall care of BPD. </a:t>
            </a:r>
            <a:endParaRPr lang="en-US" dirty="0" smtClean="0"/>
          </a:p>
          <a:p>
            <a:r>
              <a:rPr lang="en-US" sz="1200" kern="1200" dirty="0" smtClean="0">
                <a:solidFill>
                  <a:schemeClr val="tx1"/>
                </a:solidFill>
                <a:effectLst/>
                <a:latin typeface="+mn-lt"/>
                <a:ea typeface="+mn-ea"/>
                <a:cs typeface="+mn-cs"/>
              </a:rPr>
              <a:t>Apart from expert opinion, several meta-analyses provide guidance (</a:t>
            </a:r>
            <a:r>
              <a:rPr lang="en-US" sz="1200" kern="1200" dirty="0" err="1" smtClean="0">
                <a:solidFill>
                  <a:schemeClr val="tx1"/>
                </a:solidFill>
                <a:effectLst/>
                <a:latin typeface="+mn-lt"/>
                <a:ea typeface="+mn-ea"/>
                <a:cs typeface="+mn-cs"/>
              </a:rPr>
              <a:t>Binks</a:t>
            </a:r>
            <a:r>
              <a:rPr lang="en-US" sz="1200" kern="1200" dirty="0" smtClean="0">
                <a:solidFill>
                  <a:schemeClr val="tx1"/>
                </a:solidFill>
                <a:effectLst/>
                <a:latin typeface="+mn-lt"/>
                <a:ea typeface="+mn-ea"/>
                <a:cs typeface="+mn-cs"/>
              </a:rPr>
              <a:t> et al, 2006a; </a:t>
            </a:r>
            <a:r>
              <a:rPr lang="en-US" sz="1200" kern="1200" dirty="0" err="1" smtClean="0">
                <a:solidFill>
                  <a:schemeClr val="tx1"/>
                </a:solidFill>
                <a:effectLst/>
                <a:latin typeface="+mn-lt"/>
                <a:ea typeface="+mn-ea"/>
                <a:cs typeface="+mn-cs"/>
              </a:rPr>
              <a:t>Ingenhoven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Duivenvoorden</a:t>
            </a:r>
            <a:r>
              <a:rPr lang="en-US" sz="1200" kern="1200" dirty="0" smtClean="0">
                <a:solidFill>
                  <a:schemeClr val="tx1"/>
                </a:solidFill>
                <a:effectLst/>
                <a:latin typeface="+mn-lt"/>
                <a:ea typeface="+mn-ea"/>
                <a:cs typeface="+mn-cs"/>
              </a:rPr>
              <a:t>, 2011; Mercer, 2007; Nose et al, 2006; </a:t>
            </a:r>
            <a:r>
              <a:rPr lang="en-US" sz="1200" kern="1200" dirty="0" err="1" smtClean="0">
                <a:solidFill>
                  <a:schemeClr val="tx1"/>
                </a:solidFill>
                <a:effectLst/>
                <a:latin typeface="+mn-lt"/>
                <a:ea typeface="+mn-ea"/>
                <a:cs typeface="+mn-cs"/>
              </a:rPr>
              <a:t>Rinne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Ingenhoven</a:t>
            </a:r>
            <a:r>
              <a:rPr lang="en-US" sz="1200" kern="1200" dirty="0" smtClean="0">
                <a:solidFill>
                  <a:schemeClr val="tx1"/>
                </a:solidFill>
                <a:effectLst/>
                <a:latin typeface="+mn-lt"/>
                <a:ea typeface="+mn-ea"/>
                <a:cs typeface="+mn-cs"/>
              </a:rPr>
              <a:t>, 2007; </a:t>
            </a:r>
            <a:r>
              <a:rPr lang="en-US" sz="1200" kern="1200" dirty="0" err="1" smtClean="0">
                <a:solidFill>
                  <a:schemeClr val="tx1"/>
                </a:solidFill>
                <a:effectLst/>
                <a:latin typeface="+mn-lt"/>
                <a:ea typeface="+mn-ea"/>
                <a:cs typeface="+mn-cs"/>
              </a:rPr>
              <a:t>Stoffers</a:t>
            </a:r>
            <a:r>
              <a:rPr lang="en-US" sz="1200" kern="1200" dirty="0" smtClean="0">
                <a:solidFill>
                  <a:schemeClr val="tx1"/>
                </a:solidFill>
                <a:effectLst/>
                <a:latin typeface="+mn-lt"/>
                <a:ea typeface="+mn-ea"/>
                <a:cs typeface="+mn-cs"/>
              </a:rPr>
              <a:t> et al, 2010). The substances studied include neuroleptics, antidepressants, omega-3 fatty acids and anticonvulsants. However, the short duration of the trials, the low number of studies, the high number of subjects lost to follow up, the absence of comparative studies, and restrictive inclusion criteria in most of the controlled trials limit the interpretation of the results. </a:t>
            </a:r>
            <a:endParaRPr lang="en-US" dirty="0" smtClean="0"/>
          </a:p>
          <a:p>
            <a:r>
              <a:rPr lang="en-US" sz="1200" kern="1200" dirty="0" smtClean="0">
                <a:solidFill>
                  <a:schemeClr val="tx1"/>
                </a:solidFill>
                <a:effectLst/>
                <a:latin typeface="+mn-lt"/>
                <a:ea typeface="+mn-ea"/>
                <a:cs typeface="+mn-cs"/>
              </a:rPr>
              <a:t>As far as benzodiazepines are concerned, they can be used in one-off situations but have considerable risk for addiction or disinhibiting these patients (American Psychiatric Association, 2001). In general, sedatives should not be prescribed for more than a week to deal with a crisis (National Institute for Health and Clinical Excellence, 2009). This explains the need for intensive monitoring and regular treatment review to identify unhelpful medications and their cautious and gradual removal. Antipsychotic drugs, in particular, should not be used for medium- or long-term treatment (National Institute for Health and Clinical Excellence, 2009). However, in the short-term, antipsychotics can have beneficial effects on cognitive-perceptual symptoms, anger, and mood </a:t>
            </a:r>
            <a:r>
              <a:rPr lang="en-US" sz="1200" kern="1200" dirty="0" err="1" smtClean="0">
                <a:solidFill>
                  <a:schemeClr val="tx1"/>
                </a:solidFill>
                <a:effectLst/>
                <a:latin typeface="+mn-lt"/>
                <a:ea typeface="+mn-ea"/>
                <a:cs typeface="+mn-cs"/>
              </a:rPr>
              <a:t>lability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Ingenhoven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Duivenvoorden</a:t>
            </a:r>
            <a:r>
              <a:rPr lang="en-US" sz="1200" kern="1200" dirty="0" smtClean="0">
                <a:solidFill>
                  <a:schemeClr val="tx1"/>
                </a:solidFill>
                <a:effectLst/>
                <a:latin typeface="+mn-lt"/>
                <a:ea typeface="+mn-ea"/>
                <a:cs typeface="+mn-cs"/>
              </a:rPr>
              <a:t>, 2011). </a:t>
            </a:r>
            <a:endParaRPr lang="en-US" dirty="0" smtClean="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Psychotherapies used to treat BPD share many aspects. For example, most highlight the importance of drawing a care contract at the start of therapy, including ways of dealing with risk situations, particularly suicidal crises, and contact between sessions (e.g., telephone), which must be agreed upon. </a:t>
            </a:r>
            <a:endParaRPr lang="en-US" dirty="0" smtClean="0"/>
          </a:p>
          <a:p>
            <a:r>
              <a:rPr lang="en-US" sz="1200" kern="1200" dirty="0" smtClean="0">
                <a:solidFill>
                  <a:schemeClr val="tx1"/>
                </a:solidFill>
                <a:effectLst/>
                <a:latin typeface="+mn-lt"/>
                <a:ea typeface="+mn-ea"/>
                <a:cs typeface="+mn-cs"/>
              </a:rPr>
              <a:t>When considering psychological treatment for a person with BPD, clinicians should take into account (National Institute for Health and Clinical Excellence, 2009): </a:t>
            </a:r>
            <a:endParaRPr lang="en-US" dirty="0" smtClean="0"/>
          </a:p>
          <a:p>
            <a:r>
              <a:rPr lang="en-US" sz="1200" kern="1200" dirty="0" smtClean="0">
                <a:solidFill>
                  <a:schemeClr val="tx1"/>
                </a:solidFill>
                <a:effectLst/>
                <a:latin typeface="+mn-lt"/>
                <a:ea typeface="+mn-ea"/>
                <a:cs typeface="+mn-cs"/>
              </a:rPr>
              <a:t>Patients’ choice and preference </a:t>
            </a:r>
          </a:p>
          <a:p>
            <a:r>
              <a:rPr lang="en-US" sz="1200" kern="1200" dirty="0" smtClean="0">
                <a:solidFill>
                  <a:schemeClr val="tx1"/>
                </a:solidFill>
                <a:effectLst/>
                <a:latin typeface="+mn-lt"/>
                <a:ea typeface="+mn-ea"/>
                <a:cs typeface="+mn-cs"/>
              </a:rPr>
              <a:t>Degree of impairment and severity </a:t>
            </a:r>
          </a:p>
          <a:p>
            <a:r>
              <a:rPr lang="en-US" sz="1200" kern="1200" dirty="0" smtClean="0">
                <a:solidFill>
                  <a:schemeClr val="tx1"/>
                </a:solidFill>
                <a:effectLst/>
                <a:latin typeface="+mn-lt"/>
                <a:ea typeface="+mn-ea"/>
                <a:cs typeface="+mn-cs"/>
              </a:rPr>
              <a:t>Patients’ willingness to engage with therapy and their motivation to </a:t>
            </a:r>
          </a:p>
          <a:p>
            <a:r>
              <a:rPr lang="en-US" sz="1200" kern="1200" dirty="0" smtClean="0">
                <a:solidFill>
                  <a:schemeClr val="tx1"/>
                </a:solidFill>
                <a:effectLst/>
                <a:latin typeface="+mn-lt"/>
                <a:ea typeface="+mn-ea"/>
                <a:cs typeface="+mn-cs"/>
              </a:rPr>
              <a:t>Change</a:t>
            </a:r>
          </a:p>
          <a:p>
            <a:r>
              <a:rPr lang="en-US" sz="1200" kern="1200" dirty="0" smtClean="0">
                <a:solidFill>
                  <a:schemeClr val="tx1"/>
                </a:solidFill>
                <a:effectLst/>
                <a:latin typeface="+mn-lt"/>
                <a:ea typeface="+mn-ea"/>
                <a:cs typeface="+mn-cs"/>
              </a:rPr>
              <a:t>Patients’ ability to remain within the boundaries of a therapeutic relationship </a:t>
            </a:r>
            <a:endParaRPr lang="en-US" dirty="0" smtClean="0"/>
          </a:p>
          <a:p>
            <a:r>
              <a:rPr lang="en-US" sz="1200" kern="1200" dirty="0" smtClean="0">
                <a:solidFill>
                  <a:schemeClr val="tx1"/>
                </a:solidFill>
                <a:effectLst/>
                <a:latin typeface="+mn-lt"/>
                <a:ea typeface="+mn-ea"/>
                <a:cs typeface="+mn-cs"/>
              </a:rPr>
              <a:t>• The availability of personal and professional support. </a:t>
            </a:r>
            <a:endParaRPr lang="en-US" dirty="0" smtClean="0"/>
          </a:p>
          <a:p>
            <a:r>
              <a:rPr lang="en-US" sz="1200" kern="1200" dirty="0" smtClean="0">
                <a:solidFill>
                  <a:schemeClr val="tx1"/>
                </a:solidFill>
                <a:effectLst/>
                <a:latin typeface="+mn-lt"/>
                <a:ea typeface="+mn-ea"/>
                <a:cs typeface="+mn-cs"/>
              </a:rPr>
              <a:t>A variety of psychotherapy approaches have been used for BPD, including individual, group, and crisis treatments. There is no evidence to suggest that one specific form of psychotherapy is more effective than another (</a:t>
            </a:r>
            <a:r>
              <a:rPr lang="en-US" sz="1200" kern="1200" dirty="0" err="1" smtClean="0">
                <a:solidFill>
                  <a:schemeClr val="tx1"/>
                </a:solidFill>
                <a:effectLst/>
                <a:latin typeface="+mn-lt"/>
                <a:ea typeface="+mn-ea"/>
                <a:cs typeface="+mn-cs"/>
              </a:rPr>
              <a:t>Binks</a:t>
            </a:r>
            <a:r>
              <a:rPr lang="en-US" sz="1200" kern="1200" dirty="0" smtClean="0">
                <a:solidFill>
                  <a:schemeClr val="tx1"/>
                </a:solidFill>
                <a:effectLst/>
                <a:latin typeface="+mn-lt"/>
                <a:ea typeface="+mn-ea"/>
                <a:cs typeface="+mn-cs"/>
              </a:rPr>
              <a:t> et al, 2006b; </a:t>
            </a:r>
            <a:r>
              <a:rPr lang="en-US" sz="1200" kern="1200" dirty="0" err="1" smtClean="0">
                <a:solidFill>
                  <a:schemeClr val="tx1"/>
                </a:solidFill>
                <a:effectLst/>
                <a:latin typeface="+mn-lt"/>
                <a:ea typeface="+mn-ea"/>
                <a:cs typeface="+mn-cs"/>
              </a:rPr>
              <a:t>Leichsenring</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Leibing</a:t>
            </a:r>
            <a:r>
              <a:rPr lang="en-US" sz="1200" kern="1200" dirty="0" smtClean="0">
                <a:solidFill>
                  <a:schemeClr val="tx1"/>
                </a:solidFill>
                <a:effectLst/>
                <a:latin typeface="+mn-lt"/>
                <a:ea typeface="+mn-ea"/>
                <a:cs typeface="+mn-cs"/>
              </a:rPr>
              <a:t>, 2003; </a:t>
            </a:r>
            <a:r>
              <a:rPr lang="en-US" sz="1200" kern="1200" dirty="0" err="1" smtClean="0">
                <a:solidFill>
                  <a:schemeClr val="tx1"/>
                </a:solidFill>
                <a:effectLst/>
                <a:latin typeface="+mn-lt"/>
                <a:ea typeface="+mn-ea"/>
                <a:cs typeface="+mn-cs"/>
              </a:rPr>
              <a:t>Leichsenring</a:t>
            </a:r>
            <a:r>
              <a:rPr lang="en-US" sz="1200" kern="1200" dirty="0" smtClean="0">
                <a:solidFill>
                  <a:schemeClr val="tx1"/>
                </a:solidFill>
                <a:effectLst/>
                <a:latin typeface="+mn-lt"/>
                <a:ea typeface="+mn-ea"/>
                <a:cs typeface="+mn-cs"/>
              </a:rPr>
              <a:t> et al, 2011). </a:t>
            </a:r>
            <a:endParaRPr lang="en-US" dirty="0" smtClean="0"/>
          </a:p>
          <a:p>
            <a:r>
              <a:rPr lang="en-US" sz="1200" kern="1200" dirty="0" smtClean="0">
                <a:solidFill>
                  <a:schemeClr val="tx1"/>
                </a:solidFill>
                <a:effectLst/>
                <a:latin typeface="+mn-lt"/>
                <a:ea typeface="+mn-ea"/>
                <a:cs typeface="+mn-cs"/>
              </a:rPr>
              <a:t> </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Dialectical Behavior Therapy </a:t>
            </a:r>
            <a:r>
              <a:rPr lang="en-US" sz="1200" kern="1200" dirty="0" smtClean="0">
                <a:solidFill>
                  <a:schemeClr val="tx1"/>
                </a:solidFill>
                <a:effectLst/>
                <a:latin typeface="+mn-lt"/>
                <a:ea typeface="+mn-ea"/>
                <a:cs typeface="+mn-cs"/>
              </a:rPr>
              <a:t>(DBT) − developed by </a:t>
            </a:r>
            <a:r>
              <a:rPr lang="en-US" sz="1200" kern="1200" dirty="0" err="1" smtClean="0">
                <a:solidFill>
                  <a:schemeClr val="tx1"/>
                </a:solidFill>
                <a:effectLst/>
                <a:latin typeface="+mn-lt"/>
                <a:ea typeface="+mn-ea"/>
                <a:cs typeface="+mn-cs"/>
              </a:rPr>
              <a:t>Linehan</a:t>
            </a:r>
            <a:r>
              <a:rPr lang="en-US" sz="1200" kern="1200" dirty="0" smtClean="0">
                <a:solidFill>
                  <a:schemeClr val="tx1"/>
                </a:solidFill>
                <a:effectLst/>
                <a:latin typeface="+mn-lt"/>
                <a:ea typeface="+mn-ea"/>
                <a:cs typeface="+mn-cs"/>
              </a:rPr>
              <a:t> from 1991 onwards − involves an integrative approach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cognitive and mindfulness) grounded on a bio-psycho-social understanding of the disorder, where emotional regulation is considered the main problem (see Box). Only the first part of the treatment − dealing with the management of self-harming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 has been validated.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on the picture to access a New York Times article on Marcia </a:t>
            </a:r>
            <a:r>
              <a:rPr lang="en-US" sz="1200" kern="1200" dirty="0" err="1" smtClean="0">
                <a:solidFill>
                  <a:schemeClr val="tx1"/>
                </a:solidFill>
                <a:effectLst/>
                <a:latin typeface="+mn-lt"/>
                <a:ea typeface="+mn-ea"/>
                <a:cs typeface="+mn-cs"/>
              </a:rPr>
              <a:t>Linehan’s</a:t>
            </a:r>
            <a:r>
              <a:rPr lang="en-US" sz="1200" kern="1200" dirty="0" smtClean="0">
                <a:solidFill>
                  <a:schemeClr val="tx1"/>
                </a:solidFill>
                <a:effectLst/>
                <a:latin typeface="+mn-lt"/>
                <a:ea typeface="+mn-ea"/>
                <a:cs typeface="+mn-cs"/>
              </a:rPr>
              <a:t> struggle with her BPD and the birth of Dialectical Behavior Therapy </a:t>
            </a:r>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(MBT) is a psychodynamic therapy developed by Bateman and </a:t>
            </a:r>
            <a:r>
              <a:rPr lang="en-US" sz="1200" kern="1200" dirty="0" err="1" smtClean="0">
                <a:solidFill>
                  <a:schemeClr val="tx1"/>
                </a:solidFill>
                <a:effectLst/>
                <a:latin typeface="+mn-lt"/>
                <a:ea typeface="+mn-ea"/>
                <a:cs typeface="+mn-cs"/>
              </a:rPr>
              <a:t>Fonagy</a:t>
            </a:r>
            <a:r>
              <a:rPr lang="en-US" sz="1200" kern="1200" dirty="0" smtClean="0">
                <a:solidFill>
                  <a:schemeClr val="tx1"/>
                </a:solidFill>
                <a:effectLst/>
                <a:latin typeface="+mn-lt"/>
                <a:ea typeface="+mn-ea"/>
                <a:cs typeface="+mn-cs"/>
              </a:rPr>
              <a:t> (1999, 2004). “</a:t>
            </a:r>
            <a:r>
              <a:rPr lang="en-US" sz="1200" kern="1200" dirty="0" err="1" smtClean="0">
                <a:solidFill>
                  <a:schemeClr val="tx1"/>
                </a:solidFill>
                <a:effectLst/>
                <a:latin typeface="+mn-lt"/>
                <a:ea typeface="+mn-ea"/>
                <a:cs typeface="+mn-cs"/>
              </a:rPr>
              <a:t>Mentalization</a:t>
            </a:r>
            <a:r>
              <a:rPr lang="en-US" sz="1200" kern="1200" dirty="0" smtClean="0">
                <a:solidFill>
                  <a:schemeClr val="tx1"/>
                </a:solidFill>
                <a:effectLst/>
                <a:latin typeface="+mn-lt"/>
                <a:ea typeface="+mn-ea"/>
                <a:cs typeface="+mn-cs"/>
              </a:rPr>
              <a:t>” in this model means the ability to differentiate and separate out one’s own thoughts and feelings from those of other people around. The various aspects of </a:t>
            </a:r>
            <a:r>
              <a:rPr lang="en-US" sz="1200" kern="1200" dirty="0" err="1" smtClean="0">
                <a:solidFill>
                  <a:schemeClr val="tx1"/>
                </a:solidFill>
                <a:effectLst/>
                <a:latin typeface="+mn-lt"/>
                <a:ea typeface="+mn-ea"/>
                <a:cs typeface="+mn-cs"/>
              </a:rPr>
              <a:t>mentalization</a:t>
            </a:r>
            <a:r>
              <a:rPr lang="en-US" sz="1200" kern="1200" dirty="0" smtClean="0">
                <a:solidFill>
                  <a:schemeClr val="tx1"/>
                </a:solidFill>
                <a:effectLst/>
                <a:latin typeface="+mn-lt"/>
                <a:ea typeface="+mn-ea"/>
                <a:cs typeface="+mn-cs"/>
              </a:rPr>
              <a:t> are emphasized in MBT, are reinforced and practiced within a </a:t>
            </a:r>
            <a:endParaRPr lang="en-US" dirty="0" smtClean="0"/>
          </a:p>
          <a:p>
            <a:r>
              <a:rPr lang="en-US" sz="1200" kern="1200" dirty="0" smtClean="0">
                <a:solidFill>
                  <a:schemeClr val="tx1"/>
                </a:solidFill>
                <a:effectLst/>
                <a:latin typeface="+mn-lt"/>
                <a:ea typeface="+mn-ea"/>
                <a:cs typeface="+mn-cs"/>
              </a:rPr>
              <a:t>supportive psychotherapy setting. Because the approach is psychodynamic, therapy tends to be less directive than CBT-based treatments. </a:t>
            </a:r>
            <a:endParaRPr lang="en-US" dirty="0" smtClean="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(TFP) is another psychodynamic approach. TFP Assumes there is a psychological structure that underlies the specific symptoms of BPD. In such a psychological organization, thoughts and feelings about self and others are split into dichotomous experiences of good or bad, black or white, all or nothing. Since these either/or states determine the nature of the patient's perceptions, </a:t>
            </a:r>
            <a:r>
              <a:rPr lang="en-US" sz="1200" i="1" kern="1200" dirty="0" smtClean="0">
                <a:solidFill>
                  <a:schemeClr val="tx1"/>
                </a:solidFill>
                <a:effectLst/>
                <a:latin typeface="+mn-lt"/>
                <a:ea typeface="+mn-ea"/>
                <a:cs typeface="+mn-cs"/>
              </a:rPr>
              <a:t>splitting </a:t>
            </a:r>
            <a:r>
              <a:rPr lang="en-US" sz="1200" kern="1200" dirty="0" smtClean="0">
                <a:solidFill>
                  <a:schemeClr val="tx1"/>
                </a:solidFill>
                <a:effectLst/>
                <a:latin typeface="+mn-lt"/>
                <a:ea typeface="+mn-ea"/>
                <a:cs typeface="+mn-cs"/>
              </a:rPr>
              <a:t>leads to chaotic interpersonal relations, impulsive self-destructive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and other symptoms of BPD. Splitting is a primitive </a:t>
            </a:r>
            <a:r>
              <a:rPr lang="en-US" sz="1200" kern="1200" dirty="0" err="1" smtClean="0">
                <a:solidFill>
                  <a:schemeClr val="tx1"/>
                </a:solidFill>
                <a:effectLst/>
                <a:latin typeface="+mn-lt"/>
                <a:ea typeface="+mn-ea"/>
                <a:cs typeface="+mn-cs"/>
              </a:rPr>
              <a:t>defence</a:t>
            </a:r>
            <a:r>
              <a:rPr lang="en-US" sz="1200" kern="1200" dirty="0" smtClean="0">
                <a:solidFill>
                  <a:schemeClr val="tx1"/>
                </a:solidFill>
                <a:effectLst/>
                <a:latin typeface="+mn-lt"/>
                <a:ea typeface="+mn-ea"/>
                <a:cs typeface="+mn-cs"/>
              </a:rPr>
              <a:t> mechanism in which the person externalizes internal conflicts by seeking to draw others around them into taking sides or being “good” or “bad”. Treatment – consisting of twice weekly individual psychotherapy sessions – focus on transference because it is believed that patients live out their predominant object relations dyads in the transference (</a:t>
            </a:r>
            <a:r>
              <a:rPr lang="en-US" sz="1200" kern="1200" dirty="0" err="1" smtClean="0">
                <a:solidFill>
                  <a:schemeClr val="tx1"/>
                </a:solidFill>
                <a:effectLst/>
                <a:latin typeface="+mn-lt"/>
                <a:ea typeface="+mn-ea"/>
                <a:cs typeface="+mn-cs"/>
              </a:rPr>
              <a:t>Clarkin</a:t>
            </a:r>
            <a:r>
              <a:rPr lang="en-US" sz="1200" kern="1200" dirty="0" smtClean="0">
                <a:solidFill>
                  <a:schemeClr val="tx1"/>
                </a:solidFill>
                <a:effectLst/>
                <a:latin typeface="+mn-lt"/>
                <a:ea typeface="+mn-ea"/>
                <a:cs typeface="+mn-cs"/>
              </a:rPr>
              <a:t> et al, 2007). </a:t>
            </a:r>
            <a:endParaRPr lang="en-US" dirty="0" smtClean="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on the picture above to access the TARA website that provides information for sufferers and families (English). Click on the picture below to access a website that provides information in French. </a:t>
            </a:r>
            <a:endParaRPr lang="en-US" dirty="0" smtClean="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a:p>
        </p:txBody>
      </p:sp>
    </p:spTree>
    <p:extLst>
      <p:ext uri="{BB962C8B-B14F-4D97-AF65-F5344CB8AC3E}">
        <p14:creationId xmlns:p14="http://schemas.microsoft.com/office/powerpoint/2010/main" val="1729759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Borderline personality disorder (BPD)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a pervasive and persistent pattern of instability and impulsivity. BPD has enjoyed much research attention for several decades both in terms of understanding it and tackling it. Whilst the label of BPD is frequently used in clinic settings dealing with teenagers its use in the young remains controversial. Nevertheless, many believe that a set of converging arguments makes use legitimate in this age group (Miller et al, 2008).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we were to follow the DSM criteria to the letter, BPD would only be diagnosed in adults (</a:t>
            </a:r>
            <a:r>
              <a:rPr lang="en-US" sz="1200" kern="1200" dirty="0" err="1" smtClean="0">
                <a:solidFill>
                  <a:schemeClr val="tx1"/>
                </a:solidFill>
                <a:effectLst/>
                <a:latin typeface="+mn-lt"/>
                <a:ea typeface="+mn-ea"/>
                <a:cs typeface="+mn-cs"/>
              </a:rPr>
              <a:t>Gicquel</a:t>
            </a:r>
            <a:r>
              <a:rPr lang="en-US" sz="1200" kern="1200" dirty="0" smtClean="0">
                <a:solidFill>
                  <a:schemeClr val="tx1"/>
                </a:solidFill>
                <a:effectLst/>
                <a:latin typeface="+mn-lt"/>
                <a:ea typeface="+mn-ea"/>
                <a:cs typeface="+mn-cs"/>
              </a:rPr>
              <a:t> et al, 2011 ). However, some clinicians consider that this diagnosis can be made in adolescents with the proviso of accepting a lower predictive value than for adults (Bondurant et al, 2004).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Prevalence of BPD is estimated to be between 0.7% and 1.8% (Swartz et al, 1990; </a:t>
            </a:r>
            <a:r>
              <a:rPr lang="en-US" sz="1200" kern="1200" dirty="0" err="1" smtClean="0">
                <a:solidFill>
                  <a:schemeClr val="tx1"/>
                </a:solidFill>
                <a:effectLst/>
                <a:latin typeface="+mn-lt"/>
                <a:ea typeface="+mn-ea"/>
                <a:cs typeface="+mn-cs"/>
              </a:rPr>
              <a:t>Torgersen</a:t>
            </a:r>
            <a:r>
              <a:rPr lang="en-US" sz="1200" kern="1200" dirty="0" smtClean="0">
                <a:solidFill>
                  <a:schemeClr val="tx1"/>
                </a:solidFill>
                <a:effectLst/>
                <a:latin typeface="+mn-lt"/>
                <a:ea typeface="+mn-ea"/>
                <a:cs typeface="+mn-cs"/>
              </a:rPr>
              <a:t>, 2001). A recent general population study involving about 35,000 participants found lifetime prevalence for BPD of 5.9% using the Alcohol Use Disorder and Associated Disabilities Interview Schedule-DSM-IV version (Grant et al, 1995). Within clinical populations, US data show a prevalence of 6.4% in general medical samples (Gross et al, 2002), and from 10% to 23% in out-patients suffering from mental health problems (</a:t>
            </a:r>
            <a:r>
              <a:rPr lang="en-US" sz="1200" kern="1200" dirty="0" err="1" smtClean="0">
                <a:solidFill>
                  <a:schemeClr val="tx1"/>
                </a:solidFill>
                <a:effectLst/>
                <a:latin typeface="+mn-lt"/>
                <a:ea typeface="+mn-ea"/>
                <a:cs typeface="+mn-cs"/>
              </a:rPr>
              <a:t>Korzekwa</a:t>
            </a:r>
            <a:r>
              <a:rPr lang="en-US" sz="1200" kern="1200" dirty="0" smtClean="0">
                <a:solidFill>
                  <a:schemeClr val="tx1"/>
                </a:solidFill>
                <a:effectLst/>
                <a:latin typeface="+mn-lt"/>
                <a:ea typeface="+mn-ea"/>
                <a:cs typeface="+mn-cs"/>
              </a:rPr>
              <a:t> et al, 2008; Swartz et al, 1990), and 20% among psychiatric inpatients.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are scarce for children and adolescents and samples are much smaller. A French study found a high prevalence of BPD in adolescents (10% in boys and 18% in girls) as measured by the DIB-R (Diagnostic Interview for Borderlines – Revised) adapted for adolescents (</a:t>
            </a:r>
            <a:r>
              <a:rPr lang="en-US" sz="1200" kern="1200" dirty="0" err="1" smtClean="0">
                <a:solidFill>
                  <a:schemeClr val="tx1"/>
                </a:solidFill>
                <a:effectLst/>
                <a:latin typeface="+mn-lt"/>
                <a:ea typeface="+mn-ea"/>
                <a:cs typeface="+mn-cs"/>
              </a:rPr>
              <a:t>Chabrol</a:t>
            </a:r>
            <a:r>
              <a:rPr lang="en-US" sz="1200" kern="1200" dirty="0" smtClean="0">
                <a:solidFill>
                  <a:schemeClr val="tx1"/>
                </a:solidFill>
                <a:effectLst/>
                <a:latin typeface="+mn-lt"/>
                <a:ea typeface="+mn-ea"/>
                <a:cs typeface="+mn-cs"/>
              </a:rPr>
              <a:t> et al, 2001a). A Chinese study reported a more modest prevalence of 2% (Leung &amp; Leung, 2009).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Currently, prevalence in the general population is considered to be similar for both genders (</a:t>
            </a:r>
            <a:r>
              <a:rPr lang="en-US" sz="1200" kern="1200" dirty="0" err="1" smtClean="0">
                <a:solidFill>
                  <a:schemeClr val="tx1"/>
                </a:solidFill>
                <a:effectLst/>
                <a:latin typeface="+mn-lt"/>
                <a:ea typeface="+mn-ea"/>
                <a:cs typeface="+mn-cs"/>
              </a:rPr>
              <a:t>Leichsenring</a:t>
            </a:r>
            <a:r>
              <a:rPr lang="en-US" sz="1200" kern="1200" dirty="0" smtClean="0">
                <a:solidFill>
                  <a:schemeClr val="tx1"/>
                </a:solidFill>
                <a:effectLst/>
                <a:latin typeface="+mn-lt"/>
                <a:ea typeface="+mn-ea"/>
                <a:cs typeface="+mn-cs"/>
              </a:rPr>
              <a:t> et al, 2011). In clinical samples, females represent three quarters of all patients. Some experts hypothesize this may be due to men’s difficulty accessing care, particularly psychotherapy (Goodman et al, 2010). This effect can also be seen in adolescents (</a:t>
            </a:r>
            <a:r>
              <a:rPr lang="en-US" sz="1200" kern="1200" dirty="0" err="1" smtClean="0">
                <a:solidFill>
                  <a:schemeClr val="tx1"/>
                </a:solidFill>
                <a:effectLst/>
                <a:latin typeface="+mn-lt"/>
                <a:ea typeface="+mn-ea"/>
                <a:cs typeface="+mn-cs"/>
              </a:rPr>
              <a:t>Cailhol</a:t>
            </a:r>
            <a:r>
              <a:rPr lang="en-US" sz="1200" kern="1200" dirty="0" smtClean="0">
                <a:solidFill>
                  <a:schemeClr val="tx1"/>
                </a:solidFill>
                <a:effectLst/>
                <a:latin typeface="+mn-lt"/>
                <a:ea typeface="+mn-ea"/>
                <a:cs typeface="+mn-cs"/>
              </a:rPr>
              <a:t> et al, in press). This is not a problem specific to BPD but found in other mental disorders also (</a:t>
            </a:r>
            <a:r>
              <a:rPr lang="en-US" sz="1200" kern="1200" dirty="0" err="1" smtClean="0">
                <a:solidFill>
                  <a:schemeClr val="tx1"/>
                </a:solidFill>
                <a:effectLst/>
                <a:latin typeface="+mn-lt"/>
                <a:ea typeface="+mn-ea"/>
                <a:cs typeface="+mn-cs"/>
              </a:rPr>
              <a:t>O'Loughlin</a:t>
            </a:r>
            <a:r>
              <a:rPr lang="en-US" sz="1200" kern="1200" dirty="0" smtClean="0">
                <a:solidFill>
                  <a:schemeClr val="tx1"/>
                </a:solidFill>
                <a:effectLst/>
                <a:latin typeface="+mn-lt"/>
                <a:ea typeface="+mn-ea"/>
                <a:cs typeface="+mn-cs"/>
              </a:rPr>
              <a:t> et al, 2011).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Marilyn Monroe: She was born in 1926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died in 1962 in tragic circumstances. She 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American actress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became a major sex symbol. She grew up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mentally unstable mother who was financially unable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care for her. She was two years below the legal age when she married her first husband. She took numerous overdoses and had many passionate relationships.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underwent several psychological treatments and psychiatric hospitalizations.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concept of BPD originated in Western taxonomies (European and then North American). However, even in its definition, it runs into cultural difficulties. For example, the threshold for emotional </a:t>
            </a:r>
            <a:r>
              <a:rPr lang="en-US" sz="1200" kern="1200" dirty="0" err="1" smtClean="0">
                <a:solidFill>
                  <a:schemeClr val="tx1"/>
                </a:solidFill>
                <a:effectLst/>
                <a:latin typeface="+mn-lt"/>
                <a:ea typeface="+mn-ea"/>
                <a:cs typeface="+mn-cs"/>
              </a:rPr>
              <a:t>lability</a:t>
            </a:r>
            <a:r>
              <a:rPr lang="en-US" sz="1200" kern="1200" dirty="0" smtClean="0">
                <a:solidFill>
                  <a:schemeClr val="tx1"/>
                </a:solidFill>
                <a:effectLst/>
                <a:latin typeface="+mn-lt"/>
                <a:ea typeface="+mn-ea"/>
                <a:cs typeface="+mn-cs"/>
              </a:rPr>
              <a:t> may be different in Latin and Nordic countries and dissociative symptoms are not interpreted in the same way from one continent to the next. So, thresholds set by clinicians for each of the criteria may differ depending on their and their patients’ culture. To our knowledge, the symptomatic expression of BDP in adolescence according to culture has barely been explored.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concept of BPD has become part of cultural representations of Western populations; it has emerged in Facebook and in artistic works (</a:t>
            </a:r>
            <a:r>
              <a:rPr lang="en-US" sz="1200" kern="1200" dirty="0" err="1" smtClean="0">
                <a:solidFill>
                  <a:schemeClr val="tx1"/>
                </a:solidFill>
                <a:effectLst/>
                <a:latin typeface="+mn-lt"/>
                <a:ea typeface="+mn-ea"/>
                <a:cs typeface="+mn-cs"/>
              </a:rPr>
              <a:t>ie</a:t>
            </a:r>
            <a:r>
              <a:rPr lang="en-US" sz="1200" kern="1200" baseline="0" dirty="0" smtClean="0">
                <a:solidFill>
                  <a:schemeClr val="tx1"/>
                </a:solidFill>
                <a:effectLst/>
                <a:latin typeface="+mn-lt"/>
                <a:ea typeface="+mn-ea"/>
                <a:cs typeface="+mn-cs"/>
              </a:rPr>
              <a:t> the book “Borderline” by Marie </a:t>
            </a:r>
            <a:r>
              <a:rPr lang="en-US" sz="1200" kern="1200" baseline="0" dirty="0" err="1" smtClean="0">
                <a:solidFill>
                  <a:schemeClr val="tx1"/>
                </a:solidFill>
                <a:effectLst/>
                <a:latin typeface="+mn-lt"/>
                <a:ea typeface="+mn-ea"/>
                <a:cs typeface="+mn-cs"/>
              </a:rPr>
              <a:t>Sissi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Labreche</a:t>
            </a:r>
            <a:r>
              <a:rPr lang="en-US" sz="1200" kern="1200" baseline="0" dirty="0" smtClean="0">
                <a:solidFill>
                  <a:schemeClr val="tx1"/>
                </a:solidFill>
                <a:effectLst/>
                <a:latin typeface="+mn-lt"/>
                <a:ea typeface="+mn-ea"/>
                <a:cs typeface="+mn-cs"/>
              </a:rPr>
              <a:t>, or by the film “Girl Interrupted” directed by James </a:t>
            </a:r>
            <a:r>
              <a:rPr lang="en-US" sz="1200" kern="1200" baseline="0" dirty="0" err="1" smtClean="0">
                <a:solidFill>
                  <a:schemeClr val="tx1"/>
                </a:solidFill>
                <a:effectLst/>
                <a:latin typeface="+mn-lt"/>
                <a:ea typeface="+mn-ea"/>
                <a:cs typeface="+mn-cs"/>
              </a:rPr>
              <a:t>Mangold</a:t>
            </a:r>
            <a:r>
              <a:rPr lang="en-US" sz="1200" kern="1200" baseline="0" dirty="0" smtClean="0">
                <a:solidFill>
                  <a:schemeClr val="tx1"/>
                </a:solidFill>
                <a:effectLst/>
                <a:latin typeface="+mn-lt"/>
                <a:ea typeface="+mn-ea"/>
                <a:cs typeface="+mn-cs"/>
              </a:rPr>
              <a:t>- based on Susanna </a:t>
            </a:r>
            <a:r>
              <a:rPr lang="en-US" sz="1200" kern="1200" baseline="0" dirty="0" err="1" smtClean="0">
                <a:solidFill>
                  <a:schemeClr val="tx1"/>
                </a:solidFill>
                <a:effectLst/>
                <a:latin typeface="+mn-lt"/>
                <a:ea typeface="+mn-ea"/>
                <a:cs typeface="+mn-cs"/>
              </a:rPr>
              <a:t>Kaysen’s</a:t>
            </a:r>
            <a:r>
              <a:rPr lang="en-US" sz="1200" kern="1200" baseline="0" dirty="0" smtClean="0">
                <a:solidFill>
                  <a:schemeClr val="tx1"/>
                </a:solidFill>
                <a:effectLst/>
                <a:latin typeface="+mn-lt"/>
                <a:ea typeface="+mn-ea"/>
                <a:cs typeface="+mn-cs"/>
              </a:rPr>
              <a:t> account of her 18-month stay in a mental hospital).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was estimated that BPD costs up to 17,000€ a year per patient in direct and indirect costs in the Netherlands (van </a:t>
            </a:r>
            <a:r>
              <a:rPr lang="en-US" sz="1200" kern="1200" dirty="0" err="1" smtClean="0">
                <a:solidFill>
                  <a:schemeClr val="tx1"/>
                </a:solidFill>
                <a:effectLst/>
                <a:latin typeface="+mn-lt"/>
                <a:ea typeface="+mn-ea"/>
                <a:cs typeface="+mn-cs"/>
              </a:rPr>
              <a:t>Asselt</a:t>
            </a:r>
            <a:r>
              <a:rPr lang="en-US" sz="1200" kern="1200" dirty="0" smtClean="0">
                <a:solidFill>
                  <a:schemeClr val="tx1"/>
                </a:solidFill>
                <a:effectLst/>
                <a:latin typeface="+mn-lt"/>
                <a:ea typeface="+mn-ea"/>
                <a:cs typeface="+mn-cs"/>
              </a:rPr>
              <a:t> et al, 2007). This includes treatment, particularly </a:t>
            </a:r>
            <a:r>
              <a:rPr lang="en-US" sz="1200" kern="1200" dirty="0" err="1" smtClean="0">
                <a:solidFill>
                  <a:schemeClr val="tx1"/>
                </a:solidFill>
                <a:effectLst/>
                <a:latin typeface="+mn-lt"/>
                <a:ea typeface="+mn-ea"/>
                <a:cs typeface="+mn-cs"/>
              </a:rPr>
              <a:t>hospitalisation</a:t>
            </a:r>
            <a:r>
              <a:rPr lang="en-US" sz="1200" kern="1200" dirty="0" smtClean="0">
                <a:solidFill>
                  <a:schemeClr val="tx1"/>
                </a:solidFill>
                <a:effectLst/>
                <a:latin typeface="+mn-lt"/>
                <a:ea typeface="+mn-ea"/>
                <a:cs typeface="+mn-cs"/>
              </a:rPr>
              <a:t>, sick leave and loss of productivity. If prevalence in the general population is considered, costs would be substantial. Nevertheless, this European data cannot be extrapolated to the rest of the world as it reflects the medical-economic context in Western countries.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consequences of BPD for the people around the sufferer depend on their vulnerability to the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and demands of BPD individuals. Families of adolescents in particular need to tackle their child’s demands for autonomy whilst protecting the youth and learn to manage worries related to risk-taking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This can cause considerable stress (</a:t>
            </a:r>
            <a:r>
              <a:rPr lang="en-US" sz="1200" kern="1200" dirty="0" err="1" smtClean="0">
                <a:solidFill>
                  <a:schemeClr val="tx1"/>
                </a:solidFill>
                <a:effectLst/>
                <a:latin typeface="+mn-lt"/>
                <a:ea typeface="+mn-ea"/>
                <a:cs typeface="+mn-cs"/>
              </a:rPr>
              <a:t>Fruzzetti</a:t>
            </a:r>
            <a:r>
              <a:rPr lang="en-US" sz="1200" kern="1200" dirty="0" smtClean="0">
                <a:solidFill>
                  <a:schemeClr val="tx1"/>
                </a:solidFill>
                <a:effectLst/>
                <a:latin typeface="+mn-lt"/>
                <a:ea typeface="+mn-ea"/>
                <a:cs typeface="+mn-cs"/>
              </a:rPr>
              <a:t> et al, 2005; </a:t>
            </a:r>
            <a:r>
              <a:rPr lang="en-US" sz="1200" kern="1200" dirty="0" err="1" smtClean="0">
                <a:solidFill>
                  <a:schemeClr val="tx1"/>
                </a:solidFill>
                <a:effectLst/>
                <a:latin typeface="+mn-lt"/>
                <a:ea typeface="+mn-ea"/>
                <a:cs typeface="+mn-cs"/>
              </a:rPr>
              <a:t>Gerull</a:t>
            </a:r>
            <a:r>
              <a:rPr lang="en-US" sz="1200" kern="1200" dirty="0" smtClean="0">
                <a:solidFill>
                  <a:schemeClr val="tx1"/>
                </a:solidFill>
                <a:effectLst/>
                <a:latin typeface="+mn-lt"/>
                <a:ea typeface="+mn-ea"/>
                <a:cs typeface="+mn-cs"/>
              </a:rPr>
              <a:t> et al, 2008; Hoffman et al, 2005).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Apart from physical complications ensuing from self-harming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BPD patients are exposed to risks due to their impulsivity, resulting mostly in accidents, substance misuse, and sexually transmitted diseases (</a:t>
            </a:r>
            <a:r>
              <a:rPr lang="en-US" sz="1200" kern="1200" dirty="0" err="1" smtClean="0">
                <a:solidFill>
                  <a:schemeClr val="tx1"/>
                </a:solidFill>
                <a:effectLst/>
                <a:latin typeface="+mn-lt"/>
                <a:ea typeface="+mn-ea"/>
                <a:cs typeface="+mn-cs"/>
              </a:rPr>
              <a:t>Sansone</a:t>
            </a:r>
            <a:r>
              <a:rPr lang="en-US" sz="1200" kern="1200" dirty="0" smtClean="0">
                <a:solidFill>
                  <a:schemeClr val="tx1"/>
                </a:solidFill>
                <a:effectLst/>
                <a:latin typeface="+mn-lt"/>
                <a:ea typeface="+mn-ea"/>
                <a:cs typeface="+mn-cs"/>
              </a:rPr>
              <a:t> et al, 1996, 2000a, 2000b, 2001). Finally, instability in emotional and inter-personal relationships leads to communication problems between parents and children (</a:t>
            </a:r>
            <a:r>
              <a:rPr lang="en-US" sz="1200" kern="1200" dirty="0" err="1" smtClean="0">
                <a:solidFill>
                  <a:schemeClr val="tx1"/>
                </a:solidFill>
                <a:effectLst/>
                <a:latin typeface="+mn-lt"/>
                <a:ea typeface="+mn-ea"/>
                <a:cs typeface="+mn-cs"/>
              </a:rPr>
              <a:t>Guedeney</a:t>
            </a:r>
            <a:r>
              <a:rPr lang="en-US" sz="1200" kern="1200" dirty="0" smtClean="0">
                <a:solidFill>
                  <a:schemeClr val="tx1"/>
                </a:solidFill>
                <a:effectLst/>
                <a:latin typeface="+mn-lt"/>
                <a:ea typeface="+mn-ea"/>
                <a:cs typeface="+mn-cs"/>
              </a:rPr>
              <a:t> et al, 2008; Hobson et al, 2005, 2009; Newman et al, 2007).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Observational studies of mothers with BPD concerning attitudes towards their infants and young children show less availability, poorer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and mood and lower expectations of positive interactions. These mothers are described more often as overprotective/intrusive and as less demonstrative/sensitive (</a:t>
            </a:r>
            <a:r>
              <a:rPr lang="en-US" sz="1200" kern="1200" dirty="0" err="1" smtClean="0">
                <a:solidFill>
                  <a:schemeClr val="tx1"/>
                </a:solidFill>
                <a:effectLst/>
                <a:latin typeface="+mn-lt"/>
                <a:ea typeface="+mn-ea"/>
                <a:cs typeface="+mn-cs"/>
              </a:rPr>
              <a:t>Abela</a:t>
            </a:r>
            <a:r>
              <a:rPr lang="en-US" sz="1200" kern="1200" dirty="0" smtClean="0">
                <a:solidFill>
                  <a:schemeClr val="tx1"/>
                </a:solidFill>
                <a:effectLst/>
                <a:latin typeface="+mn-lt"/>
                <a:ea typeface="+mn-ea"/>
                <a:cs typeface="+mn-cs"/>
              </a:rPr>
              <a:t> et al, 2005; McClellan &amp; Hamilton, 2006; Newman et al, 2007).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157317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iBJhHDw3o8&amp;feature=related"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nice.org.uk/guidance/CG78" TargetMode="External"/><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hyperlink" Target="http://psychiatryonline.org/pb/assets/raw/sitewide/practice_guidelines/guidelines/bpd.pdf"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www.nytimes.com/2011/06/23/health/23lives.html?pagewanted=all&amp;_r=0"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tara4bpd.org/dyn/index.php" TargetMode="External"/><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hyperlink" Target="http://personnalitelimite.net"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8151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Lionel </a:t>
            </a:r>
            <a:r>
              <a:rPr lang="en-US" sz="7200" dirty="0" err="1" smtClean="0"/>
              <a:t>Cailhol</a:t>
            </a:r>
            <a:r>
              <a:rPr lang="en-US" sz="7200" dirty="0" smtClean="0"/>
              <a:t>, </a:t>
            </a:r>
            <a:r>
              <a:rPr lang="en-US" sz="7200" dirty="0" err="1" smtClean="0"/>
              <a:t>Ludovic</a:t>
            </a:r>
            <a:r>
              <a:rPr lang="en-US" sz="7200" dirty="0" smtClean="0"/>
              <a:t> </a:t>
            </a:r>
            <a:r>
              <a:rPr lang="en-US" sz="7200" dirty="0" err="1" smtClean="0"/>
              <a:t>Gicquel</a:t>
            </a:r>
            <a:r>
              <a:rPr lang="en-US" sz="7200" dirty="0" smtClean="0"/>
              <a:t> &amp; Jean-Philippe Raynaud</a:t>
            </a:r>
          </a:p>
          <a:p>
            <a:r>
              <a:rPr lang="en-US" dirty="0" smtClean="0">
                <a:solidFill>
                  <a:schemeClr val="bg1"/>
                </a:solidFill>
              </a:rPr>
              <a:t>DEPRESSION IN CHILDREN AND</a:t>
            </a:r>
          </a:p>
          <a:p>
            <a:r>
              <a:rPr lang="en-US" dirty="0" smtClean="0">
                <a:solidFill>
                  <a:schemeClr val="bg1"/>
                </a:solidFill>
              </a:rPr>
              <a:t>ADOLESCENTS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11295" y="-46548"/>
            <a:ext cx="3532705" cy="369332"/>
          </a:xfrm>
          <a:prstGeom prst="rect">
            <a:avLst/>
          </a:prstGeom>
          <a:solidFill>
            <a:srgbClr val="408000"/>
          </a:solidFill>
          <a:ln>
            <a:noFill/>
          </a:ln>
        </p:spPr>
        <p:txBody>
          <a:bodyPr wrap="square" rtlCol="0">
            <a:spAutoFit/>
          </a:bodyPr>
          <a:lstStyle/>
          <a:p>
            <a:pPr algn="ctr"/>
            <a:r>
              <a:rPr lang="en-US" dirty="0" smtClean="0"/>
              <a:t>Section H: OTHER DISORDERS</a:t>
            </a:r>
            <a:endParaRPr lang="en-US" dirty="0"/>
          </a:p>
        </p:txBody>
      </p:sp>
      <p:sp>
        <p:nvSpPr>
          <p:cNvPr id="8" name="TextBox 7"/>
          <p:cNvSpPr txBox="1"/>
          <p:nvPr/>
        </p:nvSpPr>
        <p:spPr>
          <a:xfrm>
            <a:off x="5611295" y="705848"/>
            <a:ext cx="3532705" cy="2585323"/>
          </a:xfrm>
          <a:prstGeom prst="rect">
            <a:avLst/>
          </a:prstGeom>
          <a:noFill/>
          <a:ln>
            <a:solidFill>
              <a:srgbClr val="408000"/>
            </a:solidFill>
          </a:ln>
        </p:spPr>
        <p:txBody>
          <a:bodyPr wrap="square" rtlCol="0">
            <a:spAutoFit/>
          </a:bodyPr>
          <a:lstStyle/>
          <a:p>
            <a:pPr algn="ctr"/>
            <a:endParaRPr lang="en-US" dirty="0" smtClean="0"/>
          </a:p>
          <a:p>
            <a:pPr algn="ctr"/>
            <a:r>
              <a:rPr lang="en-US" sz="4800" dirty="0" smtClean="0">
                <a:solidFill>
                  <a:schemeClr val="accent3">
                    <a:lumMod val="75000"/>
                  </a:schemeClr>
                </a:solidFill>
              </a:rPr>
              <a:t>Borderline Personality Disorder</a:t>
            </a:r>
            <a:endParaRPr lang="en-US" sz="4800" dirty="0">
              <a:solidFill>
                <a:schemeClr val="accent3">
                  <a:lumMod val="75000"/>
                </a:schemeClr>
              </a:solidFill>
            </a:endParaRPr>
          </a:p>
        </p:txBody>
      </p:sp>
      <p:sp>
        <p:nvSpPr>
          <p:cNvPr id="9" name="TextBox 8"/>
          <p:cNvSpPr txBox="1"/>
          <p:nvPr/>
        </p:nvSpPr>
        <p:spPr>
          <a:xfrm>
            <a:off x="5611295" y="6550223"/>
            <a:ext cx="3543300" cy="307777"/>
          </a:xfrm>
          <a:prstGeom prst="rect">
            <a:avLst/>
          </a:prstGeom>
          <a:solidFill>
            <a:srgbClr val="4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11295" y="322784"/>
            <a:ext cx="3532705"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H.4 </a:t>
            </a:r>
          </a:p>
        </p:txBody>
      </p:sp>
      <p:sp>
        <p:nvSpPr>
          <p:cNvPr id="11" name="TextBox 10"/>
          <p:cNvSpPr txBox="1"/>
          <p:nvPr/>
        </p:nvSpPr>
        <p:spPr>
          <a:xfrm>
            <a:off x="5611295" y="5900675"/>
            <a:ext cx="3532705" cy="646331"/>
          </a:xfrm>
          <a:prstGeom prst="rect">
            <a:avLst/>
          </a:prstGeom>
          <a:solidFill>
            <a:schemeClr val="bg1">
              <a:lumMod val="75000"/>
            </a:schemeClr>
          </a:solidFill>
          <a:ln>
            <a:solidFill>
              <a:schemeClr val="bg1">
                <a:lumMod val="65000"/>
              </a:schemeClr>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5" y="0"/>
            <a:ext cx="5611295" cy="6858000"/>
          </a:xfrm>
          <a:prstGeom prst="rect">
            <a:avLst/>
          </a:prstGeom>
        </p:spPr>
      </p:pic>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Epidemiology: Burden of Illness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lstStyle/>
          <a:p>
            <a:pPr marL="514350" indent="-457200"/>
            <a:r>
              <a:rPr lang="en-US" dirty="0" smtClean="0"/>
              <a:t>17,000 euro/year per patient in Netherlands</a:t>
            </a:r>
          </a:p>
          <a:p>
            <a:pPr marL="514350" indent="-457200"/>
            <a:r>
              <a:rPr lang="en-US" dirty="0" smtClean="0"/>
              <a:t>Stress of risk-taking behavior on families</a:t>
            </a:r>
          </a:p>
          <a:p>
            <a:pPr marL="514350" indent="-457200"/>
            <a:r>
              <a:rPr lang="en-US" dirty="0" smtClean="0"/>
              <a:t>Communication problems with parents</a:t>
            </a:r>
          </a:p>
          <a:p>
            <a:pPr marL="514350" indent="-457200"/>
            <a:r>
              <a:rPr lang="en-US" dirty="0"/>
              <a:t>Physical </a:t>
            </a:r>
            <a:r>
              <a:rPr lang="en-US" dirty="0" smtClean="0"/>
              <a:t>consequences </a:t>
            </a:r>
            <a:r>
              <a:rPr lang="en-US" dirty="0"/>
              <a:t>of risk-taking</a:t>
            </a:r>
          </a:p>
          <a:p>
            <a:pPr marL="914400" lvl="1" indent="-457200"/>
            <a:r>
              <a:rPr lang="en-US" dirty="0" smtClean="0"/>
              <a:t>Accidents</a:t>
            </a:r>
          </a:p>
          <a:p>
            <a:pPr marL="914400" lvl="1" indent="-457200"/>
            <a:r>
              <a:rPr lang="en-US" dirty="0" smtClean="0"/>
              <a:t>Substance misuse</a:t>
            </a:r>
          </a:p>
          <a:p>
            <a:pPr marL="914400" lvl="1" indent="-457200"/>
            <a:r>
              <a:rPr lang="en-US" dirty="0" smtClean="0"/>
              <a:t>Sexually transmitted diseases</a:t>
            </a:r>
            <a:endParaRPr lang="en-US"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51583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Epidemiology: Burden of Illness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smtClean="0"/>
              <a:t>Observational studies of mothers with BPD:</a:t>
            </a:r>
          </a:p>
          <a:p>
            <a:pPr marL="514350" indent="-457200"/>
            <a:r>
              <a:rPr lang="en-US" dirty="0" smtClean="0"/>
              <a:t>Less availability</a:t>
            </a:r>
          </a:p>
          <a:p>
            <a:pPr marL="514350" indent="-457200"/>
            <a:r>
              <a:rPr lang="en-US" dirty="0" smtClean="0"/>
              <a:t>Poorer </a:t>
            </a:r>
            <a:r>
              <a:rPr lang="en-US" dirty="0" err="1" smtClean="0"/>
              <a:t>organisation</a:t>
            </a:r>
            <a:r>
              <a:rPr lang="en-US" dirty="0" smtClean="0"/>
              <a:t> of </a:t>
            </a:r>
            <a:r>
              <a:rPr lang="en-US" dirty="0" err="1" smtClean="0"/>
              <a:t>behaviours</a:t>
            </a:r>
            <a:r>
              <a:rPr lang="en-US" dirty="0" smtClean="0"/>
              <a:t> and mood</a:t>
            </a:r>
          </a:p>
          <a:p>
            <a:pPr marL="514350" indent="-457200"/>
            <a:r>
              <a:rPr lang="en-US" dirty="0" smtClean="0"/>
              <a:t>Lower expectation of positive interactions</a:t>
            </a:r>
          </a:p>
          <a:p>
            <a:pPr marL="514350" indent="-457200"/>
            <a:r>
              <a:rPr lang="en-US" dirty="0" smtClean="0"/>
              <a:t>More often overprotective/intrusive</a:t>
            </a:r>
          </a:p>
          <a:p>
            <a:pPr marL="514350" indent="-457200"/>
            <a:r>
              <a:rPr lang="en-US" dirty="0" smtClean="0"/>
              <a:t>Less demonstrative/sensitive</a:t>
            </a:r>
          </a:p>
          <a:p>
            <a:pPr marL="57150" indent="0">
              <a:buNone/>
            </a:pPr>
            <a:endParaRPr lang="en-US" sz="2800"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627609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Epidemiology: Burden of Illness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sz="2800" dirty="0" smtClean="0"/>
              <a:t>Studies of children of mothers with BPD:</a:t>
            </a:r>
          </a:p>
          <a:p>
            <a:pPr marL="514350" indent="-457200"/>
            <a:r>
              <a:rPr lang="en-US" sz="2800" dirty="0" smtClean="0"/>
              <a:t>Higher rates </a:t>
            </a:r>
            <a:r>
              <a:rPr lang="en-US" sz="2800" dirty="0"/>
              <a:t>of parental separation and loss of </a:t>
            </a:r>
            <a:r>
              <a:rPr lang="en-US" sz="2800" dirty="0" smtClean="0"/>
              <a:t>employment</a:t>
            </a:r>
          </a:p>
          <a:p>
            <a:pPr marL="514350" indent="-457200"/>
            <a:r>
              <a:rPr lang="en-US" sz="2800" dirty="0" smtClean="0"/>
              <a:t>Tend to withdraw from surroundings</a:t>
            </a:r>
          </a:p>
          <a:p>
            <a:pPr marL="514350" indent="-457200"/>
            <a:r>
              <a:rPr lang="en-US" sz="2800" dirty="0" smtClean="0"/>
              <a:t>Less attentive, interested or eager to interact with their mothers</a:t>
            </a:r>
          </a:p>
          <a:p>
            <a:pPr marL="514350" indent="-457200"/>
            <a:r>
              <a:rPr lang="en-US" sz="2800" dirty="0" smtClean="0"/>
              <a:t>More disorganized attachment</a:t>
            </a:r>
          </a:p>
          <a:p>
            <a:pPr marL="514350" indent="-457200"/>
            <a:r>
              <a:rPr lang="en-US" sz="2800" dirty="0" smtClean="0"/>
              <a:t>High rates of suicidal thoughts</a:t>
            </a:r>
          </a:p>
          <a:p>
            <a:pPr marL="514350" indent="-457200"/>
            <a:r>
              <a:rPr lang="en-US" sz="2800" dirty="0" smtClean="0"/>
              <a:t>Increased rate of depression</a:t>
            </a:r>
            <a:endParaRPr lang="en-US" sz="2800" dirty="0"/>
          </a:p>
          <a:p>
            <a:pPr marL="514350" indent="-457200"/>
            <a:endParaRPr lang="en-US" sz="2800" dirty="0" smtClean="0"/>
          </a:p>
          <a:p>
            <a:pPr marL="514350" indent="-457200"/>
            <a:endParaRPr lang="en-US" sz="2800"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509459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Age of Onset and Course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normAutofit/>
          </a:bodyPr>
          <a:lstStyle/>
          <a:p>
            <a:pPr marL="514350" indent="-457200"/>
            <a:r>
              <a:rPr lang="en-US" dirty="0" smtClean="0"/>
              <a:t>Technically, diagnosis only after 18</a:t>
            </a:r>
          </a:p>
          <a:p>
            <a:pPr marL="514350" indent="-457200"/>
            <a:r>
              <a:rPr lang="en-US" dirty="0" smtClean="0"/>
              <a:t>Practically, earlier when symptoms clear and persistent</a:t>
            </a:r>
          </a:p>
          <a:p>
            <a:pPr marL="514350" indent="-457200"/>
            <a:r>
              <a:rPr lang="en-US" dirty="0" smtClean="0"/>
              <a:t>Peak frequency of symptoms at 14 years of age</a:t>
            </a:r>
          </a:p>
          <a:p>
            <a:pPr marL="514350" indent="-457200"/>
            <a:r>
              <a:rPr lang="en-US" dirty="0" smtClean="0"/>
              <a:t>80% teens with BPD have a PD in adulthood, but only 16% have BPD</a:t>
            </a:r>
          </a:p>
          <a:p>
            <a:pPr marL="914400" lvl="1" indent="-457200"/>
            <a:endParaRPr lang="en-US" dirty="0" smtClean="0"/>
          </a:p>
          <a:p>
            <a:pPr marL="914400" lvl="1" indent="-457200"/>
            <a:endParaRPr lang="en-US" dirty="0" smtClean="0"/>
          </a:p>
          <a:p>
            <a:pPr marL="514350" indent="-457200"/>
            <a:endParaRPr lang="en-US" sz="2800"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041582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Age of Onset and Course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normAutofit/>
          </a:bodyPr>
          <a:lstStyle/>
          <a:p>
            <a:pPr marL="514350" indent="-457200"/>
            <a:r>
              <a:rPr lang="en-US" sz="2400" dirty="0" smtClean="0"/>
              <a:t>Follow up studies:</a:t>
            </a:r>
          </a:p>
          <a:p>
            <a:pPr marL="914400" lvl="1" indent="-457200"/>
            <a:r>
              <a:rPr lang="en-US" sz="2000" dirty="0" smtClean="0"/>
              <a:t>74% remit after 6 years</a:t>
            </a:r>
          </a:p>
          <a:p>
            <a:pPr marL="914400" lvl="1" indent="-457200"/>
            <a:r>
              <a:rPr lang="en-US" sz="2000" dirty="0" smtClean="0"/>
              <a:t>88% remit after 10 years</a:t>
            </a:r>
            <a:endParaRPr lang="en-US" sz="2000" dirty="0"/>
          </a:p>
          <a:p>
            <a:pPr marL="514350" indent="-457200"/>
            <a:r>
              <a:rPr lang="en-US" sz="2400" dirty="0" smtClean="0"/>
              <a:t>2 clusters of symptoms:</a:t>
            </a:r>
          </a:p>
          <a:p>
            <a:pPr marL="914400" lvl="1" indent="-457200"/>
            <a:r>
              <a:rPr lang="en-US" sz="2000" dirty="0" smtClean="0"/>
              <a:t>Anger and abandonment stable and persistent</a:t>
            </a:r>
          </a:p>
          <a:p>
            <a:pPr marL="914400" lvl="1" indent="-457200"/>
            <a:r>
              <a:rPr lang="en-US" sz="2000" dirty="0" smtClean="0"/>
              <a:t>Self harm and </a:t>
            </a:r>
            <a:r>
              <a:rPr lang="en-US" sz="2000" dirty="0" err="1" smtClean="0"/>
              <a:t>suicidality</a:t>
            </a:r>
            <a:r>
              <a:rPr lang="en-US" sz="2000" dirty="0" smtClean="0"/>
              <a:t> less persistent</a:t>
            </a:r>
          </a:p>
          <a:p>
            <a:pPr marL="400050"/>
            <a:r>
              <a:rPr lang="en-US" sz="2400" dirty="0" smtClean="0"/>
              <a:t>Risk of suicide 4-10%; especially at 30-37 years of age; rare during treatment</a:t>
            </a:r>
          </a:p>
          <a:p>
            <a:pPr marL="400050"/>
            <a:r>
              <a:rPr lang="en-US" sz="2400" dirty="0" smtClean="0"/>
              <a:t>Impaired functioning</a:t>
            </a:r>
          </a:p>
          <a:p>
            <a:pPr marL="800100" lvl="1"/>
            <a:r>
              <a:rPr lang="en-US" sz="2000" dirty="0" smtClean="0"/>
              <a:t>Worse than other personality disorders and depression</a:t>
            </a:r>
          </a:p>
          <a:p>
            <a:pPr marL="800100" lvl="1"/>
            <a:r>
              <a:rPr lang="en-US" sz="2000" dirty="0" smtClean="0"/>
              <a:t>Frequent job losses, unstable relationships, history of rape</a:t>
            </a:r>
          </a:p>
          <a:p>
            <a:pPr marL="400050"/>
            <a:endParaRPr lang="en-US" sz="2000" dirty="0" smtClean="0"/>
          </a:p>
          <a:p>
            <a:pPr marL="914400" lvl="1" indent="-457200"/>
            <a:endParaRPr lang="en-US" dirty="0" smtClean="0"/>
          </a:p>
          <a:p>
            <a:pPr marL="914400" lvl="1" indent="-457200"/>
            <a:endParaRPr lang="en-US" dirty="0" smtClean="0"/>
          </a:p>
          <a:p>
            <a:pPr marL="514350" indent="-457200"/>
            <a:endParaRPr lang="en-US" sz="2800"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380115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horz"/>
          <a:lstStyle/>
          <a:p>
            <a:pPr marL="0" indent="0" algn="ctr">
              <a:buNone/>
            </a:pPr>
            <a:r>
              <a:rPr lang="en-US" dirty="0" smtClean="0">
                <a:solidFill>
                  <a:srgbClr val="FF0000"/>
                </a:solidFill>
                <a:hlinkClick r:id="rId3"/>
              </a:rPr>
              <a:t>https://www.youtube.com/watch?v=liBJhHDw3o8&amp;feature=related</a:t>
            </a:r>
            <a:endParaRPr lang="en-US" dirty="0">
              <a:solidFill>
                <a:srgbClr val="FF0000"/>
              </a:solidFill>
            </a:endParaRPr>
          </a:p>
        </p:txBody>
      </p:sp>
      <p:sp>
        <p:nvSpPr>
          <p:cNvPr id="2" name="Title 1"/>
          <p:cNvSpPr>
            <a:spLocks noGrp="1"/>
          </p:cNvSpPr>
          <p:nvPr>
            <p:ph type="title"/>
          </p:nvPr>
        </p:nvSpPr>
        <p:spPr>
          <a:xfrm>
            <a:off x="457200" y="320676"/>
            <a:ext cx="8229600" cy="1143000"/>
          </a:xfrm>
          <a:solidFill>
            <a:srgbClr val="408000"/>
          </a:solidFill>
        </p:spPr>
        <p:txBody>
          <a:bodyPr>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2800" b="1" spc="150" dirty="0" smtClean="0">
                <a:ln w="11430"/>
                <a:solidFill>
                  <a:srgbClr val="FFFF00"/>
                </a:solidFill>
                <a:effectLst>
                  <a:outerShdw blurRad="25400" algn="tl" rotWithShape="0">
                    <a:srgbClr val="000000">
                      <a:alpha val="43000"/>
                    </a:srgbClr>
                  </a:outerShdw>
                </a:effectLst>
              </a:rPr>
              <a:t>Emily: </a:t>
            </a:r>
            <a:r>
              <a:rPr lang="en-US" sz="2800" dirty="0" smtClean="0">
                <a:solidFill>
                  <a:srgbClr val="FFFFFF"/>
                </a:solidFill>
              </a:rPr>
              <a:t>A Case of Borderline Personality Disorder</a:t>
            </a:r>
            <a:endParaRPr lang="en-US" sz="2800" dirty="0">
              <a:solidFill>
                <a:srgbClr val="FFFFFF"/>
              </a:solidFill>
            </a:endParaRPr>
          </a:p>
        </p:txBody>
      </p:sp>
      <p:pic>
        <p:nvPicPr>
          <p:cNvPr id="4" name="Picture 3" descr="Screen Shot 2015-04-26 at 5.17.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0499" y="2940050"/>
            <a:ext cx="3594751" cy="2533650"/>
          </a:xfrm>
          <a:prstGeom prst="rect">
            <a:avLst/>
          </a:prstGeom>
        </p:spPr>
      </p:pic>
      <p:pic>
        <p:nvPicPr>
          <p:cNvPr id="6"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8984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Causes</a:t>
            </a:r>
            <a:endParaRPr lang="en-US" sz="1800" b="1"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3" name="Vertical Text Placeholder 2"/>
          <p:cNvSpPr>
            <a:spLocks noGrp="1"/>
          </p:cNvSpPr>
          <p:nvPr>
            <p:ph type="body" orient="vert" idx="1"/>
          </p:nvPr>
        </p:nvSpPr>
        <p:spPr/>
        <p:txBody>
          <a:bodyPr vert="horz">
            <a:normAutofit fontScale="92500" lnSpcReduction="10000"/>
          </a:bodyPr>
          <a:lstStyle/>
          <a:p>
            <a:pPr marL="57150" indent="0">
              <a:buNone/>
            </a:pPr>
            <a:r>
              <a:rPr lang="en-US" sz="2400" dirty="0" smtClean="0"/>
              <a:t>Several hypotheses*:</a:t>
            </a:r>
          </a:p>
          <a:p>
            <a:pPr marL="400050"/>
            <a:r>
              <a:rPr lang="en-US" sz="2400" dirty="0"/>
              <a:t>	</a:t>
            </a:r>
            <a:r>
              <a:rPr lang="en-US" sz="2400" dirty="0" smtClean="0"/>
              <a:t>Object Relations Theory</a:t>
            </a:r>
          </a:p>
          <a:p>
            <a:pPr marL="800100" lvl="1"/>
            <a:r>
              <a:rPr lang="en-US" sz="2000" dirty="0" smtClean="0"/>
              <a:t>Otto </a:t>
            </a:r>
            <a:r>
              <a:rPr lang="en-US" sz="2000" dirty="0" err="1" smtClean="0"/>
              <a:t>Kernberg</a:t>
            </a:r>
            <a:endParaRPr lang="en-US" sz="2000" dirty="0" smtClean="0"/>
          </a:p>
          <a:p>
            <a:pPr marL="400050"/>
            <a:r>
              <a:rPr lang="en-US" sz="2400" dirty="0" smtClean="0"/>
              <a:t>Attachment Theory</a:t>
            </a:r>
          </a:p>
          <a:p>
            <a:pPr marL="800100" lvl="1"/>
            <a:r>
              <a:rPr lang="en-US" sz="2000" dirty="0" smtClean="0"/>
              <a:t>John </a:t>
            </a:r>
            <a:r>
              <a:rPr lang="en-US" sz="2000" dirty="0" err="1" smtClean="0"/>
              <a:t>Bowlby</a:t>
            </a:r>
            <a:endParaRPr lang="en-US" sz="2000" dirty="0" smtClean="0"/>
          </a:p>
          <a:p>
            <a:pPr marL="400050"/>
            <a:r>
              <a:rPr lang="en-US" sz="2400" dirty="0" smtClean="0"/>
              <a:t>Emotional </a:t>
            </a:r>
            <a:r>
              <a:rPr lang="en-US" sz="2400" dirty="0" err="1" smtClean="0"/>
              <a:t>Dysregulation</a:t>
            </a:r>
            <a:r>
              <a:rPr lang="en-US" sz="2400" dirty="0" smtClean="0"/>
              <a:t> Theory</a:t>
            </a:r>
          </a:p>
          <a:p>
            <a:pPr marL="800100" lvl="1"/>
            <a:r>
              <a:rPr lang="en-US" sz="2000" dirty="0" smtClean="0"/>
              <a:t>Marsha </a:t>
            </a:r>
            <a:r>
              <a:rPr lang="en-US" sz="2000" dirty="0" err="1" smtClean="0"/>
              <a:t>Linehan</a:t>
            </a:r>
            <a:endParaRPr lang="en-US" sz="2000" dirty="0" smtClean="0"/>
          </a:p>
          <a:p>
            <a:pPr marL="400050"/>
            <a:r>
              <a:rPr lang="en-US" sz="2400" dirty="0" smtClean="0"/>
              <a:t>Cognitive Theories</a:t>
            </a:r>
          </a:p>
          <a:p>
            <a:pPr marL="400050"/>
            <a:r>
              <a:rPr lang="en-US" sz="2400" dirty="0" smtClean="0"/>
              <a:t>Chronic Childhood Trauma Theory</a:t>
            </a:r>
          </a:p>
          <a:p>
            <a:pPr marL="114300" indent="0">
              <a:buNone/>
            </a:pPr>
            <a:endParaRPr lang="en-US" sz="2400" dirty="0" smtClean="0"/>
          </a:p>
          <a:p>
            <a:pPr marL="114300" indent="0">
              <a:buNone/>
            </a:pPr>
            <a:r>
              <a:rPr lang="en-US" sz="2200" dirty="0"/>
              <a:t>*</a:t>
            </a:r>
            <a:r>
              <a:rPr lang="en-US" sz="2200" dirty="0" smtClean="0"/>
              <a:t>All stress individual’s poor emotional development, scarred by trauma and emotional deficits, with failure to adapt environment to </a:t>
            </a:r>
          </a:p>
          <a:p>
            <a:pPr marL="114300" indent="0">
              <a:buNone/>
            </a:pPr>
            <a:r>
              <a:rPr lang="en-US" sz="2200" dirty="0" smtClean="0"/>
              <a:t>child’s needs</a:t>
            </a:r>
            <a:endParaRPr lang="en-US" sz="2200"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509733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Risk Factors</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pPr marL="400050"/>
            <a:r>
              <a:rPr lang="en-US" dirty="0" smtClean="0"/>
              <a:t>Childhood trauma</a:t>
            </a:r>
          </a:p>
          <a:p>
            <a:pPr marL="400050"/>
            <a:r>
              <a:rPr lang="en-US" dirty="0" smtClean="0"/>
              <a:t>Sexual abuse</a:t>
            </a:r>
          </a:p>
          <a:p>
            <a:pPr marL="400050"/>
            <a:r>
              <a:rPr lang="en-US" dirty="0" smtClean="0"/>
              <a:t>Early maternal separation</a:t>
            </a:r>
          </a:p>
          <a:p>
            <a:pPr marL="400050"/>
            <a:r>
              <a:rPr lang="en-US" dirty="0" smtClean="0"/>
              <a:t>Neglect</a:t>
            </a:r>
          </a:p>
          <a:p>
            <a:pPr marL="400050"/>
            <a:r>
              <a:rPr lang="en-US" dirty="0" smtClean="0"/>
              <a:t>Genetics—heritability</a:t>
            </a:r>
            <a:r>
              <a:rPr lang="en-US" dirty="0" smtClean="0">
                <a:latin typeface="Adobe Caslon Pro"/>
              </a:rPr>
              <a:t>~</a:t>
            </a:r>
            <a:r>
              <a:rPr lang="en-US" dirty="0" smtClean="0"/>
              <a:t>47%</a:t>
            </a:r>
          </a:p>
          <a:p>
            <a:pPr marL="57150" indent="0">
              <a:buNone/>
            </a:pPr>
            <a:endParaRPr lang="en-US" sz="2400"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201157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Diagnosis</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fontScale="92500" lnSpcReduction="10000"/>
          </a:bodyPr>
          <a:lstStyle/>
          <a:p>
            <a:pPr marL="400050"/>
            <a:r>
              <a:rPr lang="en-US" sz="2400" dirty="0"/>
              <a:t>M</a:t>
            </a:r>
            <a:r>
              <a:rPr lang="en-US" sz="2400" dirty="0" smtClean="0"/>
              <a:t>ain characteristics: instability and impulsivity</a:t>
            </a:r>
          </a:p>
          <a:p>
            <a:pPr marL="400050"/>
            <a:r>
              <a:rPr lang="en-US" sz="2400" dirty="0"/>
              <a:t>P</a:t>
            </a:r>
            <a:r>
              <a:rPr lang="en-US" sz="2400" dirty="0" smtClean="0"/>
              <a:t>ervasive behavior pattern</a:t>
            </a:r>
          </a:p>
          <a:p>
            <a:pPr marL="400050"/>
            <a:r>
              <a:rPr lang="en-US" sz="2400" dirty="0"/>
              <a:t>B</a:t>
            </a:r>
            <a:r>
              <a:rPr lang="en-US" sz="2400" dirty="0" smtClean="0"/>
              <a:t>eginning in adolescence or early adulthood</a:t>
            </a:r>
          </a:p>
          <a:p>
            <a:pPr marL="400050"/>
            <a:r>
              <a:rPr lang="en-US" sz="2400" dirty="0"/>
              <a:t>S</a:t>
            </a:r>
            <a:r>
              <a:rPr lang="en-US" sz="2400" dirty="0" smtClean="0"/>
              <a:t>ubtypes: </a:t>
            </a:r>
          </a:p>
          <a:p>
            <a:pPr lvl="1"/>
            <a:r>
              <a:rPr lang="en-US" sz="2000" dirty="0"/>
              <a:t>dependent—ambivalent </a:t>
            </a:r>
            <a:r>
              <a:rPr lang="en-US" sz="2000" dirty="0" smtClean="0"/>
              <a:t>unstable relationships</a:t>
            </a:r>
          </a:p>
          <a:p>
            <a:pPr lvl="1"/>
            <a:r>
              <a:rPr lang="en-US" sz="2000" dirty="0"/>
              <a:t>i</a:t>
            </a:r>
            <a:r>
              <a:rPr lang="en-US" sz="2000" dirty="0" smtClean="0"/>
              <a:t>mpulsive– in multiple areas including breaking the law</a:t>
            </a:r>
          </a:p>
          <a:p>
            <a:pPr lvl="1"/>
            <a:r>
              <a:rPr lang="en-US" sz="2000" dirty="0"/>
              <a:t>b</a:t>
            </a:r>
            <a:r>
              <a:rPr lang="en-US" sz="2000" dirty="0" smtClean="0"/>
              <a:t>orderline—emotional instability and disturbed self image</a:t>
            </a:r>
          </a:p>
          <a:p>
            <a:r>
              <a:rPr lang="en-US" sz="2400" dirty="0"/>
              <a:t>Presenting symptoms—often </a:t>
            </a:r>
            <a:r>
              <a:rPr lang="en-US" sz="2400" dirty="0" smtClean="0"/>
              <a:t>other problems:</a:t>
            </a:r>
          </a:p>
          <a:p>
            <a:pPr lvl="1" indent="-342900"/>
            <a:r>
              <a:rPr lang="en-US" sz="2000" dirty="0"/>
              <a:t>s</a:t>
            </a:r>
            <a:r>
              <a:rPr lang="en-US" sz="2000" dirty="0" smtClean="0"/>
              <a:t>ubstance misuse</a:t>
            </a:r>
          </a:p>
          <a:p>
            <a:pPr lvl="1" indent="-342900"/>
            <a:r>
              <a:rPr lang="en-US" sz="2000" dirty="0"/>
              <a:t>m</a:t>
            </a:r>
            <a:r>
              <a:rPr lang="en-US" sz="2000" dirty="0" smtClean="0"/>
              <a:t>ood swings</a:t>
            </a:r>
          </a:p>
          <a:p>
            <a:pPr lvl="1" indent="-342900"/>
            <a:r>
              <a:rPr lang="en-US" sz="2000" dirty="0"/>
              <a:t>a</a:t>
            </a:r>
            <a:r>
              <a:rPr lang="en-US" sz="2000" dirty="0" smtClean="0"/>
              <a:t>bnormal eating</a:t>
            </a:r>
          </a:p>
          <a:p>
            <a:pPr lvl="1" indent="-342900"/>
            <a:r>
              <a:rPr lang="en-US" sz="2000" dirty="0"/>
              <a:t>s</a:t>
            </a:r>
            <a:r>
              <a:rPr lang="en-US" sz="2000" dirty="0" smtClean="0"/>
              <a:t>elf harm</a:t>
            </a:r>
          </a:p>
          <a:p>
            <a:pPr lvl="1" indent="-342900"/>
            <a:r>
              <a:rPr lang="en-US" sz="2000" dirty="0"/>
              <a:t>r</a:t>
            </a:r>
            <a:r>
              <a:rPr lang="en-US" sz="2000" dirty="0" smtClean="0"/>
              <a:t>elationship problems</a:t>
            </a:r>
          </a:p>
          <a:p>
            <a:pPr marL="457200" lvl="1" indent="0">
              <a:buNone/>
            </a:pPr>
            <a:endParaRPr lang="en-US" sz="2000"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4" name="Picture 3" descr="Screen Shot 2015-04-26 at 7.18.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700" y="4466999"/>
            <a:ext cx="2997200" cy="1659164"/>
          </a:xfrm>
          <a:prstGeom prst="rect">
            <a:avLst/>
          </a:prstGeom>
        </p:spPr>
      </p:pic>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544505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Comorbidity</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pPr marL="400050"/>
            <a:r>
              <a:rPr lang="en-US" dirty="0" smtClean="0"/>
              <a:t>Depression </a:t>
            </a:r>
            <a:r>
              <a:rPr lang="en-US" dirty="0" smtClean="0"/>
              <a:t>		71%</a:t>
            </a:r>
          </a:p>
          <a:p>
            <a:pPr marL="400050"/>
            <a:r>
              <a:rPr lang="en-US" dirty="0" smtClean="0"/>
              <a:t>Anorexia 			40%</a:t>
            </a:r>
          </a:p>
          <a:p>
            <a:pPr marL="400050"/>
            <a:r>
              <a:rPr lang="en-US" dirty="0" smtClean="0"/>
              <a:t>Bulimia 				33%</a:t>
            </a:r>
          </a:p>
          <a:p>
            <a:pPr marL="400050"/>
            <a:r>
              <a:rPr lang="en-US" dirty="0" smtClean="0"/>
              <a:t>Alcohol abuse 	24%</a:t>
            </a:r>
          </a:p>
          <a:p>
            <a:pPr marL="400050"/>
            <a:r>
              <a:rPr lang="en-US" dirty="0" smtClean="0"/>
              <a:t>Substance abuse 8%</a:t>
            </a:r>
          </a:p>
          <a:p>
            <a:pPr marL="400050"/>
            <a:r>
              <a:rPr lang="en-US" dirty="0" smtClean="0"/>
              <a:t>ADHD</a:t>
            </a:r>
          </a:p>
          <a:p>
            <a:pPr marL="57150" indent="0">
              <a:buNone/>
            </a:pPr>
            <a:endParaRPr lang="en-US" sz="2400"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4" name="TextBox 3"/>
          <p:cNvSpPr txBox="1"/>
          <p:nvPr/>
        </p:nvSpPr>
        <p:spPr>
          <a:xfrm>
            <a:off x="4559300" y="1600200"/>
            <a:ext cx="4457700" cy="1077218"/>
          </a:xfrm>
          <a:prstGeom prst="rect">
            <a:avLst/>
          </a:prstGeom>
          <a:noFill/>
        </p:spPr>
        <p:txBody>
          <a:bodyPr wrap="square" rtlCol="0">
            <a:spAutoFit/>
          </a:bodyPr>
          <a:lstStyle/>
          <a:p>
            <a:pPr marL="857250" indent="-457200">
              <a:buFont typeface="Arial"/>
              <a:buChar char="•"/>
            </a:pPr>
            <a:r>
              <a:rPr lang="en-US" sz="3200" dirty="0" smtClean="0"/>
              <a:t>Antisocial PD</a:t>
            </a:r>
            <a:r>
              <a:rPr lang="en-US" sz="3200" dirty="0" smtClean="0"/>
              <a:t>	22</a:t>
            </a:r>
            <a:r>
              <a:rPr lang="en-US" sz="3200" dirty="0"/>
              <a:t>%</a:t>
            </a:r>
          </a:p>
          <a:p>
            <a:pPr marL="857250" indent="-457200">
              <a:buFont typeface="Arial"/>
              <a:buChar char="•"/>
            </a:pPr>
            <a:r>
              <a:rPr lang="en-US" sz="3200" dirty="0"/>
              <a:t>Avoidant </a:t>
            </a:r>
            <a:r>
              <a:rPr lang="en-US" sz="3200" dirty="0" smtClean="0"/>
              <a:t> PD</a:t>
            </a:r>
            <a:r>
              <a:rPr lang="en-US" sz="3200" dirty="0" smtClean="0"/>
              <a:t>	21</a:t>
            </a:r>
            <a:r>
              <a:rPr lang="en-US" sz="3200" dirty="0"/>
              <a:t>%</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82559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err="1" smtClean="0"/>
              <a:t>powerpoint</a:t>
            </a:r>
            <a:r>
              <a:rPr lang="en-US" sz="1800" dirty="0" smtClean="0"/>
              <a:t> 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Psychometric Evaluation</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r>
              <a:rPr lang="en-US" sz="2400" dirty="0"/>
              <a:t>SIDP-IV (Structured Interview for the Diagnosis of DSM-IV Personality Disorders) </a:t>
            </a:r>
            <a:endParaRPr lang="en-US" sz="2400" dirty="0" smtClean="0"/>
          </a:p>
          <a:p>
            <a:r>
              <a:rPr lang="en-US" sz="2400" dirty="0" smtClean="0"/>
              <a:t>SCID</a:t>
            </a:r>
            <a:r>
              <a:rPr lang="en-US" sz="2400" dirty="0"/>
              <a:t>-II (Structured Clinical Interview for DSM-IV) </a:t>
            </a:r>
            <a:endParaRPr lang="en-US" sz="2400" dirty="0" smtClean="0"/>
          </a:p>
          <a:p>
            <a:r>
              <a:rPr lang="en-US" sz="2400" dirty="0" smtClean="0"/>
              <a:t>IPDE </a:t>
            </a:r>
            <a:r>
              <a:rPr lang="en-US" sz="2400" dirty="0"/>
              <a:t>(International Personality Disorders </a:t>
            </a:r>
            <a:r>
              <a:rPr lang="en-US" sz="2400" dirty="0" smtClean="0"/>
              <a:t>Examination)</a:t>
            </a:r>
          </a:p>
          <a:p>
            <a:r>
              <a:rPr lang="en-US" sz="2400" dirty="0"/>
              <a:t>DIB-R (Diagnostic Interview for Borderline-</a:t>
            </a:r>
            <a:r>
              <a:rPr lang="en-US" sz="2400" dirty="0" smtClean="0"/>
              <a:t>Revised)</a:t>
            </a:r>
            <a:endParaRPr lang="en-US" sz="2400" dirty="0"/>
          </a:p>
          <a:p>
            <a:r>
              <a:rPr lang="en-US" sz="2400" dirty="0"/>
              <a:t>CAPA (Child and Adolescent Psychiatric Assessment) </a:t>
            </a:r>
            <a:endParaRPr lang="en-US" sz="2400" dirty="0" smtClean="0"/>
          </a:p>
          <a:p>
            <a:r>
              <a:rPr lang="en-US" sz="2400" dirty="0" smtClean="0"/>
              <a:t>MSI</a:t>
            </a:r>
            <a:r>
              <a:rPr lang="en-US" sz="2400" dirty="0"/>
              <a:t>-BPD (McLean Screening Instrument for BPD) </a:t>
            </a:r>
            <a:endParaRPr lang="en-US" sz="2400" dirty="0" smtClean="0"/>
          </a:p>
          <a:p>
            <a:r>
              <a:rPr lang="en-US" sz="2400" dirty="0" smtClean="0"/>
              <a:t>PDQ</a:t>
            </a:r>
            <a:r>
              <a:rPr lang="en-US" sz="2400" dirty="0"/>
              <a:t>-4+ (Personality Diagnostic Questionnaire</a:t>
            </a:r>
            <a:r>
              <a:rPr lang="en-US" sz="2400" dirty="0" smtClean="0"/>
              <a:t>)</a:t>
            </a:r>
            <a:endParaRPr lang="en-US" sz="2400"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07880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 Guidelines</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a:xfrm>
            <a:off x="457200" y="1600200"/>
            <a:ext cx="3848100" cy="4851400"/>
          </a:xfrm>
        </p:spPr>
        <p:txBody>
          <a:bodyPr vert="horz" numCol="1">
            <a:normAutofit/>
          </a:bodyPr>
          <a:lstStyle/>
          <a:p>
            <a:pPr marL="57150" indent="0">
              <a:buNone/>
            </a:pPr>
            <a:endParaRPr lang="en-US" sz="2400" dirty="0" smtClean="0">
              <a:hlinkClick r:id="rId3"/>
            </a:endParaRPr>
          </a:p>
          <a:p>
            <a:pPr marL="57150" indent="0">
              <a:buNone/>
            </a:pPr>
            <a:endParaRPr lang="en-US" sz="2400" dirty="0">
              <a:hlinkClick r:id="rId3"/>
            </a:endParaRPr>
          </a:p>
          <a:p>
            <a:pPr marL="57150" indent="0">
              <a:buNone/>
            </a:pPr>
            <a:endParaRPr lang="en-US" sz="2400" dirty="0" smtClean="0">
              <a:hlinkClick r:id="rId3"/>
            </a:endParaRPr>
          </a:p>
          <a:p>
            <a:pPr marL="57150" indent="0">
              <a:buNone/>
            </a:pPr>
            <a:endParaRPr lang="en-US" sz="2400" dirty="0">
              <a:hlinkClick r:id="rId3"/>
            </a:endParaRPr>
          </a:p>
          <a:p>
            <a:pPr marL="57150" indent="0">
              <a:buNone/>
            </a:pPr>
            <a:endParaRPr lang="en-US" sz="2400" dirty="0" smtClean="0">
              <a:hlinkClick r:id="rId3"/>
            </a:endParaRPr>
          </a:p>
          <a:p>
            <a:pPr marL="57150" indent="0">
              <a:buNone/>
            </a:pPr>
            <a:endParaRPr lang="en-US" sz="2400" dirty="0" smtClean="0">
              <a:hlinkClick r:id="rId3"/>
            </a:endParaRPr>
          </a:p>
          <a:p>
            <a:pPr marL="57150" indent="0">
              <a:buNone/>
            </a:pPr>
            <a:endParaRPr lang="en-US" sz="2400" dirty="0">
              <a:hlinkClick r:id="rId3"/>
            </a:endParaRPr>
          </a:p>
          <a:p>
            <a:pPr marL="57150" indent="0">
              <a:buNone/>
            </a:pPr>
            <a:endParaRPr lang="en-US" sz="1800" dirty="0" smtClean="0">
              <a:hlinkClick r:id="rId3"/>
            </a:endParaRPr>
          </a:p>
          <a:p>
            <a:pPr marL="57150" indent="0">
              <a:buNone/>
            </a:pPr>
            <a:endParaRPr lang="en-US" sz="1800" dirty="0">
              <a:hlinkClick r:id="rId3"/>
            </a:endParaRPr>
          </a:p>
          <a:p>
            <a:pPr marL="57150" indent="0">
              <a:buNone/>
            </a:pPr>
            <a:r>
              <a:rPr lang="en-US" sz="1800" dirty="0" smtClean="0">
                <a:hlinkClick r:id="rId3"/>
              </a:rPr>
              <a:t>http</a:t>
            </a:r>
            <a:r>
              <a:rPr lang="en-US" sz="1800" dirty="0">
                <a:hlinkClick r:id="rId3"/>
              </a:rPr>
              <a:t>://www.nice.org.Uk/guidance/CG78</a:t>
            </a:r>
          </a:p>
          <a:p>
            <a:pPr marL="57150" indent="0">
              <a:buNone/>
            </a:pPr>
            <a:endParaRPr lang="en-US" sz="2400"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4" name="Picture 3" descr="Screen Shot 2015-04-26 at 8.26.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98" y="2044700"/>
            <a:ext cx="2189161" cy="3107195"/>
          </a:xfrm>
          <a:prstGeom prst="rect">
            <a:avLst/>
          </a:prstGeom>
        </p:spPr>
      </p:pic>
      <p:sp>
        <p:nvSpPr>
          <p:cNvPr id="7" name="TextBox 6">
            <a:hlinkClick r:id="rId5"/>
          </p:cNvPr>
          <p:cNvSpPr txBox="1"/>
          <p:nvPr/>
        </p:nvSpPr>
        <p:spPr>
          <a:xfrm>
            <a:off x="4406900" y="1600201"/>
            <a:ext cx="3441700" cy="4801315"/>
          </a:xfrm>
          <a:prstGeom prst="rect">
            <a:avLst/>
          </a:prstGeom>
          <a:noFill/>
        </p:spPr>
        <p:txBody>
          <a:bodyPr wrap="square" rtlCol="0">
            <a:spAutoFit/>
          </a:bodyPr>
          <a:lstStyle/>
          <a:p>
            <a:endParaRPr lang="en-US" dirty="0" smtClean="0">
              <a:hlinkClick r:id="rId5"/>
            </a:endParaRPr>
          </a:p>
          <a:p>
            <a:endParaRPr lang="en-US" dirty="0">
              <a:hlinkClick r:id="rId5"/>
            </a:endParaRPr>
          </a:p>
          <a:p>
            <a:endParaRPr lang="en-US" dirty="0" smtClean="0">
              <a:hlinkClick r:id="rId5"/>
            </a:endParaRPr>
          </a:p>
          <a:p>
            <a:endParaRPr lang="en-US" dirty="0">
              <a:hlinkClick r:id="rId5"/>
            </a:endParaRPr>
          </a:p>
          <a:p>
            <a:endParaRPr lang="en-US" dirty="0" smtClean="0">
              <a:hlinkClick r:id="rId5"/>
            </a:endParaRPr>
          </a:p>
          <a:p>
            <a:endParaRPr lang="en-US" dirty="0">
              <a:hlinkClick r:id="rId5"/>
            </a:endParaRPr>
          </a:p>
          <a:p>
            <a:endParaRPr lang="en-US" dirty="0" smtClean="0">
              <a:hlinkClick r:id="rId5"/>
            </a:endParaRPr>
          </a:p>
          <a:p>
            <a:endParaRPr lang="en-US" dirty="0">
              <a:hlinkClick r:id="rId5"/>
            </a:endParaRPr>
          </a:p>
          <a:p>
            <a:endParaRPr lang="en-US" dirty="0" smtClean="0">
              <a:hlinkClick r:id="rId5"/>
            </a:endParaRPr>
          </a:p>
          <a:p>
            <a:endParaRPr lang="en-US" dirty="0" smtClean="0">
              <a:hlinkClick r:id="rId5"/>
            </a:endParaRPr>
          </a:p>
          <a:p>
            <a:endParaRPr lang="en-US" dirty="0">
              <a:hlinkClick r:id="rId5"/>
            </a:endParaRPr>
          </a:p>
          <a:p>
            <a:endParaRPr lang="en-US" dirty="0" smtClean="0">
              <a:hlinkClick r:id="rId5"/>
            </a:endParaRPr>
          </a:p>
          <a:p>
            <a:endParaRPr lang="en-US" dirty="0">
              <a:hlinkClick r:id="rId5"/>
            </a:endParaRPr>
          </a:p>
          <a:p>
            <a:r>
              <a:rPr lang="en-US" dirty="0" smtClean="0">
                <a:hlinkClick r:id="rId5"/>
              </a:rPr>
              <a:t>http://psychiatryonline.org/pb/assets/raw/sitewide/practice_guidelines/guidelines/bpd.pdf</a:t>
            </a:r>
            <a:endParaRPr lang="en-US" dirty="0"/>
          </a:p>
        </p:txBody>
      </p:sp>
      <p:pic>
        <p:nvPicPr>
          <p:cNvPr id="8" name="Picture 7" descr="Screen Shot 2015-04-26 at 8.36.0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6900" y="1931820"/>
            <a:ext cx="3136900" cy="3091217"/>
          </a:xfrm>
          <a:prstGeom prst="rect">
            <a:avLst/>
          </a:prstGeom>
        </p:spPr>
      </p:pic>
      <p:pic>
        <p:nvPicPr>
          <p:cNvPr id="9" name="Picture 3"/>
          <p:cNvPicPr>
            <a:picLocks noChangeAspect="1" noChangeArrowheads="1"/>
          </p:cNvPicPr>
          <p:nvPr/>
        </p:nvPicPr>
        <p:blipFill>
          <a:blip r:embed="rId7"/>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40122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Determinants of Care Framework</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r>
              <a:rPr lang="en-US" dirty="0" smtClean="0"/>
              <a:t>Risk evaluation</a:t>
            </a:r>
          </a:p>
          <a:p>
            <a:r>
              <a:rPr lang="en-US" dirty="0" smtClean="0"/>
              <a:t>Mental state</a:t>
            </a:r>
          </a:p>
          <a:p>
            <a:r>
              <a:rPr lang="en-US" dirty="0" smtClean="0"/>
              <a:t>Level of psychosocial functioning</a:t>
            </a:r>
          </a:p>
          <a:p>
            <a:r>
              <a:rPr lang="en-US" dirty="0" smtClean="0"/>
              <a:t>Aims and motivation of patient</a:t>
            </a:r>
          </a:p>
          <a:p>
            <a:r>
              <a:rPr lang="en-US" dirty="0" smtClean="0"/>
              <a:t>Social environment</a:t>
            </a:r>
          </a:p>
          <a:p>
            <a:r>
              <a:rPr lang="en-US" dirty="0" smtClean="0"/>
              <a:t>Comorbidity</a:t>
            </a:r>
          </a:p>
          <a:p>
            <a:r>
              <a:rPr lang="en-US" dirty="0" smtClean="0"/>
              <a:t>Predominant symptoms</a:t>
            </a:r>
            <a:endParaRPr lang="en-US"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18142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3303845"/>
          </a:xfrm>
        </p:spPr>
        <p:txBody>
          <a:bodyPr/>
          <a:lstStyle/>
          <a:p>
            <a:r>
              <a:rPr lang="en-US" dirty="0" smtClean="0"/>
              <a:t>Inpatient:</a:t>
            </a:r>
          </a:p>
          <a:p>
            <a:pPr lvl="1"/>
            <a:r>
              <a:rPr lang="en-US" dirty="0"/>
              <a:t>s</a:t>
            </a:r>
            <a:r>
              <a:rPr lang="en-US" dirty="0" smtClean="0"/>
              <a:t>evere comorbidity</a:t>
            </a:r>
          </a:p>
          <a:p>
            <a:pPr lvl="1"/>
            <a:r>
              <a:rPr lang="en-US" dirty="0"/>
              <a:t>f</a:t>
            </a:r>
            <a:r>
              <a:rPr lang="en-US" dirty="0" smtClean="0"/>
              <a:t>ailure of crisis management</a:t>
            </a:r>
          </a:p>
          <a:p>
            <a:pPr lvl="1"/>
            <a:r>
              <a:rPr lang="en-US" dirty="0"/>
              <a:t>n</a:t>
            </a:r>
            <a:r>
              <a:rPr lang="en-US" dirty="0" smtClean="0"/>
              <a:t>o effectiveness data</a:t>
            </a:r>
          </a:p>
          <a:p>
            <a:pPr lvl="1"/>
            <a:r>
              <a:rPr lang="en-US" dirty="0"/>
              <a:t>r</a:t>
            </a:r>
            <a:r>
              <a:rPr lang="en-US" dirty="0" smtClean="0"/>
              <a:t>isk of regression</a:t>
            </a:r>
            <a:endParaRPr lang="en-US" dirty="0"/>
          </a:p>
        </p:txBody>
      </p:sp>
      <p:sp>
        <p:nvSpPr>
          <p:cNvPr id="4" name="Content Placeholder 3"/>
          <p:cNvSpPr>
            <a:spLocks noGrp="1"/>
          </p:cNvSpPr>
          <p:nvPr>
            <p:ph sz="half" idx="2"/>
          </p:nvPr>
        </p:nvSpPr>
        <p:spPr>
          <a:xfrm>
            <a:off x="4648200" y="1600201"/>
            <a:ext cx="4038600" cy="2800304"/>
          </a:xfrm>
        </p:spPr>
        <p:txBody>
          <a:bodyPr/>
          <a:lstStyle/>
          <a:p>
            <a:r>
              <a:rPr lang="en-US" dirty="0" smtClean="0"/>
              <a:t>Outpatient:</a:t>
            </a:r>
          </a:p>
          <a:p>
            <a:pPr lvl="1" indent="-342900"/>
            <a:r>
              <a:rPr lang="en-US" dirty="0" smtClean="0"/>
              <a:t>individual clinician</a:t>
            </a:r>
          </a:p>
          <a:p>
            <a:pPr lvl="1" indent="-342900"/>
            <a:r>
              <a:rPr lang="en-US" dirty="0" smtClean="0"/>
              <a:t>partnership</a:t>
            </a:r>
          </a:p>
          <a:p>
            <a:pPr lvl="1" indent="-342900"/>
            <a:r>
              <a:rPr lang="en-US" dirty="0"/>
              <a:t>d</a:t>
            </a:r>
            <a:r>
              <a:rPr lang="en-US" dirty="0" smtClean="0"/>
              <a:t>ay hospital</a:t>
            </a:r>
          </a:p>
          <a:p>
            <a:pPr lvl="1" indent="-342900"/>
            <a:r>
              <a:rPr lang="en-US" dirty="0"/>
              <a:t>s</a:t>
            </a:r>
            <a:r>
              <a:rPr lang="en-US" dirty="0" smtClean="0"/>
              <a:t>chool support</a:t>
            </a:r>
            <a:endParaRPr lang="en-US" dirty="0"/>
          </a:p>
        </p:txBody>
      </p:sp>
      <p:sp>
        <p:nvSpPr>
          <p:cNvPr id="5" name="Title 1"/>
          <p:cNvSpPr>
            <a:spLocks noGrp="1"/>
          </p:cNvSpPr>
          <p:nvPr>
            <p:ph type="title"/>
          </p:nvPr>
        </p:nvSpPr>
        <p:spPr>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 Setting</a:t>
            </a:r>
            <a:endParaRPr lang="en-US" sz="18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262742" y="4575649"/>
            <a:ext cx="8648621" cy="1661993"/>
          </a:xfrm>
          <a:prstGeom prst="rect">
            <a:avLst/>
          </a:prstGeom>
          <a:noFill/>
        </p:spPr>
        <p:txBody>
          <a:bodyPr wrap="square" rtlCol="0">
            <a:spAutoFit/>
          </a:bodyPr>
          <a:lstStyle/>
          <a:p>
            <a:endParaRPr lang="en-US" sz="2800" dirty="0" smtClean="0"/>
          </a:p>
          <a:p>
            <a:r>
              <a:rPr lang="en-US" sz="2800" dirty="0" smtClean="0"/>
              <a:t>*Treatment </a:t>
            </a:r>
            <a:r>
              <a:rPr lang="en-US" sz="2800" dirty="0"/>
              <a:t>of adolescents with BPD </a:t>
            </a:r>
            <a:r>
              <a:rPr lang="en-US" sz="2800" i="1" dirty="0"/>
              <a:t>should usually be delivered as </a:t>
            </a:r>
            <a:r>
              <a:rPr lang="en-US" sz="2800" i="1" dirty="0" smtClean="0"/>
              <a:t>outpatient</a:t>
            </a:r>
            <a:endParaRPr lang="en-US" dirty="0"/>
          </a:p>
          <a:p>
            <a:endParaRPr lang="en-US" dirty="0"/>
          </a:p>
        </p:txBody>
      </p:sp>
    </p:spTree>
    <p:extLst>
      <p:ext uri="{BB962C8B-B14F-4D97-AF65-F5344CB8AC3E}">
        <p14:creationId xmlns:p14="http://schemas.microsoft.com/office/powerpoint/2010/main" val="222935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r>
              <a:rPr lang="en-US" dirty="0" smtClean="0"/>
              <a:t>Set treatment plan and treatment goals</a:t>
            </a:r>
          </a:p>
          <a:p>
            <a:r>
              <a:rPr lang="en-US" dirty="0" smtClean="0"/>
              <a:t>Monitor patient’s progress</a:t>
            </a:r>
          </a:p>
          <a:p>
            <a:r>
              <a:rPr lang="en-US" dirty="0" smtClean="0"/>
              <a:t>Work from a crisis management approach</a:t>
            </a:r>
          </a:p>
          <a:p>
            <a:r>
              <a:rPr lang="en-US" dirty="0" smtClean="0"/>
              <a:t>Progress toward long-term work on personality aspects</a:t>
            </a:r>
          </a:p>
          <a:p>
            <a:r>
              <a:rPr lang="en-US" dirty="0" smtClean="0"/>
              <a:t>Involve adult caregivers in harm prevention</a:t>
            </a:r>
            <a:endParaRPr lang="en-US"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840912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Biological Treatments</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r>
              <a:rPr lang="en-US" sz="2800" dirty="0" smtClean="0"/>
              <a:t>No medication has been shown to be effective for BPD yet</a:t>
            </a:r>
          </a:p>
          <a:p>
            <a:r>
              <a:rPr lang="en-AU" sz="2800" dirty="0" smtClean="0"/>
              <a:t>Medication </a:t>
            </a:r>
            <a:r>
              <a:rPr lang="en-AU" sz="2800" dirty="0"/>
              <a:t>is for comorbid disorders NOT for BPD </a:t>
            </a:r>
            <a:r>
              <a:rPr lang="en-AU" sz="2800" dirty="0" smtClean="0"/>
              <a:t>symptoms</a:t>
            </a:r>
            <a:endParaRPr lang="en-US" sz="2800" dirty="0" smtClean="0"/>
          </a:p>
          <a:p>
            <a:r>
              <a:rPr lang="en-US" sz="2800" dirty="0" smtClean="0"/>
              <a:t>Sedatives should not be used for more than a week</a:t>
            </a:r>
          </a:p>
          <a:p>
            <a:r>
              <a:rPr lang="en-US" sz="2800" dirty="0" smtClean="0"/>
              <a:t>Antipsychotics can have </a:t>
            </a:r>
            <a:r>
              <a:rPr lang="en-US" sz="2800" u="sng" dirty="0" smtClean="0"/>
              <a:t>short-term</a:t>
            </a:r>
            <a:r>
              <a:rPr lang="en-US" sz="2800" dirty="0" smtClean="0"/>
              <a:t> benefits</a:t>
            </a:r>
          </a:p>
          <a:p>
            <a:pPr lvl="1"/>
            <a:r>
              <a:rPr lang="en-US" dirty="0" smtClean="0"/>
              <a:t>Cognitive-perceptual symptoms</a:t>
            </a:r>
          </a:p>
          <a:p>
            <a:pPr lvl="1"/>
            <a:r>
              <a:rPr lang="en-US" dirty="0" smtClean="0"/>
              <a:t>Anger</a:t>
            </a:r>
          </a:p>
          <a:p>
            <a:pPr lvl="1"/>
            <a:r>
              <a:rPr lang="en-US" dirty="0" smtClean="0"/>
              <a:t>Mood </a:t>
            </a:r>
            <a:r>
              <a:rPr lang="en-US" dirty="0" err="1" smtClean="0"/>
              <a:t>lability</a:t>
            </a:r>
            <a:endParaRPr lang="en-US"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87597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Psychotherapy</a:t>
            </a:r>
            <a:endParaRPr lang="en-US" sz="1800" b="1"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4" name="Picture 3" descr="Screen Shot 2015-04-26 at 9.25.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1592263"/>
            <a:ext cx="6680200" cy="4533900"/>
          </a:xfrm>
          <a:prstGeom prst="rect">
            <a:avLst/>
          </a:prstGeom>
        </p:spPr>
      </p:pic>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730871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Psychotherapy: Dialectical Behavior Therapy</a:t>
            </a:r>
            <a:endParaRPr lang="en-US" sz="2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pPr marL="0" indent="0">
              <a:buNone/>
            </a:pPr>
            <a:endParaRPr lang="en-US" sz="2400" dirty="0" smtClean="0">
              <a:hlinkClick r:id="rId3"/>
            </a:endParaRPr>
          </a:p>
          <a:p>
            <a:pPr marL="0" indent="0">
              <a:buNone/>
            </a:pPr>
            <a:endParaRPr lang="en-US" sz="2400" dirty="0">
              <a:hlinkClick r:id="rId3"/>
            </a:endParaRPr>
          </a:p>
          <a:p>
            <a:pPr marL="0" indent="0">
              <a:buNone/>
            </a:pPr>
            <a:endParaRPr lang="en-US" sz="2400" dirty="0" smtClean="0">
              <a:hlinkClick r:id="rId3"/>
            </a:endParaRPr>
          </a:p>
          <a:p>
            <a:pPr marL="0" indent="0">
              <a:buNone/>
            </a:pPr>
            <a:endParaRPr lang="en-US" sz="2400" dirty="0">
              <a:hlinkClick r:id="rId3"/>
            </a:endParaRPr>
          </a:p>
          <a:p>
            <a:pPr marL="0" indent="0">
              <a:buNone/>
            </a:pPr>
            <a:endParaRPr lang="en-US" sz="2400" dirty="0" smtClean="0">
              <a:hlinkClick r:id="rId3"/>
            </a:endParaRPr>
          </a:p>
          <a:p>
            <a:pPr marL="0" indent="0">
              <a:buNone/>
            </a:pPr>
            <a:endParaRPr lang="en-US" sz="2400" dirty="0">
              <a:hlinkClick r:id="rId3"/>
            </a:endParaRPr>
          </a:p>
          <a:p>
            <a:pPr marL="0" indent="0">
              <a:buNone/>
            </a:pPr>
            <a:endParaRPr lang="en-US" sz="2400" dirty="0" smtClean="0">
              <a:hlinkClick r:id="rId3"/>
            </a:endParaRPr>
          </a:p>
          <a:p>
            <a:pPr marL="0" indent="0">
              <a:buNone/>
            </a:pPr>
            <a:endParaRPr lang="en-US" sz="2400" dirty="0">
              <a:hlinkClick r:id="rId3"/>
            </a:endParaRPr>
          </a:p>
          <a:p>
            <a:pPr marL="0" indent="0">
              <a:buNone/>
            </a:pPr>
            <a:endParaRPr lang="en-US" sz="2400" dirty="0" smtClean="0">
              <a:hlinkClick r:id="rId3"/>
            </a:endParaRPr>
          </a:p>
          <a:p>
            <a:pPr marL="0" indent="0">
              <a:buNone/>
            </a:pPr>
            <a:r>
              <a:rPr lang="en-US" sz="1600" dirty="0" smtClean="0">
                <a:hlinkClick r:id="rId3"/>
              </a:rPr>
              <a:t>http://www.nytimes.com/2011/06/23/health/23lives.html?pagewanted=all&amp;_r=0</a:t>
            </a:r>
            <a:endParaRPr lang="en-US" sz="1600"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4" name="Picture 3" descr="Screen Shot 2015-04-26 at 9.11.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850" y="1600200"/>
            <a:ext cx="4972050" cy="3857832"/>
          </a:xfrm>
          <a:prstGeom prst="rect">
            <a:avLst/>
          </a:prstGeom>
        </p:spPr>
      </p:pic>
      <p:pic>
        <p:nvPicPr>
          <p:cNvPr id="7"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51532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Psychotherapy: </a:t>
            </a:r>
            <a:r>
              <a:rPr lang="en-US" sz="2800" b="1" spc="150" dirty="0" err="1" smtClean="0">
                <a:ln w="11430"/>
                <a:solidFill>
                  <a:srgbClr val="F8F8F8"/>
                </a:solidFill>
                <a:effectLst>
                  <a:outerShdw blurRad="25400" algn="tl" rotWithShape="0">
                    <a:srgbClr val="000000">
                      <a:alpha val="43000"/>
                    </a:srgbClr>
                  </a:outerShdw>
                </a:effectLst>
              </a:rPr>
              <a:t>Mentalization</a:t>
            </a:r>
            <a:r>
              <a:rPr lang="en-US" sz="2800" b="1" spc="150" dirty="0" smtClean="0">
                <a:ln w="11430"/>
                <a:solidFill>
                  <a:srgbClr val="F8F8F8"/>
                </a:solidFill>
                <a:effectLst>
                  <a:outerShdw blurRad="25400" algn="tl" rotWithShape="0">
                    <a:srgbClr val="000000">
                      <a:alpha val="43000"/>
                    </a:srgbClr>
                  </a:outerShdw>
                </a:effectLst>
              </a:rPr>
              <a:t> Based Treatment</a:t>
            </a:r>
            <a:endParaRPr lang="en-US" sz="2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pPr marL="0" indent="0">
              <a:buNone/>
            </a:pPr>
            <a:r>
              <a:rPr lang="en-US" dirty="0" smtClean="0"/>
              <a:t>Psychodynamic</a:t>
            </a:r>
          </a:p>
          <a:p>
            <a:r>
              <a:rPr lang="en-US" dirty="0" smtClean="0"/>
              <a:t>Developed by Bateman and </a:t>
            </a:r>
            <a:r>
              <a:rPr lang="en-US" dirty="0" err="1" smtClean="0"/>
              <a:t>Fonagy</a:t>
            </a:r>
            <a:endParaRPr lang="en-US" dirty="0"/>
          </a:p>
          <a:p>
            <a:r>
              <a:rPr lang="en-US" dirty="0" smtClean="0"/>
              <a:t>Focuses on the ability to differentiate and separate out one’s own thoughts and feelings from those of others</a:t>
            </a:r>
          </a:p>
          <a:p>
            <a:r>
              <a:rPr lang="en-US" dirty="0" smtClean="0"/>
              <a:t>Less directive than CBT-based treatments</a:t>
            </a:r>
            <a:endParaRPr lang="en-US"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3"/>
          <p:cNvPicPr>
            <a:picLocks noChangeAspect="1" noChangeArrowheads="1"/>
          </p:cNvPicPr>
          <p:nvPr/>
        </p:nvPicPr>
        <p:blipFill>
          <a:blip r:embed="rId3"/>
          <a:srcRect/>
          <a:stretch>
            <a:fillRect/>
          </a:stretch>
        </p:blipFill>
        <p:spPr bwMode="auto">
          <a:xfrm>
            <a:off x="8314266" y="5740400"/>
            <a:ext cx="982133" cy="1270000"/>
          </a:xfrm>
          <a:prstGeom prst="rect">
            <a:avLst/>
          </a:prstGeom>
          <a:noFill/>
          <a:ln w="9525">
            <a:noFill/>
            <a:miter lim="800000"/>
            <a:headEnd/>
            <a:tailEnd/>
          </a:ln>
        </p:spPr>
      </p:pic>
    </p:spTree>
    <p:extLst>
      <p:ext uri="{BB962C8B-B14F-4D97-AF65-F5344CB8AC3E}">
        <p14:creationId xmlns:p14="http://schemas.microsoft.com/office/powerpoint/2010/main" val="4254688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Psychotherapy: Transference Focused Psychotherapy</a:t>
            </a:r>
            <a:endParaRPr lang="en-US" sz="2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pPr marL="0" indent="0">
              <a:buNone/>
            </a:pPr>
            <a:r>
              <a:rPr lang="en-US" dirty="0" smtClean="0"/>
              <a:t>Psychodynamic</a:t>
            </a:r>
          </a:p>
          <a:p>
            <a:r>
              <a:rPr lang="en-US" dirty="0" smtClean="0"/>
              <a:t>Assumes psychological structure underlies symptoms of BPD</a:t>
            </a:r>
          </a:p>
          <a:p>
            <a:r>
              <a:rPr lang="en-US" dirty="0" smtClean="0"/>
              <a:t>Dichotomy of good/bad, black/white, all/nothing</a:t>
            </a:r>
          </a:p>
          <a:p>
            <a:r>
              <a:rPr lang="en-US" dirty="0" smtClean="0"/>
              <a:t>Splitting emphasized</a:t>
            </a:r>
          </a:p>
          <a:p>
            <a:r>
              <a:rPr lang="en-US" dirty="0" smtClean="0"/>
              <a:t>Sessions twice a week</a:t>
            </a:r>
          </a:p>
          <a:p>
            <a:r>
              <a:rPr lang="en-US" dirty="0" smtClean="0"/>
              <a:t>Focus on transference</a:t>
            </a:r>
            <a:endParaRPr lang="en-US"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5779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4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Learning</a:t>
            </a:r>
            <a:r>
              <a:rPr lang="en-US" sz="3200" b="1" spc="150" dirty="0" smtClean="0">
                <a:ln w="11430"/>
                <a:solidFill>
                  <a:srgbClr val="F8F8F8"/>
                </a:solidFill>
                <a:effectLst>
                  <a:outerShdw blurRad="25400" algn="tl" rotWithShape="0">
                    <a:srgbClr val="000000">
                      <a:alpha val="43000"/>
                    </a:srgbClr>
                  </a:outerShdw>
                </a:effectLst>
              </a:rPr>
              <a:t> Objectives: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4665662"/>
          </a:xfrm>
        </p:spPr>
        <p:txBody>
          <a:bodyPr>
            <a:normAutofit fontScale="92500" lnSpcReduction="10000"/>
          </a:bodyPr>
          <a:lstStyle/>
          <a:p>
            <a:r>
              <a:rPr lang="en-US" dirty="0" smtClean="0"/>
              <a:t>Definition</a:t>
            </a:r>
          </a:p>
          <a:p>
            <a:r>
              <a:rPr lang="en-US" dirty="0" smtClean="0"/>
              <a:t>Epidemiology</a:t>
            </a:r>
          </a:p>
          <a:p>
            <a:r>
              <a:rPr lang="en-US" dirty="0" smtClean="0"/>
              <a:t>Age of Onset and Course</a:t>
            </a:r>
          </a:p>
          <a:p>
            <a:r>
              <a:rPr lang="en-US" dirty="0" smtClean="0"/>
              <a:t>Causes and Risk Factors</a:t>
            </a:r>
          </a:p>
          <a:p>
            <a:r>
              <a:rPr lang="en-US" dirty="0" smtClean="0"/>
              <a:t>Diagnosis</a:t>
            </a:r>
          </a:p>
          <a:p>
            <a:r>
              <a:rPr lang="en-US" dirty="0" smtClean="0"/>
              <a:t>Treatment</a:t>
            </a:r>
          </a:p>
          <a:p>
            <a:r>
              <a:rPr lang="en-US" dirty="0" smtClean="0"/>
              <a:t>Further Resources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980" y="1494156"/>
            <a:ext cx="2362200" cy="51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13320" y="4838700"/>
            <a:ext cx="881973" cy="276999"/>
          </a:xfrm>
          <a:prstGeom prst="rect">
            <a:avLst/>
          </a:prstGeom>
          <a:noFill/>
        </p:spPr>
        <p:txBody>
          <a:bodyPr wrap="none" rtlCol="0">
            <a:spAutoFit/>
          </a:bodyPr>
          <a:lstStyle/>
          <a:p>
            <a:r>
              <a:rPr lang="en-AU" sz="1200" dirty="0" smtClean="0"/>
              <a:t>Janis Joplin</a:t>
            </a:r>
            <a:endParaRPr lang="en-AU" sz="1200" dirty="0"/>
          </a:p>
        </p:txBody>
      </p:sp>
      <p:pic>
        <p:nvPicPr>
          <p:cNvPr id="8"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408000"/>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Further Information</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pPr marL="0" indent="0">
              <a:buNone/>
            </a:pPr>
            <a:r>
              <a:rPr lang="en-US" sz="2000" dirty="0" smtClean="0">
                <a:hlinkClick r:id="rId3"/>
              </a:rPr>
              <a:t>http://www.tara4bpd.org/dyn/index.php</a:t>
            </a:r>
            <a:endParaRPr lang="en-US" sz="2000"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4" name="Picture 3" descr="Screen Shot 2015-04-26 at 9.32.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50" y="2057400"/>
            <a:ext cx="2924342" cy="1778000"/>
          </a:xfrm>
          <a:prstGeom prst="rect">
            <a:avLst/>
          </a:prstGeom>
        </p:spPr>
      </p:pic>
      <p:pic>
        <p:nvPicPr>
          <p:cNvPr id="7" name="Picture 6" descr="Screen Shot 2015-04-26 at 9.32.4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092" y="3745712"/>
            <a:ext cx="2983216" cy="2058188"/>
          </a:xfrm>
          <a:prstGeom prst="rect">
            <a:avLst/>
          </a:prstGeom>
        </p:spPr>
      </p:pic>
      <p:sp>
        <p:nvSpPr>
          <p:cNvPr id="9" name="TextBox 8"/>
          <p:cNvSpPr txBox="1"/>
          <p:nvPr/>
        </p:nvSpPr>
        <p:spPr>
          <a:xfrm>
            <a:off x="4099092" y="5803900"/>
            <a:ext cx="3127208" cy="369332"/>
          </a:xfrm>
          <a:prstGeom prst="rect">
            <a:avLst/>
          </a:prstGeom>
          <a:noFill/>
        </p:spPr>
        <p:txBody>
          <a:bodyPr wrap="square" rtlCol="0">
            <a:spAutoFit/>
          </a:bodyPr>
          <a:lstStyle/>
          <a:p>
            <a:r>
              <a:rPr lang="en-US" dirty="0" smtClean="0">
                <a:hlinkClick r:id="rId6"/>
              </a:rPr>
              <a:t>http://personnalitelimite.net</a:t>
            </a:r>
            <a:endParaRPr lang="en-US" dirty="0"/>
          </a:p>
        </p:txBody>
      </p:sp>
      <p:pic>
        <p:nvPicPr>
          <p:cNvPr id="10" name="Picture 3"/>
          <p:cNvPicPr>
            <a:picLocks noChangeAspect="1" noChangeArrowheads="1"/>
          </p:cNvPicPr>
          <p:nvPr/>
        </p:nvPicPr>
        <p:blipFill>
          <a:blip r:embed="rId7"/>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443411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9412"/>
            <a:ext cx="8229600" cy="1045882"/>
          </a:xfrm>
          <a:solidFill>
            <a:schemeClr val="accent1"/>
          </a:solidFill>
          <a:ln>
            <a:solidFill>
              <a:schemeClr val="bg1"/>
            </a:solidFill>
          </a:ln>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 ADHD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a:ln w="11430"/>
              <a:solidFill>
                <a:srgbClr val="F8F8F8"/>
              </a:solidFill>
              <a:effectLst>
                <a:outerShdw blurRad="25400" algn="tl" rotWithShape="0">
                  <a:srgbClr val="000000">
                    <a:alpha val="43000"/>
                  </a:srgbClr>
                </a:outerShdw>
              </a:effectLst>
            </a:endParaRPr>
          </a:p>
        </p:txBody>
      </p:sp>
      <p:sp>
        <p:nvSpPr>
          <p:cNvPr id="6" name="Title 3"/>
          <p:cNvSpPr txBox="1">
            <a:spLocks/>
          </p:cNvSpPr>
          <p:nvPr/>
        </p:nvSpPr>
        <p:spPr>
          <a:xfrm>
            <a:off x="457200" y="149412"/>
            <a:ext cx="8229600" cy="1165412"/>
          </a:xfrm>
          <a:prstGeom prst="rect">
            <a:avLst/>
          </a:prstGeom>
          <a:solidFill>
            <a:srgbClr val="008000"/>
          </a:solidFill>
          <a:ln>
            <a:solidFill>
              <a:schemeClr val="bg1"/>
            </a:solidFill>
          </a:ln>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spc="150" dirty="0">
                <a:ln w="11430"/>
                <a:solidFill>
                  <a:schemeClr val="bg1">
                    <a:lumMod val="75000"/>
                  </a:schemeClr>
                </a:solidFill>
                <a:effectLst>
                  <a:outerShdw blurRad="25400" algn="tl" rotWithShape="0">
                    <a:srgbClr val="000000">
                      <a:alpha val="43000"/>
                    </a:srgbClr>
                  </a:outerShdw>
                </a:effectLst>
              </a:rPr>
              <a:t>Borderline Personality </a:t>
            </a:r>
            <a:r>
              <a:rPr lang="en-US" sz="1800" b="1" spc="150" dirty="0" smtClean="0">
                <a:ln w="11430"/>
                <a:solidFill>
                  <a:schemeClr val="bg1">
                    <a:lumMod val="75000"/>
                  </a:schemeClr>
                </a:solidFill>
                <a:effectLst>
                  <a:outerShdw blurRad="25400" algn="tl" rotWithShape="0">
                    <a:srgbClr val="000000">
                      <a:alpha val="43000"/>
                    </a:srgbClr>
                  </a:outerShdw>
                </a:effectLst>
              </a:rPr>
              <a:t>Disorder </a:t>
            </a:r>
          </a:p>
          <a:p>
            <a:r>
              <a:rPr lang="en-US" sz="3200" b="1" spc="150" dirty="0" smtClean="0">
                <a:ln w="11430"/>
                <a:solidFill>
                  <a:srgbClr val="F8F8F8"/>
                </a:solidFill>
                <a:effectLst>
                  <a:outerShdw blurRad="25400" algn="tl" rotWithShape="0">
                    <a:srgbClr val="000000">
                      <a:alpha val="43000"/>
                    </a:srgbClr>
                  </a:outerShdw>
                </a:effectLst>
              </a:rPr>
              <a:t>Thank You!</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8" name="Picture 7"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800" y="2374900"/>
            <a:ext cx="6129867" cy="3213100"/>
          </a:xfrm>
          <a:prstGeom prst="rect">
            <a:avLst/>
          </a:prstGeom>
        </p:spPr>
      </p:pic>
    </p:spTree>
    <p:extLst>
      <p:ext uri="{BB962C8B-B14F-4D97-AF65-F5344CB8AC3E}">
        <p14:creationId xmlns:p14="http://schemas.microsoft.com/office/powerpoint/2010/main" val="3631198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4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Stigma</a:t>
            </a:r>
            <a:endParaRPr lang="en-US" sz="3600" b="1" spc="150" dirty="0">
              <a:ln w="11430"/>
              <a:solidFill>
                <a:srgbClr val="F8F8F8"/>
              </a:solidFill>
              <a:effectLst>
                <a:outerShdw blurRad="25400" algn="tl" rotWithShape="0">
                  <a:srgbClr val="000000">
                    <a:alpha val="43000"/>
                  </a:srgbClr>
                </a:outerShdw>
              </a:effectLst>
            </a:endParaRPr>
          </a:p>
        </p:txBody>
      </p:sp>
      <p:pic>
        <p:nvPicPr>
          <p:cNvPr id="3" name="Picture 2" descr="Screen Shot 2015-04-26 at 12.19.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700" y="1701799"/>
            <a:ext cx="3213100" cy="4749800"/>
          </a:xfrm>
          <a:prstGeom prst="rect">
            <a:avLst/>
          </a:prstGeom>
        </p:spPr>
      </p:pic>
      <p:pic>
        <p:nvPicPr>
          <p:cNvPr id="6"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900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4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FFF00"/>
                </a:solidFill>
                <a:effectLst>
                  <a:outerShdw blurRad="25400" algn="tl" rotWithShape="0">
                    <a:srgbClr val="000000">
                      <a:alpha val="43000"/>
                    </a:srgbClr>
                  </a:outerShdw>
                </a:effectLst>
              </a:rPr>
              <a:t>DSM-5 </a:t>
            </a:r>
            <a:r>
              <a:rPr lang="en-US" sz="3600" b="1" spc="150" dirty="0" smtClean="0">
                <a:ln w="11430"/>
                <a:solidFill>
                  <a:srgbClr val="F8F8F8"/>
                </a:solidFill>
                <a:effectLst>
                  <a:outerShdw blurRad="25400" algn="tl" rotWithShape="0">
                    <a:srgbClr val="000000">
                      <a:alpha val="43000"/>
                    </a:srgbClr>
                  </a:outerShdw>
                </a:effectLst>
              </a:rPr>
              <a:t>Definition</a:t>
            </a:r>
            <a:endParaRPr lang="en-US" sz="3600" b="1" spc="150" dirty="0">
              <a:ln w="11430"/>
              <a:solidFill>
                <a:srgbClr val="F8F8F8"/>
              </a:solidFill>
              <a:effectLst>
                <a:outerShdw blurRad="25400" algn="tl" rotWithShape="0">
                  <a:srgbClr val="000000">
                    <a:alpha val="43000"/>
                  </a:srgbClr>
                </a:outerShdw>
              </a:effectLst>
            </a:endParaRPr>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 y="1417639"/>
            <a:ext cx="8130540" cy="509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44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rgbClr val="FFFF00"/>
                </a:solidFill>
              </a:rPr>
              <a:t>ICD-10 </a:t>
            </a:r>
            <a:r>
              <a:rPr lang="en-US" sz="3600" dirty="0" smtClean="0">
                <a:solidFill>
                  <a:schemeClr val="bg1"/>
                </a:solidFill>
              </a:rPr>
              <a:t>Definition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Screen Shot 2015-04-26 at 12.36.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1689100"/>
            <a:ext cx="7200900" cy="4322762"/>
          </a:xfrm>
          <a:prstGeom prst="rect">
            <a:avLst/>
          </a:prstGeom>
        </p:spPr>
      </p:pic>
      <p:pic>
        <p:nvPicPr>
          <p:cNvPr id="5"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7473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Epidemiology: Prevalence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normAutofit lnSpcReduction="10000"/>
          </a:bodyPr>
          <a:lstStyle/>
          <a:p>
            <a:pPr marL="0" indent="0">
              <a:buNone/>
            </a:pPr>
            <a:r>
              <a:rPr lang="en-US" dirty="0" smtClean="0"/>
              <a:t>Uncertain prevalence</a:t>
            </a:r>
          </a:p>
          <a:p>
            <a:r>
              <a:rPr lang="en-US" dirty="0" smtClean="0"/>
              <a:t> Adults</a:t>
            </a:r>
          </a:p>
          <a:p>
            <a:pPr lvl="1"/>
            <a:r>
              <a:rPr lang="en-US" dirty="0" smtClean="0"/>
              <a:t>Estimated to be between 1% and 6% according to study</a:t>
            </a:r>
          </a:p>
          <a:p>
            <a:pPr lvl="1"/>
            <a:r>
              <a:rPr lang="en-US" dirty="0" smtClean="0"/>
              <a:t>US data: 6.4% in general medical population</a:t>
            </a:r>
          </a:p>
          <a:p>
            <a:pPr marL="457200" lvl="1" indent="0">
              <a:buNone/>
            </a:pPr>
            <a:r>
              <a:rPr lang="en-US" dirty="0"/>
              <a:t>	</a:t>
            </a:r>
            <a:r>
              <a:rPr lang="en-US" dirty="0" smtClean="0"/>
              <a:t>and 20% in psychiatric inpatients</a:t>
            </a:r>
          </a:p>
          <a:p>
            <a:r>
              <a:rPr lang="en-US" dirty="0" smtClean="0"/>
              <a:t>Adolescents: </a:t>
            </a:r>
          </a:p>
          <a:p>
            <a:pPr lvl="1"/>
            <a:r>
              <a:rPr lang="en-US" dirty="0" smtClean="0"/>
              <a:t>French study: 10% boys, 18% girls</a:t>
            </a:r>
          </a:p>
          <a:p>
            <a:pPr lvl="1"/>
            <a:r>
              <a:rPr lang="en-US" dirty="0" smtClean="0"/>
              <a:t>Chinese study: 2%</a:t>
            </a:r>
          </a:p>
          <a:p>
            <a:pPr marL="457200" lvl="1" indent="0">
              <a:buNone/>
            </a:pPr>
            <a:endParaRPr lang="en-US" dirty="0"/>
          </a:p>
        </p:txBody>
      </p:sp>
      <p:pic>
        <p:nvPicPr>
          <p:cNvPr id="5"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19700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Epidemiology: Gender</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lstStyle/>
          <a:p>
            <a:pPr marL="514350" indent="-457200"/>
            <a:r>
              <a:rPr lang="en-US" dirty="0" smtClean="0"/>
              <a:t>Similar prevalence between genders in general population</a:t>
            </a:r>
          </a:p>
          <a:p>
            <a:pPr marL="514350" indent="-457200"/>
            <a:r>
              <a:rPr lang="en-US" dirty="0" smtClean="0"/>
              <a:t>Females &gt; males in clinical populations</a:t>
            </a:r>
            <a:endParaRPr lang="en-US" dirty="0"/>
          </a:p>
        </p:txBody>
      </p:sp>
      <p:pic>
        <p:nvPicPr>
          <p:cNvPr id="4" name="Picture 3" descr="Screen Shot 2015-04-26 at 12.54.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3490699"/>
            <a:ext cx="2324100" cy="3154615"/>
          </a:xfrm>
          <a:prstGeom prst="rect">
            <a:avLst/>
          </a:prstGeom>
        </p:spPr>
      </p:pic>
      <p:pic>
        <p:nvPicPr>
          <p:cNvPr id="6"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86979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Borderline Personality Disorder</a:t>
            </a:r>
            <a:r>
              <a:rPr lang="en-US" sz="3600" b="1" spc="150" dirty="0">
                <a:ln w="11430"/>
                <a:solidFill>
                  <a:schemeClr val="bg1">
                    <a:lumMod val="75000"/>
                  </a:schemeClr>
                </a:solidFill>
                <a:effectLst>
                  <a:outerShdw blurRad="25400" algn="tl" rotWithShape="0">
                    <a:srgbClr val="000000">
                      <a:alpha val="43000"/>
                    </a:srgbClr>
                  </a:outerShdw>
                </a:effectLst>
              </a:rPr>
              <a:t/>
            </a:r>
            <a:br>
              <a:rPr lang="en-US" sz="3600" b="1" spc="150" dirty="0">
                <a:ln w="11430"/>
                <a:solidFill>
                  <a:schemeClr val="bg1">
                    <a:lumMod val="75000"/>
                  </a:schemeClr>
                </a:solidFill>
                <a:effectLst>
                  <a:outerShdw blurRad="25400" algn="tl" rotWithShape="0">
                    <a:srgbClr val="000000">
                      <a:alpha val="43000"/>
                    </a:srgbClr>
                  </a:outerShdw>
                </a:effectLst>
              </a:rPr>
            </a:br>
            <a:r>
              <a:rPr lang="en-US" sz="3600" dirty="0" smtClean="0">
                <a:solidFill>
                  <a:schemeClr val="bg1"/>
                </a:solidFill>
              </a:rPr>
              <a:t>Epidemiology: Culture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Vertical Text Placeholder 2"/>
          <p:cNvSpPr>
            <a:spLocks noGrp="1"/>
          </p:cNvSpPr>
          <p:nvPr>
            <p:ph type="body" orient="vert" idx="1"/>
          </p:nvPr>
        </p:nvSpPr>
        <p:spPr/>
        <p:txBody>
          <a:bodyPr vert="horz"/>
          <a:lstStyle/>
          <a:p>
            <a:pPr marL="514350" indent="-457200"/>
            <a:r>
              <a:rPr lang="en-US" sz="2800" dirty="0" smtClean="0"/>
              <a:t>Borderline concept began in Western cultures</a:t>
            </a:r>
          </a:p>
          <a:p>
            <a:pPr marL="514350" indent="-457200"/>
            <a:r>
              <a:rPr lang="en-US" sz="2800" dirty="0" smtClean="0"/>
              <a:t>Differing views on borderline traits </a:t>
            </a:r>
          </a:p>
          <a:p>
            <a:pPr marL="914400" lvl="1" indent="-457200"/>
            <a:r>
              <a:rPr lang="en-US" dirty="0" smtClean="0"/>
              <a:t>Emotional lability in Latin and Nordic Countries</a:t>
            </a:r>
          </a:p>
          <a:p>
            <a:pPr marL="914400" lvl="1" indent="-457200"/>
            <a:r>
              <a:rPr lang="en-US" dirty="0" smtClean="0"/>
              <a:t>Dissociative symptoms</a:t>
            </a:r>
            <a:endParaRPr lang="en-US" dirty="0"/>
          </a:p>
        </p:txBody>
      </p:sp>
      <p:pic>
        <p:nvPicPr>
          <p:cNvPr id="5" name="Picture 4" descr="Screen Shot 2015-04-26 at 1.01.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550" y="3876714"/>
            <a:ext cx="2070100" cy="2768600"/>
          </a:xfrm>
          <a:prstGeom prst="rect">
            <a:avLst/>
          </a:prstGeom>
        </p:spPr>
      </p:pic>
      <p:pic>
        <p:nvPicPr>
          <p:cNvPr id="6"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853536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4883</TotalTime>
  <Words>5047</Words>
  <Application>Microsoft Office PowerPoint</Application>
  <PresentationFormat>On-screen Show (4:3)</PresentationFormat>
  <Paragraphs>356</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Borderline Personality Disorder Learning Objectives:  </vt:lpstr>
      <vt:lpstr>Borderline Personality Disorder Stigma</vt:lpstr>
      <vt:lpstr>Borderline Personality Disorder DSM-5 Definition</vt:lpstr>
      <vt:lpstr>Borderline Personality Disorder ICD-10 Definition</vt:lpstr>
      <vt:lpstr>Borderline Personality Disorder Epidemiology: Prevalence</vt:lpstr>
      <vt:lpstr>Borderline Personality Disorder Epidemiology: Gender</vt:lpstr>
      <vt:lpstr>Borderline Personality Disorder Epidemiology: Culture</vt:lpstr>
      <vt:lpstr>Borderline Personality Disorder Epidemiology: Burden of Illness</vt:lpstr>
      <vt:lpstr>Borderline Personality Disorder Epidemiology: Burden of Illness</vt:lpstr>
      <vt:lpstr>Borderline Personality Disorder Epidemiology: Burden of Illness</vt:lpstr>
      <vt:lpstr>Borderline Personality Disorder Age of Onset and Course</vt:lpstr>
      <vt:lpstr>Borderline Personality Disorder Age of Onset and Course</vt:lpstr>
      <vt:lpstr>Borderline Personality Disorder Emily: A Case of Borderline Personality Disorder</vt:lpstr>
      <vt:lpstr>Borderline Personality Disorder Causes</vt:lpstr>
      <vt:lpstr>Borderline Personality Disorder Risk Factors</vt:lpstr>
      <vt:lpstr>Borderline Personality Disorder Diagnosis</vt:lpstr>
      <vt:lpstr>Borderline Personality Disorder Comorbidity</vt:lpstr>
      <vt:lpstr>Borderline Personality Disorder Psychometric Evaluation</vt:lpstr>
      <vt:lpstr>Borderline Personality Disorder Treatment Guidelines</vt:lpstr>
      <vt:lpstr>Borderline Personality Disorder Determinants of Care Framework</vt:lpstr>
      <vt:lpstr>Borderline Personality Disorder Treatment Setting</vt:lpstr>
      <vt:lpstr>Borderline Personality Disorder Treatment</vt:lpstr>
      <vt:lpstr>Borderline Personality Disorder Biological Treatments</vt:lpstr>
      <vt:lpstr>Borderline Personality Disorder Psychotherapy</vt:lpstr>
      <vt:lpstr>Borderline Personality Disorder Psychotherapy: Dialectical Behavior Therapy</vt:lpstr>
      <vt:lpstr>Borderline Personality Disorder Psychotherapy: Mentalization Based Treatment</vt:lpstr>
      <vt:lpstr>Borderline Personality Disorder Psychotherapy: Transference Focused Psychotherapy</vt:lpstr>
      <vt:lpstr>Borderline Personality Disorder Further Information</vt:lpstr>
      <vt:lpstr> Medication:   ADHD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138</cp:revision>
  <dcterms:created xsi:type="dcterms:W3CDTF">2015-01-02T01:03:21Z</dcterms:created>
  <dcterms:modified xsi:type="dcterms:W3CDTF">2015-11-25T06:40:17Z</dcterms:modified>
</cp:coreProperties>
</file>