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6"/>
  </p:notesMasterIdLst>
  <p:sldIdLst>
    <p:sldId id="256" r:id="rId2"/>
    <p:sldId id="257" r:id="rId3"/>
    <p:sldId id="258" r:id="rId4"/>
    <p:sldId id="298" r:id="rId5"/>
    <p:sldId id="313" r:id="rId6"/>
    <p:sldId id="300" r:id="rId7"/>
    <p:sldId id="301" r:id="rId8"/>
    <p:sldId id="314" r:id="rId9"/>
    <p:sldId id="315" r:id="rId10"/>
    <p:sldId id="316" r:id="rId11"/>
    <p:sldId id="299" r:id="rId12"/>
    <p:sldId id="302" r:id="rId13"/>
    <p:sldId id="317" r:id="rId14"/>
    <p:sldId id="318" r:id="rId15"/>
    <p:sldId id="319" r:id="rId16"/>
    <p:sldId id="303" r:id="rId17"/>
    <p:sldId id="330" r:id="rId18"/>
    <p:sldId id="331" r:id="rId19"/>
    <p:sldId id="320" r:id="rId20"/>
    <p:sldId id="321" r:id="rId21"/>
    <p:sldId id="323" r:id="rId22"/>
    <p:sldId id="324" r:id="rId23"/>
    <p:sldId id="325" r:id="rId24"/>
    <p:sldId id="332" r:id="rId25"/>
    <p:sldId id="327" r:id="rId26"/>
    <p:sldId id="307" r:id="rId27"/>
    <p:sldId id="308" r:id="rId28"/>
    <p:sldId id="328" r:id="rId29"/>
    <p:sldId id="333" r:id="rId30"/>
    <p:sldId id="334" r:id="rId31"/>
    <p:sldId id="309" r:id="rId32"/>
    <p:sldId id="329" r:id="rId33"/>
    <p:sldId id="311" r:id="rId34"/>
    <p:sldId id="297" r:id="rId3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A3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55" autoAdjust="0"/>
    <p:restoredTop sz="67530" autoAdjust="0"/>
  </p:normalViewPr>
  <p:slideViewPr>
    <p:cSldViewPr snapToGrid="0" snapToObjects="1">
      <p:cViewPr varScale="1">
        <p:scale>
          <a:sx n="111" d="100"/>
          <a:sy n="111" d="100"/>
        </p:scale>
        <p:origin x="332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916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E9D63F9-64BD-9D48-BF4F-FACD5BAF745A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E46673-C549-6F4B-B00B-E45BB8C711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47349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By the end of this presentation,</a:t>
            </a:r>
            <a:r>
              <a:rPr lang="en-US" baseline="0" dirty="0"/>
              <a:t> you should understand the following about Enuresis in children and adolescents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with a non-</a:t>
            </a:r>
            <a:r>
              <a:rPr lang="en-US" dirty="0" err="1"/>
              <a:t>monosymptomatic</a:t>
            </a:r>
            <a:r>
              <a:rPr lang="en-US" dirty="0"/>
              <a:t> enuresis have the same symptoms</a:t>
            </a:r>
          </a:p>
          <a:p>
            <a:r>
              <a:rPr lang="en-US" dirty="0"/>
              <a:t>but, in addition, have signs similar to those with daytime urinary incontinence</a:t>
            </a:r>
          </a:p>
          <a:p>
            <a:r>
              <a:rPr lang="en-US" dirty="0"/>
              <a:t>(except wetting). This means that some go to the toilet infrequently and postpone</a:t>
            </a:r>
          </a:p>
          <a:p>
            <a:r>
              <a:rPr lang="en-US" dirty="0"/>
              <a:t>micturition with holding </a:t>
            </a:r>
            <a:r>
              <a:rPr lang="en-US" dirty="0" err="1"/>
              <a:t>manoeuvres</a:t>
            </a:r>
            <a:r>
              <a:rPr lang="en-US" dirty="0"/>
              <a:t>, others have signs of urgency and frequency,</a:t>
            </a:r>
          </a:p>
          <a:p>
            <a:r>
              <a:rPr lang="en-US" dirty="0"/>
              <a:t>while others have to strain and the urine stream is interrupted. Also, urinary tract</a:t>
            </a:r>
          </a:p>
          <a:p>
            <a:r>
              <a:rPr lang="en-US" dirty="0"/>
              <a:t>infections (UTI’s), constipation and encopresis are possible.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with secondary enuresis have higher rates of comorbid </a:t>
            </a:r>
            <a:r>
              <a:rPr lang="en-US" dirty="0" err="1"/>
              <a:t>behavioural</a:t>
            </a:r>
            <a:endParaRPr lang="en-US" dirty="0"/>
          </a:p>
          <a:p>
            <a:r>
              <a:rPr lang="en-US" dirty="0"/>
              <a:t>and emotional disorders (von </a:t>
            </a:r>
            <a:r>
              <a:rPr lang="en-US" dirty="0" err="1"/>
              <a:t>Gontard</a:t>
            </a:r>
            <a:r>
              <a:rPr lang="en-US" dirty="0"/>
              <a:t> et al, 1999). A relapse can be precipitated</a:t>
            </a:r>
          </a:p>
          <a:p>
            <a:r>
              <a:rPr lang="en-US" dirty="0"/>
              <a:t>by stressful life-events such as separation or divorce of parents (</a:t>
            </a:r>
            <a:r>
              <a:rPr lang="en-US" dirty="0" err="1"/>
              <a:t>Järvelin</a:t>
            </a:r>
            <a:r>
              <a:rPr lang="en-US" dirty="0"/>
              <a:t> et al, 1990).</a:t>
            </a:r>
          </a:p>
          <a:p>
            <a:r>
              <a:rPr lang="en-US" dirty="0"/>
              <a:t>Otherwise, they do not differ from those with primary enuresis.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Children with urge incontinence are </a:t>
            </a:r>
            <a:r>
              <a:rPr lang="en-US" dirty="0" err="1"/>
              <a:t>characterised</a:t>
            </a:r>
            <a:r>
              <a:rPr lang="en-US" dirty="0"/>
              <a:t> by:</a:t>
            </a:r>
          </a:p>
          <a:p>
            <a:r>
              <a:rPr lang="en-US" dirty="0"/>
              <a:t>• High micturition frequency (more than 7 times per day with short intervals</a:t>
            </a:r>
          </a:p>
          <a:p>
            <a:r>
              <a:rPr lang="en-US" dirty="0"/>
              <a:t>in between)</a:t>
            </a:r>
          </a:p>
          <a:p>
            <a:r>
              <a:rPr lang="en-US" dirty="0"/>
              <a:t>• Urge symptoms, sometimes with sudden, intensive urge</a:t>
            </a:r>
          </a:p>
          <a:p>
            <a:r>
              <a:rPr lang="en-US" dirty="0"/>
              <a:t>• Incontinence with small micturition volumes, increasing with tiredness, e.g.,</a:t>
            </a:r>
          </a:p>
          <a:p>
            <a:r>
              <a:rPr lang="en-US" dirty="0"/>
              <a:t>during the afternoon</a:t>
            </a:r>
          </a:p>
          <a:p>
            <a:r>
              <a:rPr lang="en-US" dirty="0"/>
              <a:t>• Holding </a:t>
            </a:r>
            <a:r>
              <a:rPr lang="en-US" dirty="0" err="1"/>
              <a:t>manoeuvres</a:t>
            </a:r>
            <a:r>
              <a:rPr lang="en-US" dirty="0"/>
              <a:t> such as contracting pelvic floor muscles, pressing thighs</a:t>
            </a:r>
          </a:p>
          <a:p>
            <a:r>
              <a:rPr lang="en-US" dirty="0"/>
              <a:t>together, holding abdomen, jumping from one leg to the next, sitting on</a:t>
            </a:r>
          </a:p>
          <a:p>
            <a:r>
              <a:rPr lang="en-US" dirty="0"/>
              <a:t>heel, squatting with the heel pressed against the perineum (curtsey sign)</a:t>
            </a:r>
          </a:p>
          <a:p>
            <a:r>
              <a:rPr lang="en-US" dirty="0"/>
              <a:t>• </a:t>
            </a:r>
            <a:r>
              <a:rPr lang="en-US" dirty="0" err="1"/>
              <a:t>Vulvovaginitis</a:t>
            </a:r>
            <a:r>
              <a:rPr lang="en-US" dirty="0"/>
              <a:t>, </a:t>
            </a:r>
            <a:r>
              <a:rPr lang="en-US" dirty="0" err="1"/>
              <a:t>perigenital</a:t>
            </a:r>
            <a:r>
              <a:rPr lang="en-US" dirty="0"/>
              <a:t> dermatitis</a:t>
            </a:r>
          </a:p>
          <a:p>
            <a:r>
              <a:rPr lang="en-US" dirty="0"/>
              <a:t>• Urinary tract infections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signs of voiding postponement are:</a:t>
            </a:r>
          </a:p>
          <a:p>
            <a:r>
              <a:rPr lang="en-US" dirty="0"/>
              <a:t>• Low micturition frequency (less than 5 times per day)</a:t>
            </a:r>
          </a:p>
          <a:p>
            <a:r>
              <a:rPr lang="en-US" dirty="0"/>
              <a:t>• Postponement of micturition in certain situations (school, play, reading,</a:t>
            </a:r>
          </a:p>
          <a:p>
            <a:r>
              <a:rPr lang="en-US" dirty="0"/>
              <a:t>television). With increasing postponement and fullness of bladder, holding</a:t>
            </a:r>
          </a:p>
          <a:p>
            <a:r>
              <a:rPr lang="en-US" dirty="0" err="1"/>
              <a:t>manoeuvres</a:t>
            </a:r>
            <a:r>
              <a:rPr lang="en-US" dirty="0"/>
              <a:t> are instituted (as in urge incontinence) until wetting cannot be</a:t>
            </a:r>
          </a:p>
          <a:p>
            <a:r>
              <a:rPr lang="en-US" dirty="0"/>
              <a:t>avoided.</a:t>
            </a:r>
          </a:p>
          <a:p>
            <a:r>
              <a:rPr lang="en-US" dirty="0"/>
              <a:t>• Constipation and encopresis are common.</a:t>
            </a:r>
          </a:p>
          <a:p>
            <a:r>
              <a:rPr lang="en-US" dirty="0"/>
              <a:t>Voiding postponement is </a:t>
            </a:r>
            <a:r>
              <a:rPr lang="en-US" dirty="0" err="1"/>
              <a:t>characterised</a:t>
            </a:r>
            <a:r>
              <a:rPr lang="en-US" dirty="0"/>
              <a:t> by:</a:t>
            </a:r>
          </a:p>
          <a:p>
            <a:r>
              <a:rPr lang="en-US" dirty="0"/>
              <a:t>• Repeated straining at the beginning and during micturition</a:t>
            </a:r>
          </a:p>
          <a:p>
            <a:r>
              <a:rPr lang="en-US" dirty="0"/>
              <a:t>• Intermittent and fractioned urine flow</a:t>
            </a:r>
          </a:p>
          <a:p>
            <a:r>
              <a:rPr lang="en-US" dirty="0"/>
              <a:t>• Incomplete bladder emptying with residual urine and UTI’s</a:t>
            </a:r>
          </a:p>
          <a:p>
            <a:r>
              <a:rPr lang="en-US" dirty="0"/>
              <a:t>• Stool retention, constipation and encopresis</a:t>
            </a:r>
          </a:p>
          <a:p>
            <a:r>
              <a:rPr lang="en-US" dirty="0"/>
              <a:t>• </a:t>
            </a:r>
            <a:r>
              <a:rPr lang="en-US" dirty="0" err="1"/>
              <a:t>Vesico</a:t>
            </a:r>
            <a:r>
              <a:rPr lang="en-US" dirty="0"/>
              <a:t>-ureteral reflux.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Genetic and neurobiological factors interact with environmental influences</a:t>
            </a:r>
          </a:p>
          <a:p>
            <a:r>
              <a:rPr lang="en-US" dirty="0"/>
              <a:t>in the pathogenesis of elimination disorders. While some have a marked genetic</a:t>
            </a:r>
          </a:p>
          <a:p>
            <a:r>
              <a:rPr lang="en-US" dirty="0"/>
              <a:t>component (</a:t>
            </a:r>
            <a:r>
              <a:rPr lang="en-US" dirty="0" err="1"/>
              <a:t>monosymptomatic</a:t>
            </a:r>
            <a:r>
              <a:rPr lang="en-US" dirty="0"/>
              <a:t> enuresis and urge </a:t>
            </a:r>
            <a:r>
              <a:rPr lang="en-US" dirty="0" err="1"/>
              <a:t>incontninence</a:t>
            </a:r>
            <a:r>
              <a:rPr lang="en-US" dirty="0"/>
              <a:t>), in others both</a:t>
            </a:r>
          </a:p>
          <a:p>
            <a:r>
              <a:rPr lang="en-US" dirty="0"/>
              <a:t>genetic and environmental factors are involved (secondary enuresis), while some</a:t>
            </a:r>
          </a:p>
          <a:p>
            <a:r>
              <a:rPr lang="en-US" dirty="0"/>
              <a:t>are mostly environmentally determined (voiding postponement).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Genetic and neurobiological factors interact with environmental influences</a:t>
            </a:r>
          </a:p>
          <a:p>
            <a:r>
              <a:rPr lang="en-US" dirty="0"/>
              <a:t>in the pathogenesis of elimination disorders. While some have a marked genetic</a:t>
            </a:r>
          </a:p>
          <a:p>
            <a:r>
              <a:rPr lang="en-US" dirty="0"/>
              <a:t>component (</a:t>
            </a:r>
            <a:r>
              <a:rPr lang="en-US" dirty="0" err="1"/>
              <a:t>monosymptomatic</a:t>
            </a:r>
            <a:r>
              <a:rPr lang="en-US" dirty="0"/>
              <a:t> enuresis and urge </a:t>
            </a:r>
            <a:r>
              <a:rPr lang="en-US" dirty="0" err="1"/>
              <a:t>incontninence</a:t>
            </a:r>
            <a:r>
              <a:rPr lang="en-US" dirty="0"/>
              <a:t>), in others both</a:t>
            </a:r>
          </a:p>
          <a:p>
            <a:r>
              <a:rPr lang="en-US" dirty="0"/>
              <a:t>genetic and environmental factors are involved (secondary enuresis), while some</a:t>
            </a:r>
          </a:p>
          <a:p>
            <a:r>
              <a:rPr lang="en-US" dirty="0"/>
              <a:t>are mostly environmentally determined (voiding postponement).</a:t>
            </a:r>
          </a:p>
          <a:p>
            <a:endParaRPr lang="en-US" dirty="0"/>
          </a:p>
          <a:p>
            <a:r>
              <a:rPr lang="en-US" dirty="0"/>
              <a:t>Enuresis is a genetically determined maturational disorder of the central</a:t>
            </a:r>
          </a:p>
          <a:p>
            <a:r>
              <a:rPr lang="en-US" dirty="0"/>
              <a:t>nervous system (von </a:t>
            </a:r>
            <a:r>
              <a:rPr lang="en-US" dirty="0" err="1"/>
              <a:t>Gontard</a:t>
            </a:r>
            <a:r>
              <a:rPr lang="en-US" dirty="0"/>
              <a:t> et al, 2001; 2011a); 70% to 80% of all children with</a:t>
            </a:r>
          </a:p>
          <a:p>
            <a:r>
              <a:rPr lang="en-US" dirty="0"/>
              <a:t>enuresis have affected relatives. The concordance rates are higher among mono than</a:t>
            </a:r>
          </a:p>
          <a:p>
            <a:r>
              <a:rPr lang="en-US" dirty="0"/>
              <a:t>di-zygotic twins (</a:t>
            </a:r>
            <a:r>
              <a:rPr lang="en-US" dirty="0" err="1"/>
              <a:t>Bakwin</a:t>
            </a:r>
            <a:r>
              <a:rPr lang="en-US" dirty="0"/>
              <a:t>, 1973). The recurrence risk for a child to be affected</a:t>
            </a:r>
          </a:p>
          <a:p>
            <a:r>
              <a:rPr lang="en-US" dirty="0"/>
              <a:t>by enuresis is 40 % if one parent and 70 % if both parents had been </a:t>
            </a:r>
            <a:r>
              <a:rPr lang="en-US" dirty="0" err="1"/>
              <a:t>enuretic</a:t>
            </a:r>
            <a:endParaRPr lang="en-US" dirty="0"/>
          </a:p>
          <a:p>
            <a:r>
              <a:rPr lang="en-US" dirty="0"/>
              <a:t>(</a:t>
            </a:r>
            <a:r>
              <a:rPr lang="en-US" dirty="0" err="1"/>
              <a:t>Bakwin</a:t>
            </a:r>
            <a:r>
              <a:rPr lang="en-US" dirty="0"/>
              <a:t> 1973). Most cases are consistent with with an autosomal dominant mode of inheritance; only one third of cases are sporadic (von </a:t>
            </a:r>
            <a:r>
              <a:rPr lang="en-US" dirty="0" err="1"/>
              <a:t>Gontard</a:t>
            </a:r>
            <a:r>
              <a:rPr lang="en-US" dirty="0"/>
              <a:t> et al, 2001).</a:t>
            </a:r>
          </a:p>
          <a:p>
            <a:r>
              <a:rPr lang="en-US" dirty="0"/>
              <a:t>Several loci on chromosomes 12, 13 and 22 have been identified in linkage studies</a:t>
            </a:r>
          </a:p>
          <a:p>
            <a:r>
              <a:rPr lang="en-US" dirty="0"/>
              <a:t>– irrespective of the type of enuresis (von </a:t>
            </a:r>
            <a:r>
              <a:rPr lang="en-US" dirty="0" err="1"/>
              <a:t>Gontard</a:t>
            </a:r>
            <a:r>
              <a:rPr lang="en-US" dirty="0"/>
              <a:t> et al, 2001). Candidate genes</a:t>
            </a:r>
          </a:p>
          <a:p>
            <a:r>
              <a:rPr lang="en-US" dirty="0"/>
              <a:t>have not been identified yet. A genetic predisposition for enuresis remains life-long</a:t>
            </a:r>
          </a:p>
          <a:p>
            <a:r>
              <a:rPr lang="en-US" dirty="0"/>
              <a:t>and can be reactivated by risk factors, even in adulthood (</a:t>
            </a:r>
            <a:r>
              <a:rPr lang="en-US" dirty="0" err="1"/>
              <a:t>Hublin</a:t>
            </a:r>
            <a:r>
              <a:rPr lang="en-US" dirty="0"/>
              <a:t> et al, 1998). </a:t>
            </a:r>
          </a:p>
          <a:p>
            <a:endParaRPr lang="en-US" dirty="0"/>
          </a:p>
          <a:p>
            <a:r>
              <a:rPr lang="en-US" dirty="0"/>
              <a:t>Children with enuresis have more neurological “soft signs” and need longer</a:t>
            </a:r>
          </a:p>
          <a:p>
            <a:r>
              <a:rPr lang="en-US" dirty="0"/>
              <a:t>to complete motor tasks (von </a:t>
            </a:r>
            <a:r>
              <a:rPr lang="en-US" dirty="0" err="1"/>
              <a:t>Gontard</a:t>
            </a:r>
            <a:r>
              <a:rPr lang="en-US" dirty="0"/>
              <a:t> et al, 2006). In contrast, sleep architecture</a:t>
            </a:r>
          </a:p>
          <a:p>
            <a:r>
              <a:rPr lang="en-US" dirty="0"/>
              <a:t>is not affected. Enuresis occurs in non-REM sleep phases, i.e. it is not associated</a:t>
            </a:r>
          </a:p>
          <a:p>
            <a:r>
              <a:rPr lang="en-US" dirty="0"/>
              <a:t>with dreaming (enuresis during REM sleep is the exception). Enuresis occurs</a:t>
            </a:r>
          </a:p>
          <a:p>
            <a:r>
              <a:rPr lang="en-US" dirty="0"/>
              <a:t>predominantly in the first third of the night – some children even wet the bed 10</a:t>
            </a:r>
          </a:p>
          <a:p>
            <a:r>
              <a:rPr lang="en-US" dirty="0"/>
              <a:t>minutes after falling asleep. The mean latency is 3 hours (</a:t>
            </a:r>
            <a:r>
              <a:rPr lang="en-US" dirty="0" err="1"/>
              <a:t>Neveus</a:t>
            </a:r>
            <a:r>
              <a:rPr lang="en-US" dirty="0"/>
              <a:t> et al, 1999). This</a:t>
            </a:r>
          </a:p>
          <a:p>
            <a:r>
              <a:rPr lang="en-US" dirty="0"/>
              <a:t>explains why some children with enuresis wet even during daytime naps.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main mechanisms responsible for the development of enuresis include:</a:t>
            </a:r>
          </a:p>
          <a:p>
            <a:r>
              <a:rPr lang="en-US" dirty="0"/>
              <a:t>• Increased urine volume (polyuria) affects some, but not all children. This</a:t>
            </a:r>
          </a:p>
          <a:p>
            <a:r>
              <a:rPr lang="en-US" dirty="0"/>
              <a:t>is associated with a circadian variation (but not lack) of the antidiuretic</a:t>
            </a:r>
          </a:p>
          <a:p>
            <a:r>
              <a:rPr lang="en-US" dirty="0"/>
              <a:t>hormone (</a:t>
            </a:r>
            <a:r>
              <a:rPr lang="en-US" dirty="0" err="1"/>
              <a:t>Rittig</a:t>
            </a:r>
            <a:r>
              <a:rPr lang="en-US" dirty="0"/>
              <a:t> et al, 1989).</a:t>
            </a:r>
          </a:p>
          <a:p>
            <a:r>
              <a:rPr lang="en-US" dirty="0"/>
              <a:t>• Impaired arousal is another important factor (Wolfish et al, 1997). In</a:t>
            </a:r>
          </a:p>
          <a:p>
            <a:r>
              <a:rPr lang="en-US" dirty="0" err="1"/>
              <a:t>standardised</a:t>
            </a:r>
            <a:r>
              <a:rPr lang="en-US" dirty="0"/>
              <a:t> waking schedules with sounds of up to 120 decibels, only</a:t>
            </a:r>
          </a:p>
          <a:p>
            <a:r>
              <a:rPr lang="en-US" dirty="0"/>
              <a:t>9% of children with enuresis can be woken up – significantly fewer than</a:t>
            </a:r>
          </a:p>
          <a:p>
            <a:r>
              <a:rPr lang="en-US" dirty="0"/>
              <a:t>controls. This means that children with enuresis do not wake up when their</a:t>
            </a:r>
          </a:p>
          <a:p>
            <a:r>
              <a:rPr lang="en-US" dirty="0"/>
              <a:t>bladder is full.</a:t>
            </a:r>
          </a:p>
          <a:p>
            <a:r>
              <a:rPr lang="en-US" dirty="0"/>
              <a:t>• Finally, children have an inhibition deficit of the </a:t>
            </a:r>
            <a:r>
              <a:rPr lang="en-US" dirty="0" err="1"/>
              <a:t>pontine</a:t>
            </a:r>
            <a:r>
              <a:rPr lang="en-US" dirty="0"/>
              <a:t> micturition </a:t>
            </a:r>
            <a:r>
              <a:rPr lang="en-US" dirty="0" err="1"/>
              <a:t>centre</a:t>
            </a:r>
            <a:endParaRPr lang="en-US" dirty="0"/>
          </a:p>
          <a:p>
            <a:r>
              <a:rPr lang="en-US" dirty="0"/>
              <a:t>of the brainstem. When the bladder is full during sleep, they are not able to</a:t>
            </a:r>
          </a:p>
          <a:p>
            <a:r>
              <a:rPr lang="en-US" dirty="0"/>
              <a:t>sufficiently suppress emptying (</a:t>
            </a:r>
            <a:r>
              <a:rPr lang="en-US" dirty="0" err="1"/>
              <a:t>Koff</a:t>
            </a:r>
            <a:r>
              <a:rPr lang="en-US" dirty="0"/>
              <a:t>, 1996).</a:t>
            </a:r>
          </a:p>
          <a:p>
            <a:r>
              <a:rPr lang="en-US" dirty="0"/>
              <a:t>In addition to local bladder dysfunction, the same factors are responsible for</a:t>
            </a:r>
          </a:p>
          <a:p>
            <a:r>
              <a:rPr lang="en-US" dirty="0"/>
              <a:t>the development of non-</a:t>
            </a:r>
            <a:r>
              <a:rPr lang="en-US" dirty="0" err="1"/>
              <a:t>monosymptomatic</a:t>
            </a:r>
            <a:r>
              <a:rPr lang="en-US" dirty="0"/>
              <a:t> enuresis.</a:t>
            </a:r>
          </a:p>
          <a:p>
            <a:r>
              <a:rPr lang="en-US" dirty="0"/>
              <a:t>Psychosocial factors modulate genetic and neurobiological risks in different</a:t>
            </a:r>
          </a:p>
          <a:p>
            <a:r>
              <a:rPr lang="en-US" dirty="0"/>
              <a:t>ways. The time of initiation and intensity of toilet training, for example, has</a:t>
            </a:r>
          </a:p>
          <a:p>
            <a:r>
              <a:rPr lang="en-US" dirty="0"/>
              <a:t>no effect on the development of enuresis (Largo et al, 1978; 1996). Psychosocial</a:t>
            </a:r>
          </a:p>
          <a:p>
            <a:r>
              <a:rPr lang="en-US" dirty="0"/>
              <a:t>factors play a minor role in primary enuresis, as the rate of psychological disorders</a:t>
            </a:r>
          </a:p>
          <a:p>
            <a:r>
              <a:rPr lang="en-US" dirty="0"/>
              <a:t>and risk factors is not increased (Fergusson et al, 1986; </a:t>
            </a:r>
            <a:r>
              <a:rPr lang="en-US" dirty="0" err="1"/>
              <a:t>Feehan</a:t>
            </a:r>
            <a:r>
              <a:rPr lang="en-US" dirty="0"/>
              <a:t> et al, 1990).</a:t>
            </a:r>
          </a:p>
          <a:p>
            <a:r>
              <a:rPr lang="en-US" dirty="0"/>
              <a:t>Children with secondary enuresis, however, have both higher rates of emotional</a:t>
            </a:r>
          </a:p>
          <a:p>
            <a:r>
              <a:rPr lang="en-US" dirty="0"/>
              <a:t>and </a:t>
            </a:r>
            <a:r>
              <a:rPr lang="en-US" dirty="0" err="1"/>
              <a:t>behavioural</a:t>
            </a:r>
            <a:r>
              <a:rPr lang="en-US" dirty="0"/>
              <a:t> disorders as well as stressful life events prior to the relapse (</a:t>
            </a:r>
            <a:r>
              <a:rPr lang="en-US" dirty="0" err="1"/>
              <a:t>Järvelin</a:t>
            </a:r>
            <a:endParaRPr lang="en-US" dirty="0"/>
          </a:p>
          <a:p>
            <a:r>
              <a:rPr lang="en-US" dirty="0"/>
              <a:t>et al, 1990; </a:t>
            </a:r>
            <a:r>
              <a:rPr lang="en-US" dirty="0" err="1"/>
              <a:t>Feehan</a:t>
            </a:r>
            <a:r>
              <a:rPr lang="en-US" dirty="0"/>
              <a:t> et al, 1990). The age of school entry (5-6 years) is the most</a:t>
            </a:r>
          </a:p>
          <a:p>
            <a:r>
              <a:rPr lang="en-US" dirty="0"/>
              <a:t>common age for relapse while parental separation or divorce is the most important</a:t>
            </a:r>
          </a:p>
          <a:p>
            <a:r>
              <a:rPr lang="en-US" dirty="0"/>
              <a:t>life event (</a:t>
            </a:r>
            <a:r>
              <a:rPr lang="en-US" dirty="0" err="1"/>
              <a:t>Järvelin</a:t>
            </a:r>
            <a:r>
              <a:rPr lang="en-US" dirty="0"/>
              <a:t> et al, 1990).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Genetic factors play a role in daytime urinary incontinence as well. In a</a:t>
            </a:r>
          </a:p>
          <a:p>
            <a:r>
              <a:rPr lang="en-US" dirty="0"/>
              <a:t>population-based study of 8230 children, the odds ratio for daytime incontinence</a:t>
            </a:r>
          </a:p>
          <a:p>
            <a:r>
              <a:rPr lang="en-US" dirty="0"/>
              <a:t>increased by 3.28 if the mother and by 10.1 if the father was affected (von </a:t>
            </a:r>
            <a:r>
              <a:rPr lang="en-US" dirty="0" err="1"/>
              <a:t>Gontard</a:t>
            </a:r>
            <a:endParaRPr lang="en-US" dirty="0"/>
          </a:p>
          <a:p>
            <a:r>
              <a:rPr lang="en-US" dirty="0"/>
              <a:t>et al, 2011a). Linkage studies demonstrate a positive linkage to chromosome 17</a:t>
            </a:r>
          </a:p>
          <a:p>
            <a:r>
              <a:rPr lang="en-US" dirty="0"/>
              <a:t>(</a:t>
            </a:r>
            <a:r>
              <a:rPr lang="en-US" dirty="0" err="1"/>
              <a:t>Eiberg</a:t>
            </a:r>
            <a:r>
              <a:rPr lang="en-US" dirty="0"/>
              <a:t> et al, 2001). Urge incontinence is caused by spontaneous contractions</a:t>
            </a:r>
          </a:p>
          <a:p>
            <a:r>
              <a:rPr lang="en-US" dirty="0"/>
              <a:t>of the detrusor during the filling phase of the bladder, which are not sufficiently</a:t>
            </a:r>
          </a:p>
          <a:p>
            <a:r>
              <a:rPr lang="en-US" dirty="0"/>
              <a:t>inhibited by the central nervous system (Franco, 2007). Genetic factors also play a</a:t>
            </a:r>
          </a:p>
          <a:p>
            <a:r>
              <a:rPr lang="en-US" dirty="0"/>
              <a:t>major role in giggle incontinence but not in the other types of incontinence.</a:t>
            </a:r>
          </a:p>
          <a:p>
            <a:endParaRPr lang="en-US" dirty="0"/>
          </a:p>
          <a:p>
            <a:r>
              <a:rPr lang="en-US" dirty="0"/>
              <a:t>Daytime continence is not influenced by early or intensive toilet training in</a:t>
            </a:r>
          </a:p>
          <a:p>
            <a:r>
              <a:rPr lang="en-US" dirty="0"/>
              <a:t>general (Largo et al, 1996; 1978). However, psychosocial factors do play a major</a:t>
            </a:r>
          </a:p>
          <a:p>
            <a:r>
              <a:rPr lang="en-US" dirty="0"/>
              <a:t>role in daytime incontinence (see section on comorbidity). Voiding postponement</a:t>
            </a:r>
          </a:p>
          <a:p>
            <a:r>
              <a:rPr lang="en-US" dirty="0"/>
              <a:t>can be due to an acquired habit or as one of many oppositional symptoms as part</a:t>
            </a:r>
          </a:p>
          <a:p>
            <a:r>
              <a:rPr lang="en-US" dirty="0"/>
              <a:t>of ODD (Kuhn et al., 2008).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Overall, psychological disorders are 2 to 5 times more frequent in children</a:t>
            </a:r>
          </a:p>
          <a:p>
            <a:r>
              <a:rPr lang="en-US" dirty="0"/>
              <a:t>with elimination disorders. In summary, 20%-30% of children with enuresis,</a:t>
            </a:r>
          </a:p>
          <a:p>
            <a:r>
              <a:rPr lang="en-US" dirty="0"/>
              <a:t>20%-40% of those with urinary incontinence, and 30-50% with encopresis have</a:t>
            </a:r>
          </a:p>
          <a:p>
            <a:r>
              <a:rPr lang="en-US" dirty="0"/>
              <a:t>clinically relevant comorbid disorders (von </a:t>
            </a:r>
            <a:r>
              <a:rPr lang="en-US" dirty="0" err="1"/>
              <a:t>Gontard</a:t>
            </a:r>
            <a:r>
              <a:rPr lang="en-US" dirty="0"/>
              <a:t> et al, 2011b). Comorbidity</a:t>
            </a:r>
          </a:p>
          <a:p>
            <a:r>
              <a:rPr lang="en-US" dirty="0"/>
              <a:t>rates are highest in children with secondary enuresis – up to 40% in </a:t>
            </a:r>
            <a:r>
              <a:rPr lang="en-US" dirty="0" err="1"/>
              <a:t>populationbased</a:t>
            </a:r>
            <a:endParaRPr lang="en-US" dirty="0"/>
          </a:p>
          <a:p>
            <a:r>
              <a:rPr lang="en-US" dirty="0"/>
              <a:t>and 75% in clinic-based studies (</a:t>
            </a:r>
            <a:r>
              <a:rPr lang="en-US" dirty="0" err="1"/>
              <a:t>Feehan</a:t>
            </a:r>
            <a:r>
              <a:rPr lang="en-US" dirty="0"/>
              <a:t> et al, 1990; von </a:t>
            </a:r>
            <a:r>
              <a:rPr lang="en-US" dirty="0" err="1"/>
              <a:t>Gontard</a:t>
            </a:r>
            <a:r>
              <a:rPr lang="en-US" dirty="0"/>
              <a:t> et al,</a:t>
            </a:r>
          </a:p>
          <a:p>
            <a:r>
              <a:rPr lang="en-US" dirty="0"/>
              <a:t>1999). Children with non-</a:t>
            </a:r>
            <a:r>
              <a:rPr lang="en-US" dirty="0" err="1"/>
              <a:t>monosymptomatic</a:t>
            </a:r>
            <a:r>
              <a:rPr lang="en-US" dirty="0"/>
              <a:t> enuresis have more comorbid</a:t>
            </a:r>
          </a:p>
          <a:p>
            <a:r>
              <a:rPr lang="en-US" dirty="0"/>
              <a:t>disorders than those with </a:t>
            </a:r>
            <a:r>
              <a:rPr lang="en-US" dirty="0" err="1"/>
              <a:t>monosymptomatic</a:t>
            </a:r>
            <a:r>
              <a:rPr lang="en-US" dirty="0"/>
              <a:t> enuresis (Butler et al, 2006).</a:t>
            </a:r>
          </a:p>
          <a:p>
            <a:endParaRPr lang="en-US" dirty="0"/>
          </a:p>
          <a:p>
            <a:r>
              <a:rPr lang="en-US" dirty="0"/>
              <a:t>ADHD is he most common comorbid disorder in enuresis. In a population</a:t>
            </a:r>
          </a:p>
          <a:p>
            <a:r>
              <a:rPr lang="en-US" dirty="0"/>
              <a:t>study of 1379 children aged 6 years, 9.4% had clinically relevant ADHD symptoms</a:t>
            </a:r>
          </a:p>
          <a:p>
            <a:r>
              <a:rPr lang="en-US" dirty="0"/>
              <a:t>compared to 3.4% of non-wetting children (von </a:t>
            </a:r>
            <a:r>
              <a:rPr lang="en-US" dirty="0" err="1"/>
              <a:t>Gontard</a:t>
            </a:r>
            <a:r>
              <a:rPr lang="en-US" dirty="0"/>
              <a:t> et al, 2011c). The rate of</a:t>
            </a:r>
          </a:p>
          <a:p>
            <a:r>
              <a:rPr lang="en-US" dirty="0"/>
              <a:t>ADHD in </a:t>
            </a:r>
            <a:r>
              <a:rPr lang="en-US" dirty="0" err="1"/>
              <a:t>enuretic</a:t>
            </a:r>
            <a:r>
              <a:rPr lang="en-US" dirty="0"/>
              <a:t> children presented to a </a:t>
            </a:r>
            <a:r>
              <a:rPr lang="en-US" dirty="0" err="1"/>
              <a:t>paediatric</a:t>
            </a:r>
            <a:r>
              <a:rPr lang="en-US" dirty="0"/>
              <a:t> hospital was 28.3%, compared</a:t>
            </a:r>
          </a:p>
          <a:p>
            <a:r>
              <a:rPr lang="en-US" dirty="0"/>
              <a:t>to 10.3% in a non-selected sample (</a:t>
            </a:r>
            <a:r>
              <a:rPr lang="en-US" dirty="0" err="1"/>
              <a:t>Baeyens</a:t>
            </a:r>
            <a:r>
              <a:rPr lang="en-US" dirty="0"/>
              <a:t> et al, 2006). Enuresis persisted longer</a:t>
            </a:r>
          </a:p>
          <a:p>
            <a:r>
              <a:rPr lang="en-US" dirty="0"/>
              <a:t>in children with ADHD – 2 years later, 65% were still </a:t>
            </a:r>
            <a:r>
              <a:rPr lang="en-US" dirty="0" err="1"/>
              <a:t>enuretic</a:t>
            </a:r>
            <a:r>
              <a:rPr lang="en-US" dirty="0"/>
              <a:t> compared to 37%</a:t>
            </a:r>
          </a:p>
          <a:p>
            <a:r>
              <a:rPr lang="en-US" dirty="0"/>
              <a:t>of controls (</a:t>
            </a:r>
            <a:r>
              <a:rPr lang="en-US" dirty="0" err="1"/>
              <a:t>Baeyens</a:t>
            </a:r>
            <a:r>
              <a:rPr lang="en-US" dirty="0"/>
              <a:t> et al, 2005). Enuresis in combination with ADHD is more</a:t>
            </a:r>
          </a:p>
          <a:p>
            <a:r>
              <a:rPr lang="en-US" dirty="0"/>
              <a:t>difficult to treat due to non-compliance. With alarm treatment, 43% of those with</a:t>
            </a:r>
          </a:p>
          <a:p>
            <a:r>
              <a:rPr lang="en-US" dirty="0"/>
              <a:t>comorbid ADHD were dry (versus 69% of those with enuresis alone) at 6 months</a:t>
            </a:r>
          </a:p>
          <a:p>
            <a:r>
              <a:rPr lang="en-US" dirty="0"/>
              <a:t>and only 19% (versus 66%) at 12 months. The rate of non-compliance was 38%</a:t>
            </a:r>
          </a:p>
          <a:p>
            <a:r>
              <a:rPr lang="en-US" dirty="0"/>
              <a:t>if both enuresis and ADHD co-existed (</a:t>
            </a:r>
            <a:r>
              <a:rPr lang="en-US" dirty="0" err="1"/>
              <a:t>Crimmins</a:t>
            </a:r>
            <a:r>
              <a:rPr lang="en-US" dirty="0"/>
              <a:t> et al, 2003).</a:t>
            </a:r>
          </a:p>
          <a:p>
            <a:endParaRPr lang="en-US" dirty="0"/>
          </a:p>
          <a:p>
            <a:r>
              <a:rPr lang="en-US" dirty="0" err="1"/>
              <a:t>Externalising</a:t>
            </a:r>
            <a:r>
              <a:rPr lang="en-US" dirty="0"/>
              <a:t> disorders predominate but </a:t>
            </a:r>
            <a:r>
              <a:rPr lang="en-US" dirty="0" err="1"/>
              <a:t>internalising</a:t>
            </a:r>
            <a:r>
              <a:rPr lang="en-US" dirty="0"/>
              <a:t> conditions can also</a:t>
            </a:r>
          </a:p>
          <a:p>
            <a:r>
              <a:rPr lang="en-US" dirty="0"/>
              <a:t>occur. In a British population-based study of 8242 children at the age of 7½ years,</a:t>
            </a:r>
          </a:p>
          <a:p>
            <a:r>
              <a:rPr lang="en-US" dirty="0"/>
              <a:t>those with enuresis also suffered from separation anxiety (8.0%), social anxiety</a:t>
            </a:r>
          </a:p>
          <a:p>
            <a:r>
              <a:rPr lang="en-US" dirty="0"/>
              <a:t>(70%), specific phobia (14.1%), </a:t>
            </a:r>
            <a:r>
              <a:rPr lang="en-US" dirty="0" err="1"/>
              <a:t>generalised</a:t>
            </a:r>
            <a:r>
              <a:rPr lang="en-US" dirty="0"/>
              <a:t> anxiety (10.5%), depression (14.2%),</a:t>
            </a:r>
          </a:p>
          <a:p>
            <a:r>
              <a:rPr lang="en-US" dirty="0"/>
              <a:t>ODD (8.8%), conduct disorders (8.5%) and ADHD (17.6%) (</a:t>
            </a:r>
            <a:r>
              <a:rPr lang="en-US" dirty="0" err="1"/>
              <a:t>Joinson</a:t>
            </a:r>
            <a:r>
              <a:rPr lang="en-US" dirty="0"/>
              <a:t> et al,</a:t>
            </a:r>
          </a:p>
          <a:p>
            <a:r>
              <a:rPr lang="en-US" dirty="0"/>
              <a:t>2007).</a:t>
            </a:r>
          </a:p>
          <a:p>
            <a:endParaRPr lang="en-US" dirty="0"/>
          </a:p>
          <a:p>
            <a:r>
              <a:rPr lang="en-US" dirty="0"/>
              <a:t>Children with enuresis are not only afflicted with more comorbid disorders,</a:t>
            </a:r>
          </a:p>
          <a:p>
            <a:r>
              <a:rPr lang="en-US" dirty="0"/>
              <a:t>they are also more distressed and show more subclinical symptoms, which often</a:t>
            </a:r>
          </a:p>
          <a:p>
            <a:r>
              <a:rPr lang="en-US" dirty="0"/>
              <a:t>improve upon attaining dryness. Self-esteem can be affected and can improve under</a:t>
            </a:r>
          </a:p>
          <a:p>
            <a:r>
              <a:rPr lang="en-US" dirty="0"/>
              <a:t>treatment – irrespective of treatment success (</a:t>
            </a:r>
            <a:r>
              <a:rPr lang="en-US" dirty="0" err="1"/>
              <a:t>Longstaffe</a:t>
            </a:r>
            <a:r>
              <a:rPr lang="en-US" dirty="0"/>
              <a:t> et al, 2000). Also, quality</a:t>
            </a:r>
          </a:p>
          <a:p>
            <a:r>
              <a:rPr lang="en-US" dirty="0"/>
              <a:t>of life can be reduced by the enuresis (Bachmann et al, 2009). Both children and</a:t>
            </a:r>
          </a:p>
          <a:p>
            <a:r>
              <a:rPr lang="en-US" dirty="0"/>
              <a:t>parents can be distressed by the enuresis.</a:t>
            </a:r>
          </a:p>
          <a:p>
            <a:endParaRPr lang="en-US" dirty="0"/>
          </a:p>
          <a:p>
            <a:r>
              <a:rPr lang="en-US" dirty="0"/>
              <a:t>Daytime urinary incontinence</a:t>
            </a:r>
          </a:p>
          <a:p>
            <a:r>
              <a:rPr lang="en-US" dirty="0"/>
              <a:t>Comorbidity rates among children with daytime urinary incontinence</a:t>
            </a:r>
          </a:p>
          <a:p>
            <a:r>
              <a:rPr lang="en-US" dirty="0"/>
              <a:t>(30%-40%) are slightly higher than in children with enuresis (20%-40%) (von</a:t>
            </a:r>
          </a:p>
          <a:p>
            <a:r>
              <a:rPr lang="en-US" dirty="0" err="1"/>
              <a:t>Gontard</a:t>
            </a:r>
            <a:r>
              <a:rPr lang="en-US" dirty="0"/>
              <a:t> et al, 2011b). In a population-based study of 8242 children aged 7 ½</a:t>
            </a:r>
          </a:p>
          <a:p>
            <a:r>
              <a:rPr lang="en-US" dirty="0"/>
              <a:t>years, </a:t>
            </a:r>
            <a:r>
              <a:rPr lang="en-US" dirty="0" err="1"/>
              <a:t>externalising</a:t>
            </a:r>
            <a:r>
              <a:rPr lang="en-US" dirty="0"/>
              <a:t> disorders were prominent with significantly increased rates of</a:t>
            </a:r>
          </a:p>
          <a:p>
            <a:r>
              <a:rPr lang="en-US" dirty="0"/>
              <a:t>ADHD (24.8%), ODD (10.9%) and conduct disorders (11.8%) (</a:t>
            </a:r>
            <a:r>
              <a:rPr lang="en-US" dirty="0" err="1"/>
              <a:t>Joinson</a:t>
            </a:r>
            <a:r>
              <a:rPr lang="en-US" dirty="0"/>
              <a:t> et al,</a:t>
            </a:r>
          </a:p>
          <a:p>
            <a:r>
              <a:rPr lang="en-US" dirty="0"/>
              <a:t>2006). In another population study, 36.7% of children with urinary incontinence</a:t>
            </a:r>
          </a:p>
          <a:p>
            <a:r>
              <a:rPr lang="en-US" dirty="0"/>
              <a:t>had ADHD symptoms, in comparison to 3.4% of dry children (von </a:t>
            </a:r>
            <a:r>
              <a:rPr lang="en-US" dirty="0" err="1"/>
              <a:t>Gontard</a:t>
            </a:r>
            <a:r>
              <a:rPr lang="en-US" dirty="0"/>
              <a:t> et al, 2011c). Adherence to treatment is lower in cases of urinary incontinence</a:t>
            </a:r>
          </a:p>
          <a:p>
            <a:r>
              <a:rPr lang="en-US" dirty="0"/>
              <a:t>and ADHD: only 68% became dry, compared to 91% of controls with urinary</a:t>
            </a:r>
          </a:p>
          <a:p>
            <a:r>
              <a:rPr lang="en-US" dirty="0"/>
              <a:t>incontinence without ADHD (</a:t>
            </a:r>
            <a:r>
              <a:rPr lang="en-US" dirty="0" err="1"/>
              <a:t>Crimmins</a:t>
            </a:r>
            <a:r>
              <a:rPr lang="en-US" dirty="0"/>
              <a:t> et al, 2003).</a:t>
            </a:r>
          </a:p>
          <a:p>
            <a:r>
              <a:rPr lang="en-US" dirty="0"/>
              <a:t>Children with urge incontinence have lower rates of comorbid disorders</a:t>
            </a:r>
          </a:p>
          <a:p>
            <a:r>
              <a:rPr lang="en-US" dirty="0"/>
              <a:t>than those with voiding postponement (36% vs. 59%) but higher than controls</a:t>
            </a:r>
          </a:p>
          <a:p>
            <a:r>
              <a:rPr lang="en-US" dirty="0"/>
              <a:t>(9%) (Kuhn et al, 2009). Children with urge incontinence predominantly have</a:t>
            </a:r>
          </a:p>
          <a:p>
            <a:r>
              <a:rPr lang="en-US" dirty="0" err="1"/>
              <a:t>internalising</a:t>
            </a:r>
            <a:r>
              <a:rPr lang="en-US" dirty="0"/>
              <a:t> disorders while the most typical disorder in voiding postponement is</a:t>
            </a:r>
          </a:p>
          <a:p>
            <a:r>
              <a:rPr lang="en-US" dirty="0"/>
              <a:t>ODD (Kuhn et al, 2009). It would appear that comorbid disorders are a consequence</a:t>
            </a:r>
          </a:p>
          <a:p>
            <a:r>
              <a:rPr lang="en-US" dirty="0"/>
              <a:t>of wetting in urge incontinence while ODD seems to be the underlying problem</a:t>
            </a:r>
          </a:p>
          <a:p>
            <a:r>
              <a:rPr lang="en-US" dirty="0"/>
              <a:t>in voiding postponement. Much less is known about comorbidity in the other</a:t>
            </a:r>
          </a:p>
          <a:p>
            <a:r>
              <a:rPr lang="en-US" dirty="0"/>
              <a:t>types of incontinence.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Assessment and a careful diagnosis are the bases for successful treatment</a:t>
            </a:r>
          </a:p>
          <a:p>
            <a:r>
              <a:rPr lang="en-US" dirty="0"/>
              <a:t>– each subtype of enuresis and urinary incontinence responds best to its specific</a:t>
            </a:r>
          </a:p>
          <a:p>
            <a:r>
              <a:rPr lang="en-US" dirty="0"/>
              <a:t>treatment. Assessment also means building a relationship with the child and parents</a:t>
            </a:r>
          </a:p>
          <a:p>
            <a:r>
              <a:rPr lang="en-US" dirty="0"/>
              <a:t>that will become the foundation for the entire course of therapy. It is therefore</a:t>
            </a:r>
          </a:p>
          <a:p>
            <a:r>
              <a:rPr lang="en-US" dirty="0"/>
              <a:t>advisable to take plenty of time for the first consultation with child and parents.</a:t>
            </a:r>
          </a:p>
          <a:p>
            <a:r>
              <a:rPr lang="en-US" dirty="0"/>
              <a:t>More details on the diagnosis and treatment of all elimination disorders can be</a:t>
            </a:r>
          </a:p>
          <a:p>
            <a:r>
              <a:rPr lang="en-US" dirty="0"/>
              <a:t>found in von </a:t>
            </a:r>
            <a:r>
              <a:rPr lang="en-US" dirty="0" err="1"/>
              <a:t>Gontard</a:t>
            </a:r>
            <a:r>
              <a:rPr lang="en-US" dirty="0"/>
              <a:t> and </a:t>
            </a:r>
            <a:r>
              <a:rPr lang="en-US" dirty="0" err="1"/>
              <a:t>Neveus</a:t>
            </a:r>
            <a:r>
              <a:rPr lang="en-US" dirty="0"/>
              <a:t> (2006), which is still the most comprehensive</a:t>
            </a:r>
          </a:p>
          <a:p>
            <a:r>
              <a:rPr lang="en-US" dirty="0"/>
              <a:t>textbook on the topic, with both background information and practical procedures.</a:t>
            </a:r>
          </a:p>
          <a:p>
            <a:endParaRPr lang="en-US" dirty="0"/>
          </a:p>
          <a:p>
            <a:r>
              <a:rPr lang="en-US" dirty="0"/>
              <a:t>Most of the diagnostic process is based on simple, good clinical practice</a:t>
            </a:r>
          </a:p>
          <a:p>
            <a:r>
              <a:rPr lang="en-US" dirty="0"/>
              <a:t>that can be delivered in most primary care settings. The most important step is</a:t>
            </a:r>
          </a:p>
          <a:p>
            <a:r>
              <a:rPr lang="en-US" dirty="0"/>
              <a:t>a good and thorough history. The history will lead the clinician towards possible</a:t>
            </a:r>
          </a:p>
          <a:p>
            <a:r>
              <a:rPr lang="en-US" dirty="0"/>
              <a:t>diagnoses which need to be followed up and enable the exclusion of many other</a:t>
            </a:r>
          </a:p>
          <a:p>
            <a:r>
              <a:rPr lang="en-US" dirty="0"/>
              <a:t>conditions. An example of a detailed history with pertinent questions can be found</a:t>
            </a:r>
          </a:p>
          <a:p>
            <a:r>
              <a:rPr lang="en-US" dirty="0"/>
              <a:t>in Appendix C.4.1.</a:t>
            </a:r>
          </a:p>
          <a:p>
            <a:endParaRPr lang="en-US" dirty="0"/>
          </a:p>
          <a:p>
            <a:r>
              <a:rPr lang="en-US" dirty="0"/>
              <a:t>Each child should be examined physically at least once at the beginning</a:t>
            </a:r>
          </a:p>
          <a:p>
            <a:r>
              <a:rPr lang="en-US" dirty="0"/>
              <a:t>of treatment. It is essential that organic causes of incontinence are ruled out. A</a:t>
            </a:r>
          </a:p>
          <a:p>
            <a:r>
              <a:rPr lang="en-US" dirty="0"/>
              <a:t>full </a:t>
            </a:r>
            <a:r>
              <a:rPr lang="en-US" dirty="0" err="1"/>
              <a:t>paediatric</a:t>
            </a:r>
            <a:r>
              <a:rPr lang="en-US" dirty="0"/>
              <a:t> and </a:t>
            </a:r>
            <a:r>
              <a:rPr lang="en-US" dirty="0" err="1"/>
              <a:t>neuorological</a:t>
            </a:r>
            <a:r>
              <a:rPr lang="en-US" dirty="0"/>
              <a:t> exam is recommended. Children with daytime</a:t>
            </a:r>
          </a:p>
          <a:p>
            <a:r>
              <a:rPr lang="en-US" dirty="0"/>
              <a:t>incontinence may require several examinations in the course of treatment,</a:t>
            </a:r>
          </a:p>
          <a:p>
            <a:r>
              <a:rPr lang="en-US" dirty="0"/>
              <a:t>especially if UTI’s and other complications occur. For most children with enuresis,</a:t>
            </a:r>
          </a:p>
          <a:p>
            <a:r>
              <a:rPr lang="en-US" dirty="0"/>
              <a:t>especially with </a:t>
            </a:r>
            <a:r>
              <a:rPr lang="en-US" dirty="0" err="1"/>
              <a:t>monosymptomatic</a:t>
            </a:r>
            <a:r>
              <a:rPr lang="en-US" dirty="0"/>
              <a:t> enuresis, one exam will suffice. </a:t>
            </a:r>
          </a:p>
          <a:p>
            <a:endParaRPr lang="en-US" dirty="0"/>
          </a:p>
          <a:p>
            <a:r>
              <a:rPr lang="en-US" dirty="0"/>
              <a:t>At least one urinalysis (with a urine stick) is recommended to be sure</a:t>
            </a:r>
          </a:p>
          <a:p>
            <a:r>
              <a:rPr lang="en-US" dirty="0"/>
              <a:t>that no signs of </a:t>
            </a:r>
            <a:r>
              <a:rPr lang="en-US" dirty="0" err="1"/>
              <a:t>bacteriuria</a:t>
            </a:r>
            <a:r>
              <a:rPr lang="en-US" dirty="0"/>
              <a:t> and manifest UTI are present. This is especially</a:t>
            </a:r>
          </a:p>
          <a:p>
            <a:r>
              <a:rPr lang="en-US" dirty="0"/>
              <a:t>important in daytime urinary incontinence; it is usually negative in children with</a:t>
            </a:r>
          </a:p>
          <a:p>
            <a:r>
              <a:rPr lang="en-US" dirty="0" err="1"/>
              <a:t>monosymptomatic</a:t>
            </a:r>
            <a:r>
              <a:rPr lang="en-US" dirty="0"/>
              <a:t> enuresis.</a:t>
            </a:r>
          </a:p>
          <a:p>
            <a:r>
              <a:rPr lang="en-US" dirty="0"/>
              <a:t>If available, </a:t>
            </a:r>
            <a:r>
              <a:rPr lang="en-US" dirty="0" err="1"/>
              <a:t>sonography</a:t>
            </a:r>
            <a:r>
              <a:rPr lang="en-US" dirty="0"/>
              <a:t> is a very useful, non-invasive tool. In addition to the</a:t>
            </a:r>
          </a:p>
          <a:p>
            <a:r>
              <a:rPr lang="en-US" dirty="0"/>
              <a:t>detecting structural anomalies of the urinary tract, </a:t>
            </a:r>
            <a:r>
              <a:rPr lang="en-US" dirty="0" err="1"/>
              <a:t>sonography</a:t>
            </a:r>
            <a:r>
              <a:rPr lang="en-US" dirty="0"/>
              <a:t> can give valuable</a:t>
            </a:r>
          </a:p>
          <a:p>
            <a:r>
              <a:rPr lang="en-US" dirty="0"/>
              <a:t>information regarding three functional changes:</a:t>
            </a:r>
          </a:p>
          <a:p>
            <a:r>
              <a:rPr lang="en-US" dirty="0"/>
              <a:t>• A thickened bladder wall (&gt; 2.5mm) can be indicative of a hypertrophy of</a:t>
            </a:r>
          </a:p>
          <a:p>
            <a:r>
              <a:rPr lang="en-US" dirty="0"/>
              <a:t>the bladder wall as a sign of bladder dysfunction or it can be due to UTI’s</a:t>
            </a:r>
          </a:p>
          <a:p>
            <a:r>
              <a:rPr lang="en-US" dirty="0"/>
              <a:t>• Residual urine (&gt;20ml) can be indicative of incomplete bladder emptying;</a:t>
            </a:r>
          </a:p>
          <a:p>
            <a:r>
              <a:rPr lang="en-US" dirty="0"/>
              <a:t>and finally,</a:t>
            </a:r>
          </a:p>
          <a:p>
            <a:r>
              <a:rPr lang="en-US" dirty="0"/>
              <a:t>• An enlarged rectal diameter of more than 25mm can be a sign of stool</a:t>
            </a:r>
          </a:p>
          <a:p>
            <a:r>
              <a:rPr lang="en-US" dirty="0"/>
              <a:t>retention and constipation.</a:t>
            </a:r>
          </a:p>
          <a:p>
            <a:endParaRPr lang="en-US" dirty="0"/>
          </a:p>
          <a:p>
            <a:r>
              <a:rPr lang="en-US" dirty="0"/>
              <a:t>However, even in Europe, </a:t>
            </a:r>
            <a:r>
              <a:rPr lang="en-US" dirty="0" err="1"/>
              <a:t>sonography</a:t>
            </a:r>
            <a:r>
              <a:rPr lang="en-US" dirty="0"/>
              <a:t> is not easily available in many</a:t>
            </a:r>
          </a:p>
          <a:p>
            <a:r>
              <a:rPr lang="en-US" dirty="0"/>
              <a:t>countries and thus not routinely performed in children with enuresis and urinary</a:t>
            </a:r>
          </a:p>
          <a:p>
            <a:r>
              <a:rPr lang="en-US" dirty="0"/>
              <a:t>incontinence. In complicated cases with recurrent UTI’s it is definitely indicated.</a:t>
            </a:r>
          </a:p>
          <a:p>
            <a:r>
              <a:rPr lang="en-US" dirty="0"/>
              <a:t>All other procedures are not routinely indicated. </a:t>
            </a:r>
            <a:r>
              <a:rPr lang="en-US" dirty="0" err="1"/>
              <a:t>Uroflowmetry</a:t>
            </a:r>
            <a:r>
              <a:rPr lang="en-US" dirty="0"/>
              <a:t> alone or</a:t>
            </a:r>
          </a:p>
          <a:p>
            <a:r>
              <a:rPr lang="en-US" dirty="0"/>
              <a:t>combined with pelvic floor EMG is required for the diagnosis of dysfunctional</a:t>
            </a:r>
          </a:p>
          <a:p>
            <a:r>
              <a:rPr lang="en-US" dirty="0"/>
              <a:t>voiding (Chase et al, 2011). So-called staccato (changes in flow rates) or fractioned</a:t>
            </a:r>
          </a:p>
          <a:p>
            <a:r>
              <a:rPr lang="en-US" dirty="0"/>
              <a:t>(complete interruption of flow) are typical, combined with contractions of the</a:t>
            </a:r>
          </a:p>
          <a:p>
            <a:r>
              <a:rPr lang="en-US" dirty="0"/>
              <a:t>pelvic floor. If not available, good clinical practice would be to listen and observe</a:t>
            </a:r>
          </a:p>
          <a:p>
            <a:r>
              <a:rPr lang="en-US" dirty="0"/>
              <a:t>a child during the emptying of the bladder: one can hear and observe the straining</a:t>
            </a:r>
          </a:p>
          <a:p>
            <a:r>
              <a:rPr lang="en-US" dirty="0"/>
              <a:t>as well as the waxing and waning of the urine stream.</a:t>
            </a:r>
          </a:p>
          <a:p>
            <a:r>
              <a:rPr lang="en-US" dirty="0"/>
              <a:t>All other, especially invasive, procedures should not be performed in</a:t>
            </a:r>
          </a:p>
          <a:p>
            <a:r>
              <a:rPr lang="en-US" dirty="0"/>
              <a:t>children with enuresis or functional urinary incontinence unless they are absolutely</a:t>
            </a:r>
          </a:p>
          <a:p>
            <a:r>
              <a:rPr lang="en-US" dirty="0"/>
              <a:t>indicated medically. Radiological and further urological investigations should be</a:t>
            </a:r>
          </a:p>
          <a:p>
            <a:r>
              <a:rPr lang="en-US" dirty="0"/>
              <a:t>avoided as they are in most cases not necessary and can harm the child.</a:t>
            </a:r>
          </a:p>
          <a:p>
            <a:endParaRPr lang="en-US" dirty="0"/>
          </a:p>
          <a:p>
            <a:r>
              <a:rPr lang="en-US" dirty="0"/>
              <a:t>Somatic causes of urinary incontinence must be excluded. These include</a:t>
            </a:r>
          </a:p>
          <a:p>
            <a:r>
              <a:rPr lang="en-US" dirty="0"/>
              <a:t>structural anomalies (such as </a:t>
            </a:r>
            <a:r>
              <a:rPr lang="en-US" dirty="0" err="1"/>
              <a:t>epispadias</a:t>
            </a:r>
            <a:r>
              <a:rPr lang="en-US" dirty="0"/>
              <a:t>, hypospadias, urethral valves, and other</a:t>
            </a:r>
          </a:p>
          <a:p>
            <a:r>
              <a:rPr lang="en-US" dirty="0"/>
              <a:t>malformations of the urinary tract), neurologic conditions (such as </a:t>
            </a:r>
            <a:r>
              <a:rPr lang="en-US" dirty="0" err="1"/>
              <a:t>spina</a:t>
            </a:r>
            <a:r>
              <a:rPr lang="en-US" dirty="0"/>
              <a:t> bifida</a:t>
            </a:r>
          </a:p>
          <a:p>
            <a:r>
              <a:rPr lang="en-US" dirty="0" err="1"/>
              <a:t>occulta</a:t>
            </a:r>
            <a:r>
              <a:rPr lang="en-US" dirty="0"/>
              <a:t>, tethered-cord-syndrome, etc.) and other </a:t>
            </a:r>
            <a:r>
              <a:rPr lang="en-US" dirty="0" err="1"/>
              <a:t>paediatric</a:t>
            </a:r>
            <a:r>
              <a:rPr lang="en-US" dirty="0"/>
              <a:t> diseases (such as</a:t>
            </a:r>
          </a:p>
          <a:p>
            <a:r>
              <a:rPr lang="en-US" dirty="0"/>
              <a:t>diabetes </a:t>
            </a:r>
            <a:r>
              <a:rPr lang="en-US" dirty="0" err="1"/>
              <a:t>insipidus</a:t>
            </a:r>
            <a:r>
              <a:rPr lang="en-US" dirty="0"/>
              <a:t>, diabetes mellitus). Comorbid emotional and </a:t>
            </a:r>
            <a:r>
              <a:rPr lang="en-US" dirty="0" err="1"/>
              <a:t>behavioural</a:t>
            </a:r>
            <a:endParaRPr lang="en-US" dirty="0"/>
          </a:p>
          <a:p>
            <a:r>
              <a:rPr lang="en-US" dirty="0"/>
              <a:t>disorders should be assessed in addition to the type of elimination disorder.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Enuresis constitutes a very common group of disorders in childhood that</a:t>
            </a:r>
          </a:p>
          <a:p>
            <a:r>
              <a:rPr lang="en-US" dirty="0"/>
              <a:t>occur world-wide at approximately the same rate. 10% of all 7-yearolds,</a:t>
            </a:r>
          </a:p>
          <a:p>
            <a:r>
              <a:rPr lang="en-US" dirty="0"/>
              <a:t>wet the bed at night and 2% to 3% during the day. Despite a high</a:t>
            </a:r>
          </a:p>
          <a:p>
            <a:r>
              <a:rPr lang="en-US" dirty="0"/>
              <a:t>remission rate, still 1% to 2% of all adolescents are affected by nocturnal enuresis</a:t>
            </a:r>
          </a:p>
          <a:p>
            <a:r>
              <a:rPr lang="en-US" dirty="0"/>
              <a:t>and less than 1% by daytime wetting. The vast majority of elimination disorders</a:t>
            </a:r>
          </a:p>
          <a:p>
            <a:r>
              <a:rPr lang="en-US" dirty="0"/>
              <a:t>are functional, i.e., not due to neurological, structural or medical causes (von</a:t>
            </a:r>
          </a:p>
          <a:p>
            <a:r>
              <a:rPr lang="en-US" dirty="0" err="1"/>
              <a:t>Gontard</a:t>
            </a:r>
            <a:r>
              <a:rPr lang="en-US" dirty="0"/>
              <a:t> &amp; </a:t>
            </a:r>
            <a:r>
              <a:rPr lang="en-US" dirty="0" err="1"/>
              <a:t>Neveus</a:t>
            </a:r>
            <a:r>
              <a:rPr lang="en-US" dirty="0"/>
              <a:t>, 2006).</a:t>
            </a:r>
          </a:p>
          <a:p>
            <a:r>
              <a:rPr lang="en-US" dirty="0"/>
              <a:t>Enuresis is associated with emotional distress in both children and parents,</a:t>
            </a:r>
          </a:p>
          <a:p>
            <a:r>
              <a:rPr lang="en-US" dirty="0"/>
              <a:t>which is reversible once children become dry. Achieving continence is therefore</a:t>
            </a:r>
          </a:p>
          <a:p>
            <a:r>
              <a:rPr lang="en-US" dirty="0"/>
              <a:t>the main goal of treatment and will lead to an improvement of self-worth and</a:t>
            </a:r>
          </a:p>
          <a:p>
            <a:r>
              <a:rPr lang="en-US" dirty="0"/>
              <a:t>self-confidence (</a:t>
            </a:r>
            <a:r>
              <a:rPr lang="en-US" dirty="0" err="1"/>
              <a:t>Longstaffe</a:t>
            </a:r>
            <a:r>
              <a:rPr lang="en-US" dirty="0"/>
              <a:t> et al, 2000). On the other hand, 20%-40% of all</a:t>
            </a:r>
          </a:p>
          <a:p>
            <a:r>
              <a:rPr lang="en-US" dirty="0"/>
              <a:t>children with enuresis have additional, comorbid psychological disorders, not only</a:t>
            </a:r>
          </a:p>
          <a:p>
            <a:r>
              <a:rPr lang="en-US" dirty="0" err="1"/>
              <a:t>externalising</a:t>
            </a:r>
            <a:r>
              <a:rPr lang="en-US" dirty="0"/>
              <a:t> conditions such as attention deficit hyperactivity disorder (ADHD)</a:t>
            </a:r>
          </a:p>
          <a:p>
            <a:r>
              <a:rPr lang="en-US" dirty="0"/>
              <a:t>and oppositional defiant disorder (ODD) but also </a:t>
            </a:r>
            <a:r>
              <a:rPr lang="en-US" dirty="0" err="1"/>
              <a:t>internalising</a:t>
            </a:r>
            <a:r>
              <a:rPr lang="en-US" dirty="0"/>
              <a:t> disorders such as</a:t>
            </a:r>
          </a:p>
          <a:p>
            <a:r>
              <a:rPr lang="en-US" dirty="0"/>
              <a:t>depression. These comorbid conditions require separate assessment and treatment –</a:t>
            </a:r>
          </a:p>
          <a:p>
            <a:r>
              <a:rPr lang="en-US" dirty="0"/>
              <a:t>in addition to the symptom-oriented treatment of the child’s elimination disorder.</a:t>
            </a:r>
          </a:p>
          <a:p>
            <a:r>
              <a:rPr lang="en-US" dirty="0"/>
              <a:t>Most types of enuresis can be treated effectively with </a:t>
            </a:r>
            <a:r>
              <a:rPr lang="en-US" dirty="0" err="1"/>
              <a:t>counselling</a:t>
            </a:r>
            <a:r>
              <a:rPr lang="en-US" dirty="0"/>
              <a:t> and</a:t>
            </a:r>
          </a:p>
          <a:p>
            <a:r>
              <a:rPr lang="en-US" dirty="0"/>
              <a:t>cognitive-</a:t>
            </a:r>
            <a:r>
              <a:rPr lang="en-US" dirty="0" err="1"/>
              <a:t>behavioural</a:t>
            </a:r>
            <a:r>
              <a:rPr lang="en-US" dirty="0"/>
              <a:t> approaches but some may require additional medication.</a:t>
            </a:r>
          </a:p>
          <a:p>
            <a:r>
              <a:rPr lang="en-US" dirty="0"/>
              <a:t>These therapies can in most cases be provided in primary care outpatient settings</a:t>
            </a:r>
          </a:p>
          <a:p>
            <a:r>
              <a:rPr lang="en-US" dirty="0"/>
              <a:t>– provided that they are based on a correct diagnosis and that child and parents</a:t>
            </a:r>
          </a:p>
          <a:p>
            <a:r>
              <a:rPr lang="en-US" dirty="0"/>
              <a:t>are given adequate professional care with sufficient time. The aim of this chapter is</a:t>
            </a:r>
          </a:p>
          <a:p>
            <a:r>
              <a:rPr lang="en-US" dirty="0"/>
              <a:t>to provide a practical approach to the assessment and treatment of children with</a:t>
            </a:r>
          </a:p>
          <a:p>
            <a:r>
              <a:rPr lang="en-US" dirty="0"/>
              <a:t>enuresis that can be implemented in different settings even in those with limited</a:t>
            </a:r>
          </a:p>
          <a:p>
            <a:r>
              <a:rPr lang="en-US" dirty="0"/>
              <a:t>resources.</a:t>
            </a:r>
          </a:p>
          <a:p>
            <a:endParaRPr lang="en-US" dirty="0"/>
          </a:p>
          <a:p>
            <a:r>
              <a:rPr lang="en-US" dirty="0"/>
              <a:t>James Joyce wet his bed.</a:t>
            </a:r>
          </a:p>
          <a:p>
            <a:r>
              <a:rPr lang="en-US" dirty="0"/>
              <a:t>The first page of Joyce’s</a:t>
            </a:r>
          </a:p>
          <a:p>
            <a:r>
              <a:rPr lang="en-US" dirty="0"/>
              <a:t>Portrait of the Artist as a</a:t>
            </a:r>
          </a:p>
          <a:p>
            <a:r>
              <a:rPr lang="en-US" dirty="0"/>
              <a:t>Young Man contains the</a:t>
            </a:r>
          </a:p>
          <a:p>
            <a:r>
              <a:rPr lang="en-US" dirty="0"/>
              <a:t>following: “when you first wet</a:t>
            </a:r>
          </a:p>
          <a:p>
            <a:r>
              <a:rPr lang="en-US" dirty="0"/>
              <a:t>the bed it is warm and then</a:t>
            </a:r>
          </a:p>
          <a:p>
            <a:r>
              <a:rPr lang="en-US" dirty="0"/>
              <a:t>it gets cold. His mother put</a:t>
            </a:r>
          </a:p>
          <a:p>
            <a:r>
              <a:rPr lang="en-US" dirty="0"/>
              <a:t>on the </a:t>
            </a:r>
            <a:r>
              <a:rPr lang="en-US" dirty="0" err="1"/>
              <a:t>oilsheet</a:t>
            </a:r>
            <a:r>
              <a:rPr lang="en-US" dirty="0"/>
              <a:t>. That had the</a:t>
            </a:r>
          </a:p>
          <a:p>
            <a:r>
              <a:rPr lang="en-US" dirty="0"/>
              <a:t>queer smell” (Gill, 1995).</a:t>
            </a:r>
          </a:p>
          <a:p>
            <a:r>
              <a:rPr lang="en-US" dirty="0"/>
              <a:t>Portrait by Robert Amos</a:t>
            </a:r>
          </a:p>
          <a:p>
            <a:r>
              <a:rPr lang="en-US" dirty="0" err="1"/>
              <a:t>www.robertamos.com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second most important step is a 48-hour frequency-volume chart.</a:t>
            </a:r>
          </a:p>
          <a:p>
            <a:r>
              <a:rPr lang="en-US" dirty="0"/>
              <a:t>Parents are asked to observe, record and measure over 48 hours when and how much</a:t>
            </a:r>
          </a:p>
          <a:p>
            <a:r>
              <a:rPr lang="en-US" dirty="0"/>
              <a:t>their child voids and drinks, as well as associated symptoms such as incontinence,</a:t>
            </a:r>
          </a:p>
          <a:p>
            <a:r>
              <a:rPr lang="en-US" dirty="0"/>
              <a:t>holding </a:t>
            </a:r>
            <a:r>
              <a:rPr lang="en-US" dirty="0" err="1"/>
              <a:t>manoeuvres</a:t>
            </a:r>
            <a:r>
              <a:rPr lang="en-US" dirty="0"/>
              <a:t>, etc. Parents can be given a simple plastic measuring cup</a:t>
            </a:r>
          </a:p>
          <a:p>
            <a:r>
              <a:rPr lang="en-US" dirty="0"/>
              <a:t>(which they will return at the next visit and that can be used many more times).</a:t>
            </a:r>
          </a:p>
          <a:p>
            <a:r>
              <a:rPr lang="en-US" dirty="0"/>
              <a:t>This chart gives essential information for the diagnosis. In urge incontinence, for</a:t>
            </a:r>
          </a:p>
          <a:p>
            <a:r>
              <a:rPr lang="en-US" dirty="0"/>
              <a:t>example, a micturition frequency of over 7 and small volumes (of 20-60ml) are</a:t>
            </a:r>
          </a:p>
          <a:p>
            <a:r>
              <a:rPr lang="en-US" dirty="0"/>
              <a:t>typical; in voiding postponement, some children void only 2 or 3 times a day</a:t>
            </a:r>
          </a:p>
          <a:p>
            <a:r>
              <a:rPr lang="en-US" dirty="0"/>
              <a:t>with large volumes of 400ml or more. Also, drinking habits can be assessed: most</a:t>
            </a:r>
          </a:p>
          <a:p>
            <a:r>
              <a:rPr lang="en-US" dirty="0"/>
              <a:t>children with elimination disorders do not drink enough fluids (some only 400-</a:t>
            </a:r>
          </a:p>
          <a:p>
            <a:r>
              <a:rPr lang="en-US" dirty="0"/>
              <a:t>600ml), while polydipsia is extremely rare. Most parents are not aware of their</a:t>
            </a:r>
          </a:p>
          <a:p>
            <a:r>
              <a:rPr lang="en-US" dirty="0"/>
              <a:t>child’s voiding and drinking habits and will not be able to provide this information</a:t>
            </a:r>
          </a:p>
          <a:p>
            <a:r>
              <a:rPr lang="en-US" dirty="0"/>
              <a:t>when asked. An example of a chart is presented in Appendix C.4.2.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7236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Flow chart for assessment of psychological symptoms (subclinical) or disorders (clinical):</a:t>
            </a:r>
            <a:r>
              <a:rPr lang="en-US" baseline="0" dirty="0"/>
              <a:t> specific treatment </a:t>
            </a:r>
            <a:r>
              <a:rPr lang="en-US" baseline="0" dirty="0" err="1"/>
              <a:t>forenuresis</a:t>
            </a:r>
            <a:r>
              <a:rPr lang="en-US" baseline="0" dirty="0"/>
              <a:t>/incontinence is the same for all children; those </a:t>
            </a:r>
            <a:r>
              <a:rPr lang="en-US" baseline="0" dirty="0" err="1"/>
              <a:t>withsymptoms</a:t>
            </a:r>
            <a:r>
              <a:rPr lang="en-US" baseline="0" dirty="0"/>
              <a:t> require counseling, those with disorders need treatment (from von</a:t>
            </a:r>
          </a:p>
          <a:p>
            <a:r>
              <a:rPr lang="en-US" baseline="0" dirty="0" err="1"/>
              <a:t>Gontard</a:t>
            </a:r>
            <a:r>
              <a:rPr lang="en-US" baseline="0" dirty="0"/>
              <a:t> et al, 2011b)</a:t>
            </a:r>
          </a:p>
          <a:p>
            <a:endParaRPr lang="en-US" baseline="0" dirty="0"/>
          </a:p>
          <a:p>
            <a:r>
              <a:rPr lang="en-US" dirty="0"/>
              <a:t>In a child psychiatric setting, a routine assessment regarding comorbid</a:t>
            </a:r>
          </a:p>
          <a:p>
            <a:r>
              <a:rPr lang="en-US" dirty="0"/>
              <a:t>emotional and </a:t>
            </a:r>
            <a:r>
              <a:rPr lang="en-US" dirty="0" err="1"/>
              <a:t>behavioural</a:t>
            </a:r>
            <a:r>
              <a:rPr lang="en-US" dirty="0"/>
              <a:t> disorders is recommended. In all other settings</a:t>
            </a:r>
          </a:p>
          <a:p>
            <a:r>
              <a:rPr lang="en-US" dirty="0"/>
              <a:t>(</a:t>
            </a:r>
            <a:r>
              <a:rPr lang="en-US" dirty="0" err="1"/>
              <a:t>paediatric</a:t>
            </a:r>
            <a:r>
              <a:rPr lang="en-US" dirty="0"/>
              <a:t>, urologic etc.) at least a screening with a validated and </a:t>
            </a:r>
            <a:r>
              <a:rPr lang="en-US" dirty="0" err="1"/>
              <a:t>standardised</a:t>
            </a:r>
            <a:endParaRPr lang="en-US" dirty="0"/>
          </a:p>
          <a:p>
            <a:r>
              <a:rPr lang="en-US" dirty="0"/>
              <a:t>parental questionnaire is recommended because of the high frequency of comorbid</a:t>
            </a:r>
          </a:p>
          <a:p>
            <a:r>
              <a:rPr lang="en-US" dirty="0"/>
              <a:t>disorders (von </a:t>
            </a:r>
            <a:r>
              <a:rPr lang="en-US" dirty="0" err="1"/>
              <a:t>Gontard</a:t>
            </a:r>
            <a:r>
              <a:rPr lang="en-US" dirty="0"/>
              <a:t> et al, 2011b). This can be done in one or two stages,</a:t>
            </a:r>
          </a:p>
          <a:p>
            <a:r>
              <a:rPr lang="en-US" dirty="0"/>
              <a:t>either by using a short screening questionnaire, such as the SSIPPE (Van </a:t>
            </a:r>
            <a:r>
              <a:rPr lang="en-US" dirty="0" err="1"/>
              <a:t>Hoecke</a:t>
            </a:r>
            <a:endParaRPr lang="en-US" dirty="0"/>
          </a:p>
          <a:p>
            <a:r>
              <a:rPr lang="en-US" dirty="0"/>
              <a:t>et al, 2007), first and a long questionnaire next, or by using a long questionnaire</a:t>
            </a:r>
          </a:p>
          <a:p>
            <a:r>
              <a:rPr lang="en-US" dirty="0"/>
              <a:t>such as the CBCL (Achenbach, 1991). If many problem items are endorsed, a</a:t>
            </a:r>
          </a:p>
          <a:p>
            <a:r>
              <a:rPr lang="en-US" dirty="0"/>
              <a:t>full assessment by a child psychologist or psychiatrist should follow. If comorbid</a:t>
            </a:r>
          </a:p>
          <a:p>
            <a:r>
              <a:rPr lang="en-US" dirty="0"/>
              <a:t>disorders are present, they should be treated (see Figure C.4.1).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74147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Again, treatment of enuresis and urinary incontinence is based on simple,</a:t>
            </a:r>
          </a:p>
          <a:p>
            <a:r>
              <a:rPr lang="en-US" dirty="0"/>
              <a:t>effective steps that can be delivered in many primary care settings. However, it is</a:t>
            </a:r>
          </a:p>
          <a:p>
            <a:r>
              <a:rPr lang="en-US" dirty="0"/>
              <a:t>time-consuming as most interventions require cooperation of the child and parents.</a:t>
            </a:r>
          </a:p>
          <a:p>
            <a:r>
              <a:rPr lang="en-US" dirty="0"/>
              <a:t>More detailed information is provided in von </a:t>
            </a:r>
            <a:r>
              <a:rPr lang="en-US" dirty="0" err="1"/>
              <a:t>Gontard</a:t>
            </a:r>
            <a:r>
              <a:rPr lang="en-US" dirty="0"/>
              <a:t> and </a:t>
            </a:r>
            <a:r>
              <a:rPr lang="en-US" dirty="0" err="1"/>
              <a:t>Neveus</a:t>
            </a:r>
            <a:r>
              <a:rPr lang="en-US" dirty="0"/>
              <a:t> (2006).</a:t>
            </a:r>
          </a:p>
          <a:p>
            <a:r>
              <a:rPr lang="en-US" dirty="0"/>
              <a:t>Enuresis</a:t>
            </a:r>
          </a:p>
          <a:p>
            <a:r>
              <a:rPr lang="en-US" dirty="0"/>
              <a:t>Several meta-analyses have shown conclusively that, overall, </a:t>
            </a:r>
            <a:r>
              <a:rPr lang="en-US" dirty="0" err="1"/>
              <a:t>nonpharmacological</a:t>
            </a:r>
            <a:endParaRPr lang="en-US" dirty="0"/>
          </a:p>
          <a:p>
            <a:r>
              <a:rPr lang="en-US" dirty="0"/>
              <a:t>interventions are more effective than medication, which also has</a:t>
            </a:r>
          </a:p>
          <a:p>
            <a:r>
              <a:rPr lang="en-US" dirty="0"/>
              <a:t>its place if indicated (</a:t>
            </a:r>
            <a:r>
              <a:rPr lang="en-US" dirty="0" err="1"/>
              <a:t>Houts</a:t>
            </a:r>
            <a:r>
              <a:rPr lang="en-US" dirty="0"/>
              <a:t> et al, 1994; Lister-Sharp et al, 1997). The classic </a:t>
            </a:r>
            <a:r>
              <a:rPr lang="en-US" dirty="0" err="1"/>
              <a:t>metaanalysis</a:t>
            </a:r>
            <a:endParaRPr lang="en-US" dirty="0"/>
          </a:p>
          <a:p>
            <a:r>
              <a:rPr lang="en-US" dirty="0"/>
              <a:t>of </a:t>
            </a:r>
            <a:r>
              <a:rPr lang="en-US" dirty="0" err="1"/>
              <a:t>Houts</a:t>
            </a:r>
            <a:r>
              <a:rPr lang="en-US" dirty="0"/>
              <a:t> et al (1994) shows this quite clearly (Figure C.4.2).</a:t>
            </a:r>
          </a:p>
          <a:p>
            <a:r>
              <a:rPr lang="en-US" dirty="0"/>
              <a:t>General principles</a:t>
            </a:r>
          </a:p>
          <a:p>
            <a:r>
              <a:rPr lang="en-US" dirty="0"/>
              <a:t>Certain general principles should be followed for treatment:</a:t>
            </a:r>
          </a:p>
          <a:p>
            <a:r>
              <a:rPr lang="en-US" dirty="0"/>
              <a:t>• A child should be at least 5 years of age (the age required to diagnose enuresis</a:t>
            </a:r>
          </a:p>
          <a:p>
            <a:r>
              <a:rPr lang="en-US" dirty="0"/>
              <a:t>and urinary incontinence), younger children do not require treatment</a:t>
            </a:r>
          </a:p>
          <a:p>
            <a:r>
              <a:rPr lang="en-US" dirty="0"/>
              <a:t>• Treatment should always be symptom-orientated, aimed at achieving</a:t>
            </a:r>
          </a:p>
          <a:p>
            <a:r>
              <a:rPr lang="en-US" dirty="0"/>
              <a:t>continence (i.e., complete dryness). Primary psychotherapy for enuresis</a:t>
            </a:r>
          </a:p>
          <a:p>
            <a:r>
              <a:rPr lang="en-US" dirty="0"/>
              <a:t>is not effective and not indicated. Comorbid disorders should be treated</a:t>
            </a:r>
          </a:p>
          <a:p>
            <a:r>
              <a:rPr lang="en-US" dirty="0"/>
              <a:t>separately according to evidence-based recommendations</a:t>
            </a:r>
          </a:p>
          <a:p>
            <a:r>
              <a:rPr lang="en-US" dirty="0"/>
              <a:t>• When there are several concurrent disorders, encopresis and constipation</a:t>
            </a:r>
          </a:p>
          <a:p>
            <a:r>
              <a:rPr lang="en-US" dirty="0"/>
              <a:t>should be treated first because some children will stop wetting once these</a:t>
            </a:r>
          </a:p>
          <a:p>
            <a:r>
              <a:rPr lang="en-US" dirty="0"/>
              <a:t>problems have been dealt with</a:t>
            </a:r>
          </a:p>
          <a:p>
            <a:r>
              <a:rPr lang="en-US" dirty="0"/>
              <a:t>• Daytime incontinence should be treated first, as many children will stop</a:t>
            </a:r>
          </a:p>
          <a:p>
            <a:r>
              <a:rPr lang="en-US" dirty="0"/>
              <a:t>wetting at night once the daytime problems have been treated</a:t>
            </a:r>
          </a:p>
          <a:p>
            <a:r>
              <a:rPr lang="en-US" dirty="0"/>
              <a:t>• In non-</a:t>
            </a:r>
            <a:r>
              <a:rPr lang="en-US" dirty="0" err="1"/>
              <a:t>monosymptomatic</a:t>
            </a:r>
            <a:r>
              <a:rPr lang="en-US" dirty="0"/>
              <a:t> enuresis, all daytime bladder problems should</a:t>
            </a:r>
          </a:p>
          <a:p>
            <a:r>
              <a:rPr lang="en-US" dirty="0"/>
              <a:t>be tackled first (according to the principles of urinary incontinence) before</a:t>
            </a:r>
          </a:p>
          <a:p>
            <a:r>
              <a:rPr lang="en-US" dirty="0"/>
              <a:t>starting the specific treatment of enuresis</a:t>
            </a:r>
          </a:p>
          <a:p>
            <a:r>
              <a:rPr lang="en-US" dirty="0"/>
              <a:t>• Primary and secondary enuresis are treated in the same way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initial treatment steps are simple, non-specific aspects of “good practice”:</a:t>
            </a:r>
          </a:p>
          <a:p>
            <a:r>
              <a:rPr lang="en-US" dirty="0"/>
              <a:t>• </a:t>
            </a:r>
            <a:r>
              <a:rPr lang="en-US" dirty="0" err="1"/>
              <a:t>Counselling</a:t>
            </a:r>
            <a:r>
              <a:rPr lang="en-US" dirty="0"/>
              <a:t>, support and provision of information</a:t>
            </a:r>
          </a:p>
          <a:p>
            <a:r>
              <a:rPr lang="en-US" dirty="0"/>
              <a:t>• Enhancing motivation and alleviating guilt feelings</a:t>
            </a:r>
          </a:p>
          <a:p>
            <a:r>
              <a:rPr lang="en-US" dirty="0"/>
              <a:t>• Educating about drinking and toileting habits: drinking more fluids during</a:t>
            </a:r>
          </a:p>
          <a:p>
            <a:r>
              <a:rPr lang="en-US" dirty="0"/>
              <a:t>the day, taking time while on the toilet, sitting in a relaxed way, refraining</a:t>
            </a:r>
          </a:p>
          <a:p>
            <a:r>
              <a:rPr lang="en-US" dirty="0"/>
              <a:t>from holding </a:t>
            </a:r>
            <a:r>
              <a:rPr lang="en-US" dirty="0" err="1"/>
              <a:t>manoeuvres</a:t>
            </a:r>
            <a:r>
              <a:rPr lang="en-US" dirty="0"/>
              <a:t>, etc.</a:t>
            </a:r>
          </a:p>
          <a:p>
            <a:r>
              <a:rPr lang="en-US" dirty="0"/>
              <a:t>• Discontinuing all ineffective measures such as punishing the child, fluid</a:t>
            </a:r>
          </a:p>
          <a:p>
            <a:r>
              <a:rPr lang="en-US" dirty="0"/>
              <a:t>restrictions, waking and lifting, ineffective medication, other alternative</a:t>
            </a:r>
          </a:p>
          <a:p>
            <a:r>
              <a:rPr lang="en-US" dirty="0"/>
              <a:t>medicine treatments</a:t>
            </a:r>
          </a:p>
          <a:p>
            <a:r>
              <a:rPr lang="en-US" dirty="0"/>
              <a:t>• A baseline period is then recommended with a simple observation and</a:t>
            </a:r>
          </a:p>
          <a:p>
            <a:r>
              <a:rPr lang="en-US" dirty="0"/>
              <a:t>recording of wet and dry nights over a period of 4 weeks. Children are</a:t>
            </a:r>
          </a:p>
          <a:p>
            <a:r>
              <a:rPr lang="en-US" dirty="0"/>
              <a:t>asked to draw a symbol for wet and dry nights (clouds and suns, stars, etc.)</a:t>
            </a:r>
          </a:p>
          <a:p>
            <a:r>
              <a:rPr lang="en-US" dirty="0"/>
              <a:t>in a chart and bring it to the next consultation. An example of chart is</a:t>
            </a:r>
          </a:p>
          <a:p>
            <a:r>
              <a:rPr lang="en-US" dirty="0"/>
              <a:t>depicted in Appendix C.4.4. </a:t>
            </a:r>
          </a:p>
          <a:p>
            <a:r>
              <a:rPr lang="en-US" dirty="0"/>
              <a:t>These simple measures will achieve dryness in 15-20% of cases without</a:t>
            </a:r>
          </a:p>
          <a:p>
            <a:r>
              <a:rPr lang="en-US" dirty="0"/>
              <a:t>further intervention and are supported by evidence (Cochrane review of </a:t>
            </a:r>
            <a:r>
              <a:rPr lang="en-US" dirty="0" err="1"/>
              <a:t>Glazener</a:t>
            </a:r>
            <a:endParaRPr lang="en-US" dirty="0"/>
          </a:p>
          <a:p>
            <a:r>
              <a:rPr lang="en-US" dirty="0"/>
              <a:t>and Evans, 2004). If these simple interventions do not suffice, specific treatment</a:t>
            </a:r>
          </a:p>
          <a:p>
            <a:r>
              <a:rPr lang="en-US" dirty="0"/>
              <a:t>is required.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Two main interventions are available: alarm treatment and pharmacotherapy.</a:t>
            </a:r>
          </a:p>
          <a:p>
            <a:r>
              <a:rPr lang="en-US" dirty="0"/>
              <a:t>As alarm treatment is more effective and has the best long-term results, this should</a:t>
            </a:r>
          </a:p>
          <a:p>
            <a:r>
              <a:rPr lang="en-US" dirty="0"/>
              <a:t>be the first line treatment if child and parent are motivated. As shown in Figure</a:t>
            </a:r>
          </a:p>
          <a:p>
            <a:r>
              <a:rPr lang="en-US" dirty="0"/>
              <a:t>C.4.2, 62% of children are dry at the end of treatment and 47% at follow-up.</a:t>
            </a:r>
          </a:p>
          <a:p>
            <a:r>
              <a:rPr lang="en-US" dirty="0" err="1"/>
              <a:t>Houts</a:t>
            </a:r>
            <a:r>
              <a:rPr lang="en-US" dirty="0"/>
              <a:t> et al (1994) conclude that “urine alarm treatments should not only be</a:t>
            </a:r>
          </a:p>
          <a:p>
            <a:r>
              <a:rPr lang="en-US" dirty="0"/>
              <a:t>considered the treatment of choice, but the evidence from this review suggests</a:t>
            </a:r>
          </a:p>
          <a:p>
            <a:r>
              <a:rPr lang="en-US" dirty="0"/>
              <a:t>that cure rather than management is a realistic goal for the majority of </a:t>
            </a:r>
            <a:r>
              <a:rPr lang="en-US" dirty="0" err="1"/>
              <a:t>childrensuffering</a:t>
            </a:r>
            <a:r>
              <a:rPr lang="en-US" dirty="0"/>
              <a:t> from nocturnal enuresis.” A Cochrane review of 22 RCT’s involving 1125</a:t>
            </a:r>
          </a:p>
          <a:p>
            <a:r>
              <a:rPr lang="en-US" dirty="0"/>
              <a:t>children concluded: “Alarm interventions are an effective treatment for nocturnal</a:t>
            </a:r>
          </a:p>
          <a:p>
            <a:r>
              <a:rPr lang="en-US" dirty="0"/>
              <a:t>enuresis. </a:t>
            </a:r>
            <a:r>
              <a:rPr lang="en-US" dirty="0" err="1"/>
              <a:t>Desmopressin</a:t>
            </a:r>
            <a:r>
              <a:rPr lang="en-US" dirty="0"/>
              <a:t> and </a:t>
            </a:r>
            <a:r>
              <a:rPr lang="en-US" dirty="0" err="1"/>
              <a:t>tricyclics</a:t>
            </a:r>
            <a:r>
              <a:rPr lang="en-US" dirty="0"/>
              <a:t> appeared as effective while on treatment,</a:t>
            </a:r>
          </a:p>
          <a:p>
            <a:r>
              <a:rPr lang="en-US" dirty="0"/>
              <a:t>but this effect was not sustained after treatment stopped and alarms may be more</a:t>
            </a:r>
          </a:p>
          <a:p>
            <a:r>
              <a:rPr lang="en-US" dirty="0"/>
              <a:t>effective in the long run” (</a:t>
            </a:r>
            <a:r>
              <a:rPr lang="en-US" dirty="0" err="1"/>
              <a:t>Glazener</a:t>
            </a:r>
            <a:r>
              <a:rPr lang="en-US" dirty="0"/>
              <a:t> et al, 2005).</a:t>
            </a:r>
          </a:p>
          <a:p>
            <a:r>
              <a:rPr lang="en-US" dirty="0"/>
              <a:t>If alarm treatment cannot be implemented adequately, medication</a:t>
            </a:r>
          </a:p>
          <a:p>
            <a:r>
              <a:rPr lang="en-US" dirty="0"/>
              <a:t>(</a:t>
            </a:r>
            <a:r>
              <a:rPr lang="en-US" dirty="0" err="1"/>
              <a:t>desmopressin</a:t>
            </a:r>
            <a:r>
              <a:rPr lang="en-US" dirty="0"/>
              <a:t>) is the second line treatment. If either method fails, a switch to</a:t>
            </a:r>
          </a:p>
          <a:p>
            <a:r>
              <a:rPr lang="en-US" dirty="0"/>
              <a:t>the other treatment is recommended (</a:t>
            </a:r>
            <a:r>
              <a:rPr lang="en-US" dirty="0" err="1"/>
              <a:t>Neveus</a:t>
            </a:r>
            <a:r>
              <a:rPr lang="en-US" dirty="0"/>
              <a:t> et al, 2010) and was shown to be</a:t>
            </a:r>
          </a:p>
          <a:p>
            <a:r>
              <a:rPr lang="en-US" dirty="0"/>
              <a:t>effective (</a:t>
            </a:r>
            <a:r>
              <a:rPr lang="en-US" dirty="0" err="1"/>
              <a:t>Kwak</a:t>
            </a:r>
            <a:r>
              <a:rPr lang="en-US" dirty="0"/>
              <a:t> et al, 2010).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 alarm consists of a pad or a metal sensor, which is connected to a bell by</a:t>
            </a:r>
          </a:p>
          <a:p>
            <a:r>
              <a:rPr lang="en-US" dirty="0"/>
              <a:t>a wire. Once the sensor becomes wet, an electric circuit is closed and the alarm is</a:t>
            </a:r>
          </a:p>
          <a:p>
            <a:r>
              <a:rPr lang="en-US" dirty="0"/>
              <a:t>set off. Alarms are very simple devices; they can be cleaned and used by different</a:t>
            </a:r>
          </a:p>
          <a:p>
            <a:r>
              <a:rPr lang="en-US" dirty="0"/>
              <a:t>children many times over. </a:t>
            </a:r>
            <a:r>
              <a:rPr lang="en-US" dirty="0" err="1"/>
              <a:t>Sterilisation</a:t>
            </a:r>
            <a:r>
              <a:rPr lang="en-US" dirty="0"/>
              <a:t> is not required, as urine is per se a sterile</a:t>
            </a:r>
          </a:p>
          <a:p>
            <a:r>
              <a:rPr lang="en-US" dirty="0"/>
              <a:t>fluid (unless UTI‘s are present), cleaning with a surface disinfectant is enough.</a:t>
            </a:r>
          </a:p>
          <a:p>
            <a:endParaRPr lang="en-US" dirty="0"/>
          </a:p>
          <a:p>
            <a:r>
              <a:rPr lang="en-US" dirty="0"/>
              <a:t>Two different types of alarms exist, body worn and bedside. In body worn</a:t>
            </a:r>
          </a:p>
          <a:p>
            <a:r>
              <a:rPr lang="en-US" dirty="0"/>
              <a:t>alarms, the bell is attached to the night dress while the sensor is attached to the</a:t>
            </a:r>
          </a:p>
          <a:p>
            <a:r>
              <a:rPr lang="en-US" dirty="0"/>
              <a:t>underpants. If desired, body worn alarms can be used with diapers. In bedside</a:t>
            </a:r>
          </a:p>
          <a:p>
            <a:r>
              <a:rPr lang="en-US" dirty="0"/>
              <a:t>alarms, a metal foil or a cloth pad (with integrated wires) is placed under the top</a:t>
            </a:r>
          </a:p>
          <a:p>
            <a:r>
              <a:rPr lang="en-US" dirty="0"/>
              <a:t>sheet of the bed and connected to an alarm next to the bed. Both alarms are equally</a:t>
            </a:r>
          </a:p>
          <a:p>
            <a:r>
              <a:rPr lang="en-US" dirty="0"/>
              <a:t>effective. Therefore, children should decide which alarm they prefer.</a:t>
            </a:r>
          </a:p>
          <a:p>
            <a:endParaRPr lang="en-US" dirty="0"/>
          </a:p>
          <a:p>
            <a:r>
              <a:rPr lang="en-US" dirty="0"/>
              <a:t>The alarm should not just be prescribed but its functions demonstrated and</a:t>
            </a:r>
          </a:p>
          <a:p>
            <a:r>
              <a:rPr lang="en-US" dirty="0"/>
              <a:t>shown directly during the consultation. Children should feel responsible for their</a:t>
            </a:r>
          </a:p>
          <a:p>
            <a:r>
              <a:rPr lang="en-US" dirty="0"/>
              <a:t>treatment. Some instructions are extremely important and should be gone through</a:t>
            </a:r>
          </a:p>
          <a:p>
            <a:r>
              <a:rPr lang="en-US" dirty="0"/>
              <a:t>in detail with parents and child:</a:t>
            </a:r>
          </a:p>
          <a:p>
            <a:endParaRPr lang="en-US" dirty="0"/>
          </a:p>
          <a:p>
            <a:r>
              <a:rPr lang="en-US" dirty="0"/>
              <a:t>1.	 Children are asked to go to the toilet before going to bed</a:t>
            </a:r>
          </a:p>
          <a:p>
            <a:r>
              <a:rPr lang="en-US" dirty="0"/>
              <a:t>2.	 The alarm is attached and switched on</a:t>
            </a:r>
          </a:p>
          <a:p>
            <a:r>
              <a:rPr lang="en-US" dirty="0"/>
              <a:t>3.	 In case of a dry night, nothing happens and the child can turn off the</a:t>
            </a:r>
          </a:p>
          <a:p>
            <a:r>
              <a:rPr lang="en-US" dirty="0"/>
              <a:t>alarm the next morning. In case of wetting, the alarm is triggered and</a:t>
            </a:r>
          </a:p>
          <a:p>
            <a:r>
              <a:rPr lang="en-US" dirty="0"/>
              <a:t>the child should wake up completely, either by themselves or with</a:t>
            </a:r>
          </a:p>
          <a:p>
            <a:r>
              <a:rPr lang="en-US" dirty="0"/>
              <a:t>parental help</a:t>
            </a:r>
          </a:p>
          <a:p>
            <a:r>
              <a:rPr lang="en-US" dirty="0"/>
              <a:t>4.	 The child is asked to go to the toilet and urinate</a:t>
            </a:r>
          </a:p>
          <a:p>
            <a:r>
              <a:rPr lang="en-US" dirty="0"/>
              <a:t>5.	 The night dress and the bedding are changed and the alarm is reset.</a:t>
            </a:r>
          </a:p>
          <a:p>
            <a:r>
              <a:rPr lang="en-US" dirty="0"/>
              <a:t>6.	 The child should be actively involved in this process. If the child wets a</a:t>
            </a:r>
          </a:p>
          <a:p>
            <a:r>
              <a:rPr lang="en-US" dirty="0"/>
              <a:t>second time during the night, the whole routine is repeated.</a:t>
            </a:r>
          </a:p>
          <a:p>
            <a:r>
              <a:rPr lang="en-US" dirty="0"/>
              <a:t>7.	 Parents are asked to record all relevant data in a chart (see Appendix</a:t>
            </a:r>
          </a:p>
          <a:p>
            <a:r>
              <a:rPr lang="en-US" dirty="0"/>
              <a:t>C.4.5).</a:t>
            </a:r>
          </a:p>
          <a:p>
            <a:endParaRPr lang="en-US" dirty="0"/>
          </a:p>
          <a:p>
            <a:r>
              <a:rPr lang="en-US" dirty="0"/>
              <a:t>To be successful, the alarm must be used every night for a maximum of 16</a:t>
            </a:r>
          </a:p>
          <a:p>
            <a:r>
              <a:rPr lang="en-US" dirty="0"/>
              <a:t>weeks. Some children become dry in only a few weeks, most will require 8 to 10</a:t>
            </a:r>
          </a:p>
          <a:p>
            <a:r>
              <a:rPr lang="en-US" dirty="0"/>
              <a:t>weeks and some a little longer. After 14 consecutive dry nights, use of the alarm</a:t>
            </a:r>
          </a:p>
          <a:p>
            <a:r>
              <a:rPr lang="en-US" dirty="0"/>
              <a:t>is discontinued and the child is considered to be dry. Parents are advised to restart</a:t>
            </a:r>
          </a:p>
          <a:p>
            <a:r>
              <a:rPr lang="en-US" dirty="0"/>
              <a:t>alarm treatment if a relapse (two wet nights per week) happens, this occurs in up</a:t>
            </a:r>
          </a:p>
          <a:p>
            <a:r>
              <a:rPr lang="en-US" dirty="0"/>
              <a:t>to 30% of cases.</a:t>
            </a:r>
          </a:p>
          <a:p>
            <a:endParaRPr lang="en-US" dirty="0"/>
          </a:p>
          <a:p>
            <a:r>
              <a:rPr lang="en-US" dirty="0"/>
              <a:t>The alarm treatment relies on operant conditioning and should be</a:t>
            </a:r>
          </a:p>
          <a:p>
            <a:r>
              <a:rPr lang="en-US" dirty="0"/>
              <a:t>enhanced with other measures including positive reinforcement with praise and</a:t>
            </a:r>
          </a:p>
          <a:p>
            <a:r>
              <a:rPr lang="en-US" dirty="0"/>
              <a:t>other rewards, as well as aversive consequences such as getting up, going to the toilet and remaking the bed (Butler, 1994). Dryness can be achieved by two basic</a:t>
            </a:r>
          </a:p>
          <a:p>
            <a:r>
              <a:rPr lang="en-US" dirty="0"/>
              <a:t>mechanisms: either children learn to wake up and go to the toilet (one third) or</a:t>
            </a:r>
          </a:p>
          <a:p>
            <a:r>
              <a:rPr lang="en-US" dirty="0"/>
              <a:t>they sleep through the night without wetting (two thirds).</a:t>
            </a:r>
          </a:p>
          <a:p>
            <a:endParaRPr lang="en-US" dirty="0"/>
          </a:p>
          <a:p>
            <a:r>
              <a:rPr lang="en-US" dirty="0"/>
              <a:t>Usually, simple alarm treatment is sufficient. It can, however, be reinforced</a:t>
            </a:r>
          </a:p>
          <a:p>
            <a:r>
              <a:rPr lang="en-US" dirty="0"/>
              <a:t>by additional means. A simple addition to the alarm is the so called “arousal</a:t>
            </a:r>
          </a:p>
          <a:p>
            <a:r>
              <a:rPr lang="en-US" dirty="0"/>
              <a:t>training” by van </a:t>
            </a:r>
            <a:r>
              <a:rPr lang="en-US" dirty="0" err="1"/>
              <a:t>Londen</a:t>
            </a:r>
            <a:r>
              <a:rPr lang="en-US" dirty="0"/>
              <a:t> et al (1993). In arousal training the alarm is set up before</a:t>
            </a:r>
          </a:p>
          <a:p>
            <a:r>
              <a:rPr lang="en-US" dirty="0"/>
              <a:t>sleep, the alarm is triggered, children are instructed to turn off the alarm within</a:t>
            </a:r>
          </a:p>
          <a:p>
            <a:r>
              <a:rPr lang="en-US" dirty="0"/>
              <a:t>three minutes, go to the toilet and reset the alarm. If this is achieved correctly</a:t>
            </a:r>
          </a:p>
          <a:p>
            <a:r>
              <a:rPr lang="en-US" dirty="0"/>
              <a:t>children are rewarded with two tokens, such as stickers. If this is not achieved, one</a:t>
            </a:r>
          </a:p>
          <a:p>
            <a:r>
              <a:rPr lang="en-US" dirty="0"/>
              <a:t>token has to be returned. In younger children, we found it advisable to modify this</a:t>
            </a:r>
          </a:p>
          <a:p>
            <a:r>
              <a:rPr lang="en-US" dirty="0"/>
              <a:t>training: children receive one token if they are successful but do not have to pay</a:t>
            </a:r>
          </a:p>
          <a:p>
            <a:r>
              <a:rPr lang="en-US" dirty="0"/>
              <a:t>back a token, which would be too frustrating for them. Arousal training has been</a:t>
            </a:r>
          </a:p>
          <a:p>
            <a:r>
              <a:rPr lang="en-US" dirty="0"/>
              <a:t>shown to be more successful than alarm alone. A well-known training program is</a:t>
            </a:r>
          </a:p>
          <a:p>
            <a:r>
              <a:rPr lang="en-US" dirty="0"/>
              <a:t>“dry bed training” by </a:t>
            </a:r>
            <a:r>
              <a:rPr lang="en-US" dirty="0" err="1"/>
              <a:t>Azrin</a:t>
            </a:r>
            <a:r>
              <a:rPr lang="en-US" dirty="0"/>
              <a:t> et al (1974). This is a complicated, difficult to perform</a:t>
            </a:r>
          </a:p>
          <a:p>
            <a:r>
              <a:rPr lang="en-US" dirty="0"/>
              <a:t>program which starts with an intensive night (in which the child is awaken once</a:t>
            </a:r>
          </a:p>
          <a:p>
            <a:r>
              <a:rPr lang="en-US" dirty="0"/>
              <a:t>every hour until 1 am) followed by maintenance treatment. Meta-analyses have</a:t>
            </a:r>
          </a:p>
          <a:p>
            <a:r>
              <a:rPr lang="en-US" dirty="0"/>
              <a:t>shown that “dry bed training” is no more effective than alarm treatment alone</a:t>
            </a:r>
          </a:p>
          <a:p>
            <a:r>
              <a:rPr lang="en-US" dirty="0"/>
              <a:t>(Lister-Sharp et al, 1977). Therefore, it is not recommended.</a:t>
            </a:r>
          </a:p>
          <a:p>
            <a:endParaRPr lang="en-US" dirty="0"/>
          </a:p>
          <a:p>
            <a:r>
              <a:rPr lang="en-US" dirty="0"/>
              <a:t>The combination of alarm treatment and </a:t>
            </a:r>
            <a:r>
              <a:rPr lang="en-US" dirty="0" err="1"/>
              <a:t>desmopressin</a:t>
            </a:r>
            <a:r>
              <a:rPr lang="en-US" dirty="0"/>
              <a:t> cannot be</a:t>
            </a:r>
          </a:p>
          <a:p>
            <a:r>
              <a:rPr lang="en-US" dirty="0"/>
              <a:t>recommended due to conflicting results. However, if a child has urge symptoms</a:t>
            </a:r>
          </a:p>
          <a:p>
            <a:r>
              <a:rPr lang="en-US" dirty="0"/>
              <a:t>(i.e., a non-</a:t>
            </a:r>
            <a:r>
              <a:rPr lang="en-US" dirty="0" err="1"/>
              <a:t>monosymptomatic</a:t>
            </a:r>
            <a:r>
              <a:rPr lang="en-US" dirty="0"/>
              <a:t> enuresis) a combination of anticholinergic medication (for example 2.5mg to 5mg </a:t>
            </a:r>
            <a:r>
              <a:rPr lang="en-US" dirty="0" err="1"/>
              <a:t>Oxybutinin</a:t>
            </a:r>
            <a:r>
              <a:rPr lang="en-US" dirty="0"/>
              <a:t> or </a:t>
            </a:r>
            <a:r>
              <a:rPr lang="en-US" dirty="0" err="1"/>
              <a:t>Propiverin</a:t>
            </a:r>
            <a:r>
              <a:rPr lang="en-US" dirty="0"/>
              <a:t> at night) is</a:t>
            </a:r>
          </a:p>
          <a:p>
            <a:r>
              <a:rPr lang="en-US" dirty="0"/>
              <a:t>helpful, otherwise the alarm may go off several times per night and the outcome</a:t>
            </a:r>
          </a:p>
          <a:p>
            <a:r>
              <a:rPr lang="en-US" dirty="0"/>
              <a:t>will be less </a:t>
            </a:r>
            <a:r>
              <a:rPr lang="en-US" dirty="0" err="1"/>
              <a:t>favourable</a:t>
            </a:r>
            <a:r>
              <a:rPr lang="en-US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Indications for medication are:</a:t>
            </a:r>
          </a:p>
          <a:p>
            <a:r>
              <a:rPr lang="en-US" dirty="0"/>
              <a:t>• Unwillingness to undertake alarm treatment</a:t>
            </a:r>
          </a:p>
          <a:p>
            <a:r>
              <a:rPr lang="en-US" dirty="0"/>
              <a:t>• Lack of motivation in the children</a:t>
            </a:r>
          </a:p>
          <a:p>
            <a:r>
              <a:rPr lang="en-US" dirty="0"/>
              <a:t>• Family overwhelmed by demands such as a work situation, cramped</a:t>
            </a:r>
          </a:p>
          <a:p>
            <a:r>
              <a:rPr lang="en-US" dirty="0"/>
              <a:t>housing, infants to care for, i.e., cooperation with alarm treatment is not</a:t>
            </a:r>
          </a:p>
          <a:p>
            <a:r>
              <a:rPr lang="en-US" dirty="0"/>
              <a:t>possible</a:t>
            </a:r>
          </a:p>
          <a:p>
            <a:r>
              <a:rPr lang="en-US" dirty="0"/>
              <a:t>• Short-term dryness is required, e.g., for school outings.</a:t>
            </a:r>
          </a:p>
          <a:p>
            <a:r>
              <a:rPr lang="en-US" dirty="0"/>
              <a:t>There are two groups of medication with a clear </a:t>
            </a:r>
            <a:r>
              <a:rPr lang="en-US" dirty="0" err="1"/>
              <a:t>antienuretic</a:t>
            </a:r>
            <a:r>
              <a:rPr lang="en-US" dirty="0"/>
              <a:t> effect:</a:t>
            </a:r>
          </a:p>
          <a:p>
            <a:r>
              <a:rPr lang="en-US" dirty="0" err="1"/>
              <a:t>desmopressin</a:t>
            </a:r>
            <a:r>
              <a:rPr lang="en-US" dirty="0"/>
              <a:t> and tricyclic antidepressants (TCAs). Although both are effective,</a:t>
            </a:r>
          </a:p>
          <a:p>
            <a:r>
              <a:rPr lang="en-US" dirty="0" err="1"/>
              <a:t>desmopressin</a:t>
            </a:r>
            <a:r>
              <a:rPr lang="en-US" dirty="0"/>
              <a:t> has less side-effects and is therefore the preferred substance.</a:t>
            </a:r>
          </a:p>
          <a:p>
            <a:endParaRPr lang="en-US" dirty="0"/>
          </a:p>
          <a:p>
            <a:r>
              <a:rPr lang="en-US" dirty="0"/>
              <a:t>Tricyclic antidepressants such as imipramine have a proven anti-</a:t>
            </a:r>
            <a:r>
              <a:rPr lang="en-US" dirty="0" err="1"/>
              <a:t>enuretic</a:t>
            </a:r>
            <a:endParaRPr lang="en-US" dirty="0"/>
          </a:p>
          <a:p>
            <a:r>
              <a:rPr lang="en-US" dirty="0"/>
              <a:t>effect and similar relapse rates as </a:t>
            </a:r>
            <a:r>
              <a:rPr lang="en-US" dirty="0" err="1"/>
              <a:t>desmopressin</a:t>
            </a:r>
            <a:r>
              <a:rPr lang="en-US" dirty="0"/>
              <a:t>. Due to cardiac arrhythmias</a:t>
            </a:r>
          </a:p>
          <a:p>
            <a:r>
              <a:rPr lang="en-US" dirty="0"/>
              <a:t>even with therapeutic doses, a detailed family history, ECG before and during</a:t>
            </a:r>
          </a:p>
          <a:p>
            <a:r>
              <a:rPr lang="en-US" dirty="0"/>
              <a:t>treatment and blood tests are recommended. A low dose of 10mg to 25mg in the</a:t>
            </a:r>
          </a:p>
          <a:p>
            <a:r>
              <a:rPr lang="en-US" dirty="0"/>
              <a:t>evening (1mg per kg of body weight per day or less) is often sufficient. If higher</a:t>
            </a:r>
          </a:p>
          <a:p>
            <a:r>
              <a:rPr lang="en-US" dirty="0"/>
              <a:t>doses are necessary, imipramine should be give 3 times a day and the medication</a:t>
            </a:r>
          </a:p>
          <a:p>
            <a:r>
              <a:rPr lang="en-US" dirty="0"/>
              <a:t>slowly increased to a maximum of 3mg per kg of body weight per day. Due to side</a:t>
            </a:r>
          </a:p>
          <a:p>
            <a:r>
              <a:rPr lang="en-US" dirty="0"/>
              <a:t>effects (and toxic effects in case </a:t>
            </a:r>
            <a:r>
              <a:rPr lang="en-US" dirty="0" err="1"/>
              <a:t>overdosage</a:t>
            </a:r>
            <a:r>
              <a:rPr lang="en-US" dirty="0"/>
              <a:t>), imipramine has become a third line</a:t>
            </a:r>
          </a:p>
          <a:p>
            <a:r>
              <a:rPr lang="en-US" dirty="0"/>
              <a:t>treatment for severe therapy-resistant cases.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Desmopressin</a:t>
            </a:r>
            <a:r>
              <a:rPr lang="en-US" dirty="0"/>
              <a:t> (1-deamino-8-D-arginine vasopressin, abbreviated DDAVP)</a:t>
            </a:r>
          </a:p>
          <a:p>
            <a:r>
              <a:rPr lang="en-US" dirty="0"/>
              <a:t>is a synthetic analogue of the antidiuretic hormone (ADH). A reduction of wet</a:t>
            </a:r>
          </a:p>
          <a:p>
            <a:r>
              <a:rPr lang="en-US" dirty="0"/>
              <a:t>nights or even dryness can be achieved in 70% of cases: 30% of children are full</a:t>
            </a:r>
          </a:p>
          <a:p>
            <a:r>
              <a:rPr lang="en-US" dirty="0"/>
              <a:t>responders, 40% partial responders, and 30% non-responders (</a:t>
            </a:r>
            <a:r>
              <a:rPr lang="en-US" dirty="0" err="1"/>
              <a:t>Neveus</a:t>
            </a:r>
            <a:r>
              <a:rPr lang="en-US" dirty="0"/>
              <a:t> et al, 2010).</a:t>
            </a:r>
          </a:p>
          <a:p>
            <a:r>
              <a:rPr lang="en-US" dirty="0"/>
              <a:t>After discontinuing medication most children relapse, so that </a:t>
            </a:r>
            <a:r>
              <a:rPr lang="en-US" dirty="0" err="1"/>
              <a:t>desmopressin</a:t>
            </a:r>
            <a:r>
              <a:rPr lang="en-US" dirty="0"/>
              <a:t> has a</a:t>
            </a:r>
          </a:p>
          <a:p>
            <a:r>
              <a:rPr lang="en-US" dirty="0"/>
              <a:t>low curative potential (</a:t>
            </a:r>
            <a:r>
              <a:rPr lang="en-US" dirty="0" err="1"/>
              <a:t>Neveus</a:t>
            </a:r>
            <a:r>
              <a:rPr lang="en-US" dirty="0"/>
              <a:t> et al, 2010). According to van </a:t>
            </a:r>
            <a:r>
              <a:rPr lang="en-US" dirty="0" err="1"/>
              <a:t>Kerrebroeck</a:t>
            </a:r>
            <a:r>
              <a:rPr lang="en-US" dirty="0"/>
              <a:t> (2002),</a:t>
            </a:r>
          </a:p>
          <a:p>
            <a:r>
              <a:rPr lang="en-US" dirty="0"/>
              <a:t>only 18%-38% of children remain dry 6 months after medication is withdrawn.</a:t>
            </a:r>
          </a:p>
          <a:p>
            <a:r>
              <a:rPr lang="en-US" dirty="0"/>
              <a:t>Compared with the alarm, </a:t>
            </a:r>
            <a:r>
              <a:rPr lang="en-US" dirty="0" err="1"/>
              <a:t>desmopressin</a:t>
            </a:r>
            <a:r>
              <a:rPr lang="en-US" dirty="0"/>
              <a:t> has a distinctly lower curative effect in</a:t>
            </a:r>
          </a:p>
          <a:p>
            <a:r>
              <a:rPr lang="en-US" dirty="0"/>
              <a:t>the long run.</a:t>
            </a:r>
          </a:p>
          <a:p>
            <a:r>
              <a:rPr lang="en-US" dirty="0" err="1"/>
              <a:t>Desmopressin</a:t>
            </a:r>
            <a:r>
              <a:rPr lang="en-US" dirty="0"/>
              <a:t> is taken in tablet form in the evenings only. The oral dosage</a:t>
            </a:r>
          </a:p>
          <a:p>
            <a:r>
              <a:rPr lang="en-US" dirty="0"/>
              <a:t>is 0.2mg to 0.4mg. It is advisable to titrate the required </a:t>
            </a:r>
            <a:r>
              <a:rPr lang="en-US" dirty="0" err="1"/>
              <a:t>dosis</a:t>
            </a:r>
            <a:r>
              <a:rPr lang="en-US" dirty="0"/>
              <a:t> over 4 weeks, as</a:t>
            </a:r>
          </a:p>
          <a:p>
            <a:r>
              <a:rPr lang="en-US" dirty="0"/>
              <a:t>shown in the chart in Appendix C.4.6. One starts with the low dosage of 0.2mg in</a:t>
            </a:r>
          </a:p>
          <a:p>
            <a:r>
              <a:rPr lang="en-US" dirty="0"/>
              <a:t>the evening for two weeks. If the child is dry or a marked reduction of wet nights</a:t>
            </a:r>
          </a:p>
          <a:p>
            <a:r>
              <a:rPr lang="en-US" dirty="0"/>
              <a:t>is documented one stays with this dosage. Otherwise, medication is increased to 0.4mg in the evening. If children do not become dry with 0.4mg, they are</a:t>
            </a:r>
          </a:p>
          <a:p>
            <a:r>
              <a:rPr lang="en-US" dirty="0"/>
              <a:t>considered to be non-responders and </a:t>
            </a:r>
            <a:r>
              <a:rPr lang="en-US" dirty="0" err="1"/>
              <a:t>desmopressin</a:t>
            </a:r>
            <a:r>
              <a:rPr lang="en-US" dirty="0"/>
              <a:t> is discontinued. Otherwise,</a:t>
            </a:r>
          </a:p>
          <a:p>
            <a:r>
              <a:rPr lang="en-US" dirty="0"/>
              <a:t>one can continue with the required dosage for a maximum of 12 weeks, after which</a:t>
            </a:r>
          </a:p>
          <a:p>
            <a:r>
              <a:rPr lang="en-US" dirty="0" err="1"/>
              <a:t>desmopressin</a:t>
            </a:r>
            <a:r>
              <a:rPr lang="en-US" dirty="0"/>
              <a:t> should be stopped to check if the child can remain dry without</a:t>
            </a:r>
          </a:p>
          <a:p>
            <a:r>
              <a:rPr lang="en-US" dirty="0"/>
              <a:t>medication. If a relapse occurs, </a:t>
            </a:r>
            <a:r>
              <a:rPr lang="en-US" dirty="0" err="1"/>
              <a:t>desmopressin</a:t>
            </a:r>
            <a:r>
              <a:rPr lang="en-US" dirty="0"/>
              <a:t> can be given for another 12 weeks</a:t>
            </a:r>
          </a:p>
          <a:p>
            <a:r>
              <a:rPr lang="en-US" dirty="0"/>
              <a:t>and this regime can be continued for as long as indicated. Adverse effects are rare</a:t>
            </a:r>
          </a:p>
          <a:p>
            <a:r>
              <a:rPr lang="en-US" dirty="0"/>
              <a:t>and not pronounced, like head and stomach aches, lack of appetite, etc. The most</a:t>
            </a:r>
          </a:p>
          <a:p>
            <a:r>
              <a:rPr lang="en-US" dirty="0"/>
              <a:t>dramatic, though rare side effect is </a:t>
            </a:r>
            <a:r>
              <a:rPr lang="en-US" dirty="0" err="1"/>
              <a:t>hyponatremia</a:t>
            </a:r>
            <a:r>
              <a:rPr lang="en-US" dirty="0"/>
              <a:t> and water intoxication, which</a:t>
            </a:r>
          </a:p>
          <a:p>
            <a:r>
              <a:rPr lang="en-US" dirty="0"/>
              <a:t>may require intensive care. Therefore it is important not to overdose and not to</a:t>
            </a:r>
          </a:p>
          <a:p>
            <a:r>
              <a:rPr lang="en-US" dirty="0"/>
              <a:t>drink a large amount of fluids after taking the medication. Laboratory blood tests</a:t>
            </a:r>
          </a:p>
          <a:p>
            <a:r>
              <a:rPr lang="en-US" dirty="0"/>
              <a:t>are not necessary.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79958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same basic principles as in the treatment of enuresis should be followed,</a:t>
            </a:r>
          </a:p>
          <a:p>
            <a:r>
              <a:rPr lang="en-US" dirty="0"/>
              <a:t>e.g., provision of information, </a:t>
            </a:r>
            <a:r>
              <a:rPr lang="en-US" dirty="0" err="1"/>
              <a:t>counselling</a:t>
            </a:r>
            <a:r>
              <a:rPr lang="en-US" dirty="0"/>
              <a:t>, supporting and motivating both child</a:t>
            </a:r>
          </a:p>
          <a:p>
            <a:r>
              <a:rPr lang="en-US" dirty="0"/>
              <a:t>and parent is essential.</a:t>
            </a:r>
          </a:p>
          <a:p>
            <a:endParaRPr lang="en-US" dirty="0"/>
          </a:p>
          <a:p>
            <a:r>
              <a:rPr lang="en-US" dirty="0"/>
              <a:t>The main focus in the treatment of urge incontinence is a symptom-oriented</a:t>
            </a:r>
          </a:p>
          <a:p>
            <a:r>
              <a:rPr lang="en-US" dirty="0"/>
              <a:t>cognitive-</a:t>
            </a:r>
            <a:r>
              <a:rPr lang="en-US" dirty="0" err="1"/>
              <a:t>behavioural</a:t>
            </a:r>
            <a:r>
              <a:rPr lang="en-US" dirty="0"/>
              <a:t> approach aimed at a conscious control of the urge without</a:t>
            </a:r>
          </a:p>
          <a:p>
            <a:r>
              <a:rPr lang="en-US" dirty="0"/>
              <a:t>the use of the pelvic floor muscles, i.e., holding </a:t>
            </a:r>
            <a:r>
              <a:rPr lang="en-US" dirty="0" err="1"/>
              <a:t>manoeuvres</a:t>
            </a:r>
            <a:r>
              <a:rPr lang="en-US" dirty="0"/>
              <a:t> (</a:t>
            </a:r>
            <a:r>
              <a:rPr lang="en-US" dirty="0" err="1"/>
              <a:t>Vijverberg</a:t>
            </a:r>
            <a:r>
              <a:rPr lang="en-US" dirty="0"/>
              <a:t> et al,</a:t>
            </a:r>
          </a:p>
          <a:p>
            <a:r>
              <a:rPr lang="en-US" dirty="0"/>
              <a:t>1997). Children are instructed to note when they feel an urge and go to the toilet</a:t>
            </a:r>
          </a:p>
          <a:p>
            <a:r>
              <a:rPr lang="en-US" dirty="0"/>
              <a:t>right away without using holding </a:t>
            </a:r>
            <a:r>
              <a:rPr lang="en-US" dirty="0" err="1"/>
              <a:t>manoeuvres</a:t>
            </a:r>
            <a:r>
              <a:rPr lang="en-US" dirty="0"/>
              <a:t>. They are asked to document in a</a:t>
            </a:r>
          </a:p>
          <a:p>
            <a:r>
              <a:rPr lang="en-US" dirty="0"/>
              <a:t>chart if their pants were dry (with the symbol of a flag, for example) or if they were</a:t>
            </a:r>
          </a:p>
          <a:p>
            <a:r>
              <a:rPr lang="en-US" dirty="0"/>
              <a:t>wet (with the symbol of a cloud, for example). This means, that children should be</a:t>
            </a:r>
          </a:p>
          <a:p>
            <a:r>
              <a:rPr lang="en-US" dirty="0"/>
              <a:t>allowed to go to the toilet in any situation, especially in kindergarten and school.</a:t>
            </a:r>
          </a:p>
          <a:p>
            <a:r>
              <a:rPr lang="en-US" dirty="0"/>
              <a:t>If adhered to, the number of </a:t>
            </a:r>
            <a:r>
              <a:rPr lang="en-US" dirty="0" err="1"/>
              <a:t>voidings</a:t>
            </a:r>
            <a:r>
              <a:rPr lang="en-US" dirty="0"/>
              <a:t> is typically reduced first, followed by a</a:t>
            </a:r>
          </a:p>
          <a:p>
            <a:r>
              <a:rPr lang="en-US" dirty="0"/>
              <a:t>reduction in the number of wet episodes.</a:t>
            </a:r>
          </a:p>
          <a:p>
            <a:endParaRPr lang="en-US" dirty="0"/>
          </a:p>
          <a:p>
            <a:r>
              <a:rPr lang="en-US" dirty="0"/>
              <a:t>This simple approach is sufficient for 1/3 of children; the other 2/3 will</a:t>
            </a:r>
          </a:p>
          <a:p>
            <a:r>
              <a:rPr lang="en-US" dirty="0"/>
              <a:t>require additional medication. Monitoring – observing and documenting (i.e.,</a:t>
            </a:r>
          </a:p>
          <a:p>
            <a:r>
              <a:rPr lang="en-US" dirty="0"/>
              <a:t>the cognitive-</a:t>
            </a:r>
            <a:r>
              <a:rPr lang="en-US" dirty="0" err="1"/>
              <a:t>behavioural</a:t>
            </a:r>
            <a:r>
              <a:rPr lang="en-US" dirty="0"/>
              <a:t> component) – should continue throughout the therapy.</a:t>
            </a:r>
          </a:p>
          <a:p>
            <a:r>
              <a:rPr lang="en-US" dirty="0"/>
              <a:t>Anticholinergic medication is indicated. </a:t>
            </a:r>
            <a:r>
              <a:rPr lang="en-US" dirty="0" err="1"/>
              <a:t>Oxybutine</a:t>
            </a:r>
            <a:r>
              <a:rPr lang="en-US" dirty="0"/>
              <a:t> is a well-known preparation</a:t>
            </a:r>
          </a:p>
          <a:p>
            <a:r>
              <a:rPr lang="en-US" dirty="0"/>
              <a:t>available as generic drug in most countries. It should be introduced slowly to</a:t>
            </a:r>
          </a:p>
          <a:p>
            <a:r>
              <a:rPr lang="en-US" dirty="0"/>
              <a:t>avoid side-effects up to an initial dosage of 0.3mg per kg of body weight per day</a:t>
            </a:r>
          </a:p>
          <a:p>
            <a:r>
              <a:rPr lang="en-US" dirty="0"/>
              <a:t>in 3 doses (maximum daily dosage: 15mg). If not effective, it can be increased</a:t>
            </a:r>
          </a:p>
          <a:p>
            <a:r>
              <a:rPr lang="en-US" dirty="0"/>
              <a:t>to 0.6mg per kg of body weight per day (maximum 15mg/day). Side-effects are</a:t>
            </a:r>
          </a:p>
          <a:p>
            <a:r>
              <a:rPr lang="en-US" dirty="0"/>
              <a:t>dose-dependent and reversible. They include typical anticholinergic effects such as</a:t>
            </a:r>
          </a:p>
          <a:p>
            <a:r>
              <a:rPr lang="en-US" dirty="0"/>
              <a:t>flushing, blurred vision, tachycardia, hyperactivity, dryness of the mouth, residual</a:t>
            </a:r>
          </a:p>
          <a:p>
            <a:r>
              <a:rPr lang="en-US" dirty="0"/>
              <a:t>urine and constipation.</a:t>
            </a:r>
          </a:p>
          <a:p>
            <a:endParaRPr lang="en-US" dirty="0"/>
          </a:p>
          <a:p>
            <a:r>
              <a:rPr lang="en-US" dirty="0"/>
              <a:t>An alternative is </a:t>
            </a:r>
            <a:r>
              <a:rPr lang="en-US" dirty="0" err="1"/>
              <a:t>propiverin</a:t>
            </a:r>
            <a:r>
              <a:rPr lang="en-US" dirty="0"/>
              <a:t>, which unfortunately is not available in many</a:t>
            </a:r>
          </a:p>
          <a:p>
            <a:r>
              <a:rPr lang="en-US" dirty="0"/>
              <a:t>countries. The dosage is a maximum of 0.8mg of body weight per day in two</a:t>
            </a:r>
          </a:p>
          <a:p>
            <a:r>
              <a:rPr lang="en-US" dirty="0"/>
              <a:t>doses (with a total maximum of 15mg/day). Side effects are similar but possibly</a:t>
            </a:r>
          </a:p>
          <a:p>
            <a:r>
              <a:rPr lang="en-US" dirty="0"/>
              <a:t>at a lower rate. If one of these two standard medications is not effective or is</a:t>
            </a:r>
          </a:p>
          <a:p>
            <a:r>
              <a:rPr lang="en-US" dirty="0"/>
              <a:t>accompanied by too many side effects, a switch-over to the other medication is</a:t>
            </a:r>
          </a:p>
          <a:p>
            <a:r>
              <a:rPr lang="en-US" dirty="0"/>
              <a:t>recommended. Other anticholinergic medications such as </a:t>
            </a:r>
            <a:r>
              <a:rPr lang="en-US" dirty="0" err="1"/>
              <a:t>tolterodine</a:t>
            </a:r>
            <a:r>
              <a:rPr lang="en-US" dirty="0"/>
              <a:t>, </a:t>
            </a:r>
            <a:r>
              <a:rPr lang="en-US" dirty="0" err="1"/>
              <a:t>solifenacine</a:t>
            </a:r>
            <a:endParaRPr lang="en-US" dirty="0"/>
          </a:p>
          <a:p>
            <a:r>
              <a:rPr lang="en-US" dirty="0"/>
              <a:t>and others are used in adults but are not recommended for standard treatment in</a:t>
            </a:r>
          </a:p>
          <a:p>
            <a:r>
              <a:rPr lang="en-US" dirty="0"/>
              <a:t>children.</a:t>
            </a:r>
          </a:p>
          <a:p>
            <a:endParaRPr lang="en-US" dirty="0"/>
          </a:p>
          <a:p>
            <a:r>
              <a:rPr lang="en-US" dirty="0"/>
              <a:t>A symptom-oriented approach is indicated in all cases of voiding postponement.</a:t>
            </a:r>
          </a:p>
          <a:p>
            <a:r>
              <a:rPr lang="en-US" dirty="0"/>
              <a:t>The first step is provision of information and psycho-education. Often, the</a:t>
            </a:r>
          </a:p>
          <a:p>
            <a:r>
              <a:rPr lang="en-US" dirty="0"/>
              <a:t>association of voiding postponement, retention of urine and incontinence are not</a:t>
            </a:r>
          </a:p>
          <a:p>
            <a:r>
              <a:rPr lang="en-US" dirty="0"/>
              <a:t>known to parents and children. Children and parents are instructed to increase the</a:t>
            </a:r>
          </a:p>
          <a:p>
            <a:r>
              <a:rPr lang="en-US" dirty="0"/>
              <a:t>frequency of micturition. The goal is to go to the toilet seven times a day at regular</a:t>
            </a:r>
          </a:p>
          <a:p>
            <a:r>
              <a:rPr lang="en-US" dirty="0"/>
              <a:t>intervals. Children should sit on the toilet in a relaxed way and take plenty of time.</a:t>
            </a:r>
          </a:p>
          <a:p>
            <a:r>
              <a:rPr lang="en-US" dirty="0" err="1"/>
              <a:t>Micturitions</a:t>
            </a:r>
            <a:r>
              <a:rPr lang="en-US" dirty="0"/>
              <a:t> in the toilet as well as wetting episodes are noted in a chart. Often this</a:t>
            </a:r>
          </a:p>
          <a:p>
            <a:r>
              <a:rPr lang="en-US" dirty="0"/>
              <a:t>requires parents to send their child to the toilet. To increase motivation, a simple</a:t>
            </a:r>
          </a:p>
          <a:p>
            <a:r>
              <a:rPr lang="en-US" dirty="0"/>
              <a:t>token system with positive reinforcements can be added. In older children, digital</a:t>
            </a:r>
          </a:p>
          <a:p>
            <a:r>
              <a:rPr lang="en-US" dirty="0"/>
              <a:t>wrist alarm watches (or cell phones) can be of help. Intervals of 1½ to 3 hours are</a:t>
            </a:r>
          </a:p>
          <a:p>
            <a:r>
              <a:rPr lang="en-US" dirty="0"/>
              <a:t>set to remind the child to go to the toilet. However, these approaches are often</a:t>
            </a:r>
          </a:p>
          <a:p>
            <a:r>
              <a:rPr lang="en-US" dirty="0"/>
              <a:t>not sufficient because of the high </a:t>
            </a:r>
            <a:r>
              <a:rPr lang="en-US" dirty="0" err="1"/>
              <a:t>behavioural</a:t>
            </a:r>
            <a:r>
              <a:rPr lang="en-US" dirty="0"/>
              <a:t> comorbidity, especially with ODD,</a:t>
            </a:r>
          </a:p>
          <a:p>
            <a:r>
              <a:rPr lang="en-US" dirty="0"/>
              <a:t>which requires additional treatment.</a:t>
            </a:r>
          </a:p>
          <a:p>
            <a:endParaRPr lang="en-US" dirty="0"/>
          </a:p>
          <a:p>
            <a:r>
              <a:rPr lang="en-US" dirty="0"/>
              <a:t>Treatment of dysfunctional voiding includes increasing motivation, </a:t>
            </a:r>
            <a:r>
              <a:rPr lang="en-US" dirty="0" err="1"/>
              <a:t>cognitivebehavioural</a:t>
            </a:r>
            <a:endParaRPr lang="en-US" dirty="0"/>
          </a:p>
          <a:p>
            <a:r>
              <a:rPr lang="en-US" dirty="0"/>
              <a:t>elements, relaxation and general drinking and toileting advice (Chase</a:t>
            </a:r>
          </a:p>
          <a:p>
            <a:r>
              <a:rPr lang="en-US" dirty="0"/>
              <a:t>et al, 2010). If necessary, voiding frequency and oral fluids can be increased. Toilet</a:t>
            </a:r>
          </a:p>
          <a:p>
            <a:r>
              <a:rPr lang="en-US" dirty="0"/>
              <a:t>re-training is initiated. It is recommended that children take a lot of time, sit in</a:t>
            </a:r>
          </a:p>
          <a:p>
            <a:r>
              <a:rPr lang="en-US" dirty="0"/>
              <a:t>a relaxed manner on the toilet seat, spread their legs apart and have contact with</a:t>
            </a:r>
          </a:p>
          <a:p>
            <a:r>
              <a:rPr lang="en-US" dirty="0"/>
              <a:t>the floor either directly or with a little foot stool. The children are asked to relax</a:t>
            </a:r>
          </a:p>
          <a:p>
            <a:r>
              <a:rPr lang="en-US" dirty="0"/>
              <a:t>completely, initiate micturition without straining and simply let the urine flow</a:t>
            </a:r>
          </a:p>
          <a:p>
            <a:r>
              <a:rPr lang="en-US" dirty="0"/>
              <a:t>until they have the feeling that the bladder is empty. The most specific and effective</a:t>
            </a:r>
          </a:p>
          <a:p>
            <a:r>
              <a:rPr lang="en-US" dirty="0"/>
              <a:t>treatment is biofeedback – either with </a:t>
            </a:r>
            <a:r>
              <a:rPr lang="en-US" dirty="0" err="1"/>
              <a:t>uroflowmetry</a:t>
            </a:r>
            <a:r>
              <a:rPr lang="en-US" dirty="0"/>
              <a:t> or pelvic-floor EMG (Chase</a:t>
            </a:r>
          </a:p>
          <a:p>
            <a:r>
              <a:rPr lang="en-US" dirty="0"/>
              <a:t>et al, 2010). Signals of the urine stream or pelvic floor contractions are presented</a:t>
            </a:r>
          </a:p>
          <a:p>
            <a:r>
              <a:rPr lang="en-US" dirty="0"/>
              <a:t>to the child in real time either visually or acoustically. Many child-friendly</a:t>
            </a:r>
          </a:p>
          <a:p>
            <a:r>
              <a:rPr lang="en-US" dirty="0" err="1"/>
              <a:t>programmes</a:t>
            </a:r>
            <a:r>
              <a:rPr lang="en-US" dirty="0"/>
              <a:t> and animations are available. EMG-feedback can be performed at</a:t>
            </a:r>
          </a:p>
          <a:p>
            <a:r>
              <a:rPr lang="en-US" dirty="0"/>
              <a:t>home under instruction; otherwise, biofeedback is limited to </a:t>
            </a:r>
            <a:r>
              <a:rPr lang="en-US" dirty="0" err="1"/>
              <a:t>specialised</a:t>
            </a:r>
            <a:r>
              <a:rPr lang="en-US" dirty="0"/>
              <a:t> outpatient</a:t>
            </a:r>
          </a:p>
          <a:p>
            <a:r>
              <a:rPr lang="en-US" dirty="0"/>
              <a:t>departments and beyond the scope of most primary care services. Coordination</a:t>
            </a:r>
          </a:p>
          <a:p>
            <a:r>
              <a:rPr lang="en-US" dirty="0"/>
              <a:t>and continence can be achieved in a few sessions in most children. Medication is</a:t>
            </a:r>
          </a:p>
          <a:p>
            <a:r>
              <a:rPr lang="en-US" dirty="0"/>
              <a:t>not indicated (Chase et al, 2010).</a:t>
            </a:r>
          </a:p>
          <a:p>
            <a:endParaRPr lang="en-US" dirty="0"/>
          </a:p>
          <a:p>
            <a:r>
              <a:rPr lang="en-US" dirty="0"/>
              <a:t>Giggle incontinence is treated with a classical conditioning paradigm</a:t>
            </a:r>
          </a:p>
          <a:p>
            <a:r>
              <a:rPr lang="en-US" dirty="0"/>
              <a:t>(</a:t>
            </a:r>
            <a:r>
              <a:rPr lang="en-US" dirty="0" err="1"/>
              <a:t>Elzinga-Plomp</a:t>
            </a:r>
            <a:r>
              <a:rPr lang="en-US" dirty="0"/>
              <a:t> et al, 1995) or with high-dose methylphenidate (due to the overlap</a:t>
            </a:r>
          </a:p>
          <a:p>
            <a:r>
              <a:rPr lang="en-US" dirty="0"/>
              <a:t>with cataplexy and narcolepsy) (</a:t>
            </a:r>
            <a:r>
              <a:rPr lang="en-US" dirty="0" err="1"/>
              <a:t>Sher</a:t>
            </a:r>
            <a:r>
              <a:rPr lang="en-US" dirty="0"/>
              <a:t> &amp; </a:t>
            </a:r>
            <a:r>
              <a:rPr lang="en-US" dirty="0" err="1"/>
              <a:t>Reinberg</a:t>
            </a:r>
            <a:r>
              <a:rPr lang="en-US" dirty="0"/>
              <a:t>, 1996). Stress incontinence</a:t>
            </a:r>
          </a:p>
          <a:p>
            <a:r>
              <a:rPr lang="en-US" dirty="0"/>
              <a:t>is treated by physiotherapy or imipramine. Children with underactive bladder</a:t>
            </a:r>
          </a:p>
          <a:p>
            <a:r>
              <a:rPr lang="en-US" dirty="0"/>
              <a:t>require an intensive training and often intermittent </a:t>
            </a:r>
            <a:r>
              <a:rPr lang="en-US" dirty="0" err="1"/>
              <a:t>catheterisation</a:t>
            </a:r>
            <a:r>
              <a:rPr lang="en-US" dirty="0"/>
              <a:t>. All of these</a:t>
            </a:r>
          </a:p>
          <a:p>
            <a:r>
              <a:rPr lang="en-US" dirty="0"/>
              <a:t>rare disorders do require </a:t>
            </a:r>
            <a:r>
              <a:rPr lang="en-US" dirty="0" err="1"/>
              <a:t>specialised</a:t>
            </a:r>
            <a:r>
              <a:rPr lang="en-US" dirty="0"/>
              <a:t> treatment (see von </a:t>
            </a:r>
            <a:r>
              <a:rPr lang="en-US" dirty="0" err="1"/>
              <a:t>Gontard</a:t>
            </a:r>
            <a:r>
              <a:rPr lang="en-US" dirty="0"/>
              <a:t> &amp; </a:t>
            </a:r>
            <a:r>
              <a:rPr lang="en-US" dirty="0" err="1"/>
              <a:t>Neveus</a:t>
            </a:r>
            <a:r>
              <a:rPr lang="en-US" dirty="0"/>
              <a:t>, 2006).</a:t>
            </a:r>
          </a:p>
          <a:p>
            <a:r>
              <a:rPr lang="en-US" dirty="0"/>
              <a:t>In therapy-resistant cases, structured group therapies have been successful</a:t>
            </a:r>
          </a:p>
          <a:p>
            <a:r>
              <a:rPr lang="en-US" dirty="0"/>
              <a:t>(</a:t>
            </a:r>
            <a:r>
              <a:rPr lang="en-US" dirty="0" err="1"/>
              <a:t>Equit</a:t>
            </a:r>
            <a:r>
              <a:rPr lang="en-US" dirty="0"/>
              <a:t> et al, 2012). These combine </a:t>
            </a:r>
            <a:r>
              <a:rPr lang="en-US" dirty="0" err="1"/>
              <a:t>counselling</a:t>
            </a:r>
            <a:r>
              <a:rPr lang="en-US" dirty="0"/>
              <a:t>, provision of information, relaxation</a:t>
            </a:r>
          </a:p>
          <a:p>
            <a:r>
              <a:rPr lang="en-US" dirty="0"/>
              <a:t>techniques, cognitive-</a:t>
            </a:r>
            <a:r>
              <a:rPr lang="en-US" dirty="0" err="1"/>
              <a:t>behavioural</a:t>
            </a:r>
            <a:r>
              <a:rPr lang="en-US" dirty="0"/>
              <a:t>, play and group therapy approaches.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Enuresis is defined by both ICD-10 (World Health </a:t>
            </a:r>
            <a:r>
              <a:rPr lang="en-US" dirty="0" err="1"/>
              <a:t>Organisation</a:t>
            </a:r>
            <a:r>
              <a:rPr lang="en-US" dirty="0"/>
              <a:t>, 2008)</a:t>
            </a:r>
          </a:p>
          <a:p>
            <a:r>
              <a:rPr lang="en-US" dirty="0"/>
              <a:t>and DSM-IV-TR (American Psychiatric Association, 2000) as involuntary (or</a:t>
            </a:r>
          </a:p>
          <a:p>
            <a:r>
              <a:rPr lang="en-US" dirty="0"/>
              <a:t>even intentional) wetting in children 5 years of age or older after organic causes</a:t>
            </a:r>
          </a:p>
          <a:p>
            <a:r>
              <a:rPr lang="en-US" dirty="0"/>
              <a:t>have been ruled out. The wetting must have persisted for at least three months to</a:t>
            </a:r>
          </a:p>
          <a:p>
            <a:r>
              <a:rPr lang="en-US" dirty="0"/>
              <a:t>be considered a disorder. According to ICD-10, enuresis is diagnosed if wetting</a:t>
            </a:r>
          </a:p>
          <a:p>
            <a:r>
              <a:rPr lang="en-US" dirty="0"/>
              <a:t>occurs two times a month in children under 7 years of age and once a month in</a:t>
            </a:r>
          </a:p>
          <a:p>
            <a:r>
              <a:rPr lang="en-US" dirty="0"/>
              <a:t>children 7 years and older. The criteria according to DSM-IV is less precise: the</a:t>
            </a:r>
          </a:p>
          <a:p>
            <a:r>
              <a:rPr lang="en-US" dirty="0"/>
              <a:t>voiding must occur at least twice per week or else must cause clinically significant</a:t>
            </a:r>
          </a:p>
          <a:p>
            <a:r>
              <a:rPr lang="en-US" dirty="0"/>
              <a:t>distress or impairment in social, academic (occupational) or other important areas</a:t>
            </a:r>
          </a:p>
          <a:p>
            <a:r>
              <a:rPr lang="en-US" dirty="0"/>
              <a:t>of functioning. Both ICD-10 and DSM-IV-TR describe nocturnal, diurnal or</a:t>
            </a:r>
          </a:p>
          <a:p>
            <a:r>
              <a:rPr lang="en-US" dirty="0"/>
              <a:t>combined enuresis – no other subtypes are included. Also, ICD-10 excludes a</a:t>
            </a:r>
          </a:p>
          <a:p>
            <a:r>
              <a:rPr lang="en-US" dirty="0"/>
              <a:t>diagnosis of enuresis if other psychiatric disorders are present. Both ICD-10 and</a:t>
            </a:r>
          </a:p>
          <a:p>
            <a:r>
              <a:rPr lang="en-US" dirty="0"/>
              <a:t>DSM-IV-TR are outdated and do not reflect newer research findings in this field.</a:t>
            </a:r>
          </a:p>
          <a:p>
            <a:r>
              <a:rPr lang="en-US" dirty="0"/>
              <a:t>Unfortunately, the proposed DSM-5 criteria are not very useful and may even</a:t>
            </a:r>
          </a:p>
          <a:p>
            <a:r>
              <a:rPr lang="en-US" dirty="0"/>
              <a:t>constitute a step back from DSM-IV. The Children’s Continence Society (ICCS)</a:t>
            </a:r>
          </a:p>
          <a:p>
            <a:r>
              <a:rPr lang="en-US" dirty="0"/>
              <a:t>(</a:t>
            </a:r>
            <a:r>
              <a:rPr lang="en-US" dirty="0" err="1"/>
              <a:t>Neveus</a:t>
            </a:r>
            <a:r>
              <a:rPr lang="en-US" dirty="0"/>
              <a:t> et al., 2006) has proposed newer, more practical suggestions, which are</a:t>
            </a:r>
          </a:p>
          <a:p>
            <a:r>
              <a:rPr lang="en-US" dirty="0"/>
              <a:t>being revised in 2012. The aim is to provide simple, descriptive clinical terms that</a:t>
            </a:r>
          </a:p>
          <a:p>
            <a:r>
              <a:rPr lang="en-US" dirty="0"/>
              <a:t>can be used in all settings world-wide.</a:t>
            </a:r>
          </a:p>
          <a:p>
            <a:endParaRPr lang="en-US" dirty="0"/>
          </a:p>
          <a:p>
            <a:r>
              <a:rPr lang="en-US" dirty="0"/>
              <a:t>According to the ICCS criteria, enuresis denotes an intermittent (i.e.,</a:t>
            </a:r>
          </a:p>
          <a:p>
            <a:r>
              <a:rPr lang="en-US" dirty="0"/>
              <a:t>not continuous) wetting during sleep in children after their fifth birthday. The</a:t>
            </a:r>
          </a:p>
          <a:p>
            <a:r>
              <a:rPr lang="en-US" dirty="0"/>
              <a:t>term nocturnal can be added for clarity (i.e., enuresis and nocturnal enuresis are synonyms). Daytime wetting is termed urinary incontinence, which can be organic</a:t>
            </a:r>
          </a:p>
          <a:p>
            <a:r>
              <a:rPr lang="en-US" dirty="0"/>
              <a:t>(structural, neurogenic or due to other physical causes) or functional. As the vast</a:t>
            </a:r>
          </a:p>
          <a:p>
            <a:r>
              <a:rPr lang="en-US" dirty="0"/>
              <a:t>majority of cases are functional, most children with daytime wetting would be</a:t>
            </a:r>
          </a:p>
          <a:p>
            <a:r>
              <a:rPr lang="en-US" dirty="0"/>
              <a:t>considered to have some form of functional urinary incontinence. According</a:t>
            </a:r>
          </a:p>
          <a:p>
            <a:r>
              <a:rPr lang="en-US" dirty="0"/>
              <a:t>to these criteria, the term diurnal enuresis is obsolete and should be avoided. If</a:t>
            </a:r>
          </a:p>
          <a:p>
            <a:r>
              <a:rPr lang="en-US" dirty="0"/>
              <a:t>children wet during sleep and during the day, they would receive two diagnoses:</a:t>
            </a:r>
          </a:p>
          <a:p>
            <a:r>
              <a:rPr lang="en-US" dirty="0"/>
              <a:t>enuresis and urinary incontinence.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Enuresis has excellent long-term outcome with a high spontaneous</a:t>
            </a:r>
          </a:p>
          <a:p>
            <a:r>
              <a:rPr lang="en-US" dirty="0"/>
              <a:t>remission rate – 13% per year – and effective treatments are available; 60% to 80%</a:t>
            </a:r>
          </a:p>
          <a:p>
            <a:r>
              <a:rPr lang="en-US" dirty="0"/>
              <a:t>become dry with alarm treatment and 50% remain so on the long-term (</a:t>
            </a:r>
            <a:r>
              <a:rPr lang="en-US" dirty="0" err="1"/>
              <a:t>Houts</a:t>
            </a:r>
            <a:endParaRPr lang="en-US" dirty="0"/>
          </a:p>
          <a:p>
            <a:r>
              <a:rPr lang="en-US" dirty="0"/>
              <a:t>et al, 1994). Still, a small group of children have chronic enuresis with 1%-2% of</a:t>
            </a:r>
          </a:p>
          <a:p>
            <a:r>
              <a:rPr lang="en-US" dirty="0"/>
              <a:t>adolescents affected. </a:t>
            </a:r>
            <a:r>
              <a:rPr lang="en-US" dirty="0" err="1"/>
              <a:t>Nocturia</a:t>
            </a:r>
            <a:r>
              <a:rPr lang="en-US" dirty="0"/>
              <a:t> (waking up at night and voiding) can be a residual</a:t>
            </a:r>
          </a:p>
          <a:p>
            <a:r>
              <a:rPr lang="en-US" dirty="0"/>
              <a:t>symptom. The prevalence of enuresis overall is 1.7% in adults, with an 8-fold risk</a:t>
            </a:r>
          </a:p>
          <a:p>
            <a:r>
              <a:rPr lang="en-US" dirty="0"/>
              <a:t>for enuresis if they had wetted as children (</a:t>
            </a:r>
            <a:r>
              <a:rPr lang="en-US" dirty="0" err="1"/>
              <a:t>Hublin</a:t>
            </a:r>
            <a:r>
              <a:rPr lang="en-US" dirty="0"/>
              <a:t> et al, 1998).</a:t>
            </a:r>
          </a:p>
          <a:p>
            <a:r>
              <a:rPr lang="en-US" dirty="0"/>
              <a:t>Studies of the long-term outcome of daytime incontinence are lacking.</a:t>
            </a:r>
          </a:p>
          <a:p>
            <a:r>
              <a:rPr lang="en-US" dirty="0"/>
              <a:t>Urge incontinence seems to have the best prognosis, while voiding postponement,</a:t>
            </a:r>
          </a:p>
          <a:p>
            <a:r>
              <a:rPr lang="en-US" dirty="0"/>
              <a:t>especially combined with ODD is difficult to treat. Daytime incontinence increases</a:t>
            </a:r>
          </a:p>
          <a:p>
            <a:r>
              <a:rPr lang="en-US" dirty="0"/>
              <a:t>in adulthood with age, especially in women, although these are not necessarily a</a:t>
            </a:r>
          </a:p>
          <a:p>
            <a:r>
              <a:rPr lang="en-US" dirty="0"/>
              <a:t>consequence of childhood incontinence.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>
                <a:solidFill>
                  <a:prstClr val="black"/>
                </a:solidFill>
              </a:rPr>
              <a:pPr/>
              <a:t>34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2512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classification of enuresis is simple. Only two aspects need to be</a:t>
            </a:r>
          </a:p>
          <a:p>
            <a:r>
              <a:rPr lang="en-US" dirty="0"/>
              <a:t>considered: the longest dry period and if lower urinary tract symptoms are present:</a:t>
            </a:r>
          </a:p>
          <a:p>
            <a:r>
              <a:rPr lang="en-US" dirty="0"/>
              <a:t>• Primary enuresis means that the child has been dry for less than 6 months (or</a:t>
            </a:r>
          </a:p>
          <a:p>
            <a:r>
              <a:rPr lang="en-US" dirty="0"/>
              <a:t>not at all)</a:t>
            </a:r>
          </a:p>
          <a:p>
            <a:r>
              <a:rPr lang="en-US" dirty="0"/>
              <a:t>• Secondary enuresis means that a relapse after a dry period of at least 6 months</a:t>
            </a:r>
          </a:p>
          <a:p>
            <a:r>
              <a:rPr lang="en-US" dirty="0"/>
              <a:t>has occurred.</a:t>
            </a:r>
          </a:p>
          <a:p>
            <a:endParaRPr lang="en-US" dirty="0"/>
          </a:p>
          <a:p>
            <a:r>
              <a:rPr lang="en-US" dirty="0"/>
              <a:t>The dry period can occur at any age; also, it does not matter if it came about</a:t>
            </a:r>
          </a:p>
          <a:p>
            <a:r>
              <a:rPr lang="en-US" dirty="0"/>
              <a:t>spontaneously or was achieved by treatment. This distinction is important because</a:t>
            </a:r>
          </a:p>
          <a:p>
            <a:r>
              <a:rPr lang="en-US" dirty="0"/>
              <a:t>children with secondary enuresis have experienced stressful life-events (such as</a:t>
            </a:r>
          </a:p>
          <a:p>
            <a:r>
              <a:rPr lang="en-US" dirty="0"/>
              <a:t>separation of parents, birth of siblings, etc.) more often and have higher rates of</a:t>
            </a:r>
          </a:p>
          <a:p>
            <a:r>
              <a:rPr lang="en-US" dirty="0"/>
              <a:t>comorbid psychiatric disorders (</a:t>
            </a:r>
            <a:r>
              <a:rPr lang="en-US" dirty="0" err="1"/>
              <a:t>Järvelin</a:t>
            </a:r>
            <a:r>
              <a:rPr lang="en-US" dirty="0"/>
              <a:t> et al, 1990; von </a:t>
            </a:r>
            <a:r>
              <a:rPr lang="en-US" dirty="0" err="1"/>
              <a:t>Gontard</a:t>
            </a:r>
            <a:r>
              <a:rPr lang="en-US" dirty="0"/>
              <a:t> et al, 2011b).</a:t>
            </a:r>
          </a:p>
          <a:p>
            <a:r>
              <a:rPr lang="en-US" dirty="0"/>
              <a:t>These issues have to be considered in assessment and treatment, otherwise the</a:t>
            </a:r>
          </a:p>
          <a:p>
            <a:r>
              <a:rPr lang="en-US" dirty="0"/>
              <a:t>treatment of primary and secondary enuresis is exactly the same. </a:t>
            </a:r>
          </a:p>
          <a:p>
            <a:endParaRPr lang="en-US" dirty="0"/>
          </a:p>
          <a:p>
            <a:r>
              <a:rPr lang="en-US" dirty="0"/>
              <a:t>The presence of lower urinary tract symptoms is more important as it</a:t>
            </a:r>
          </a:p>
          <a:p>
            <a:r>
              <a:rPr lang="en-US" dirty="0"/>
              <a:t>carries implications for treatment. Children who wet during sleep and do not have</a:t>
            </a:r>
          </a:p>
          <a:p>
            <a:r>
              <a:rPr lang="en-US" dirty="0"/>
              <a:t>daytime symptoms suggesting disturbances of bladder function are suffering from</a:t>
            </a:r>
          </a:p>
          <a:p>
            <a:r>
              <a:rPr lang="en-US" dirty="0" err="1"/>
              <a:t>monosymptomatic</a:t>
            </a:r>
            <a:r>
              <a:rPr lang="en-US" dirty="0"/>
              <a:t> enuresis. In other words, they wet at night but bladder storage</a:t>
            </a:r>
          </a:p>
          <a:p>
            <a:r>
              <a:rPr lang="en-US" dirty="0"/>
              <a:t>and emptying is completely normal (i.e., children go to the toilet 5-7 times during</a:t>
            </a:r>
          </a:p>
          <a:p>
            <a:r>
              <a:rPr lang="en-US" dirty="0"/>
              <a:t>the day, do not postpone micturition with the use of holding </a:t>
            </a:r>
            <a:r>
              <a:rPr lang="en-US" dirty="0" err="1"/>
              <a:t>manoeuvres</a:t>
            </a:r>
            <a:r>
              <a:rPr lang="en-US" dirty="0"/>
              <a:t>, do</a:t>
            </a:r>
          </a:p>
          <a:p>
            <a:r>
              <a:rPr lang="en-US" dirty="0"/>
              <a:t>not experience urge symptoms and can empty their bladders without problems).</a:t>
            </a:r>
          </a:p>
          <a:p>
            <a:r>
              <a:rPr lang="en-US" dirty="0"/>
              <a:t>In these cases, treatment can focus on the wetting episodes during sleep without</a:t>
            </a:r>
          </a:p>
          <a:p>
            <a:r>
              <a:rPr lang="en-US" dirty="0"/>
              <a:t>further preliminary procedures.</a:t>
            </a:r>
          </a:p>
          <a:p>
            <a:endParaRPr lang="en-US" dirty="0"/>
          </a:p>
          <a:p>
            <a:r>
              <a:rPr lang="en-US" dirty="0"/>
              <a:t>Children who have lower urinary tract symptoms and may have</a:t>
            </a:r>
          </a:p>
          <a:p>
            <a:r>
              <a:rPr lang="en-US" dirty="0"/>
              <a:t>gastrointestinal symptoms, such as constipation and soiling, have </a:t>
            </a:r>
            <a:r>
              <a:rPr lang="en-US" dirty="0" err="1"/>
              <a:t>nonmonosymptomatic</a:t>
            </a:r>
            <a:endParaRPr lang="en-US" dirty="0"/>
          </a:p>
          <a:p>
            <a:r>
              <a:rPr lang="en-US" dirty="0"/>
              <a:t>enuresis. In non-</a:t>
            </a:r>
            <a:r>
              <a:rPr lang="en-US" dirty="0" err="1"/>
              <a:t>monosymptomatic</a:t>
            </a:r>
            <a:r>
              <a:rPr lang="en-US" dirty="0"/>
              <a:t> nocturnal enuresis, daytime</a:t>
            </a:r>
          </a:p>
          <a:p>
            <a:r>
              <a:rPr lang="en-US" dirty="0"/>
              <a:t>symptoms have to be treated first before addressing the night-time wetting. The</a:t>
            </a:r>
          </a:p>
          <a:p>
            <a:r>
              <a:rPr lang="en-US" dirty="0"/>
              <a:t>terms </a:t>
            </a:r>
            <a:r>
              <a:rPr lang="en-US" dirty="0" err="1"/>
              <a:t>monosymptomatic</a:t>
            </a:r>
            <a:r>
              <a:rPr lang="en-US" dirty="0"/>
              <a:t> and non-</a:t>
            </a:r>
            <a:r>
              <a:rPr lang="en-US" dirty="0" err="1"/>
              <a:t>monosymptomatic</a:t>
            </a:r>
            <a:r>
              <a:rPr lang="en-US" dirty="0"/>
              <a:t> are based entirely on history</a:t>
            </a:r>
          </a:p>
          <a:p>
            <a:r>
              <a:rPr lang="en-US" dirty="0"/>
              <a:t>and verified by voiding diaries, i.e., are based on clinical assessment only (von</a:t>
            </a:r>
          </a:p>
          <a:p>
            <a:r>
              <a:rPr lang="en-US" dirty="0" err="1"/>
              <a:t>Gontard</a:t>
            </a:r>
            <a:r>
              <a:rPr lang="en-US" dirty="0"/>
              <a:t> &amp; </a:t>
            </a:r>
            <a:r>
              <a:rPr lang="en-US" dirty="0" err="1"/>
              <a:t>Neveus</a:t>
            </a:r>
            <a:r>
              <a:rPr lang="en-US" dirty="0"/>
              <a:t>, 2006).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classification of daytime urinary incontinence is more complex. Most</a:t>
            </a:r>
          </a:p>
          <a:p>
            <a:r>
              <a:rPr lang="en-US" dirty="0"/>
              <a:t>types are functional – organic urinary incontinence is rare and can be due to</a:t>
            </a:r>
          </a:p>
          <a:p>
            <a:r>
              <a:rPr lang="en-US" dirty="0"/>
              <a:t>structural, neurogenic or other medical causes. The three main syndromes of</a:t>
            </a:r>
          </a:p>
          <a:p>
            <a:r>
              <a:rPr lang="en-US" dirty="0"/>
              <a:t>functional urinary incontinence are:</a:t>
            </a:r>
          </a:p>
          <a:p>
            <a:r>
              <a:rPr lang="en-US" dirty="0"/>
              <a:t>• Urge incontinence</a:t>
            </a:r>
          </a:p>
          <a:p>
            <a:r>
              <a:rPr lang="en-US" dirty="0"/>
              <a:t>• Voiding postponement, and</a:t>
            </a:r>
          </a:p>
          <a:p>
            <a:r>
              <a:rPr lang="en-US" dirty="0"/>
              <a:t>• Dysfunctional voiding.</a:t>
            </a:r>
          </a:p>
          <a:p>
            <a:endParaRPr lang="en-US" dirty="0"/>
          </a:p>
          <a:p>
            <a:r>
              <a:rPr lang="en-US" dirty="0"/>
              <a:t>Rare types include: stress incontinence, giggle incontinence, detrusor</a:t>
            </a:r>
          </a:p>
          <a:p>
            <a:r>
              <a:rPr lang="en-US" dirty="0" err="1"/>
              <a:t>underactivity</a:t>
            </a:r>
            <a:r>
              <a:rPr lang="en-US" dirty="0"/>
              <a:t> and others. Each one of these types of urinary incontinence has</a:t>
            </a:r>
          </a:p>
          <a:p>
            <a:r>
              <a:rPr lang="en-US" dirty="0"/>
              <a:t>typical symptoms.</a:t>
            </a:r>
          </a:p>
          <a:p>
            <a:endParaRPr lang="en-US" dirty="0"/>
          </a:p>
          <a:p>
            <a:r>
              <a:rPr lang="en-US" dirty="0"/>
              <a:t>Urge incontinence or overactive bladder is </a:t>
            </a:r>
            <a:r>
              <a:rPr lang="en-US" dirty="0" err="1"/>
              <a:t>characterised</a:t>
            </a:r>
            <a:r>
              <a:rPr lang="en-US" dirty="0"/>
              <a:t> by urge symptoms,</a:t>
            </a:r>
          </a:p>
          <a:p>
            <a:r>
              <a:rPr lang="en-US" dirty="0"/>
              <a:t>increased micturition frequency and small voided volumes. By contrast, low</a:t>
            </a:r>
          </a:p>
          <a:p>
            <a:r>
              <a:rPr lang="en-US" dirty="0"/>
              <a:t>micturition frequency and postponement of micturition is typical in voiding</a:t>
            </a:r>
          </a:p>
          <a:p>
            <a:r>
              <a:rPr lang="en-US" dirty="0"/>
              <a:t>postponement. In both cases children employ holding </a:t>
            </a:r>
            <a:r>
              <a:rPr lang="en-US" dirty="0" err="1"/>
              <a:t>manoeuvres</a:t>
            </a:r>
            <a:r>
              <a:rPr lang="en-US" dirty="0"/>
              <a:t> to avoid wetting.</a:t>
            </a:r>
          </a:p>
          <a:p>
            <a:endParaRPr lang="en-US" dirty="0"/>
          </a:p>
          <a:p>
            <a:r>
              <a:rPr lang="en-US" dirty="0"/>
              <a:t>Dysfunctional voiding is a disorder of the emptying phase: instead of relaxing</a:t>
            </a:r>
          </a:p>
          <a:p>
            <a:r>
              <a:rPr lang="en-US" dirty="0"/>
              <a:t>the sphincter muscle, it is contracted paradoxically. Straining and an interrupted</a:t>
            </a:r>
          </a:p>
          <a:p>
            <a:r>
              <a:rPr lang="en-US" dirty="0"/>
              <a:t>urine stream are indicative of this disorder.</a:t>
            </a:r>
          </a:p>
          <a:p>
            <a:endParaRPr lang="en-US" dirty="0"/>
          </a:p>
          <a:p>
            <a:r>
              <a:rPr lang="en-US" dirty="0"/>
              <a:t>Stress incontinence is rare in children – in contrast to adults. Wetting</a:t>
            </a:r>
          </a:p>
          <a:p>
            <a:r>
              <a:rPr lang="en-US" dirty="0"/>
              <a:t>during coughing, sneezing (i.e., any increase of intra-abdominal pressure) and</a:t>
            </a:r>
          </a:p>
          <a:p>
            <a:r>
              <a:rPr lang="en-US" dirty="0"/>
              <a:t>small volumes are typical.</a:t>
            </a:r>
          </a:p>
          <a:p>
            <a:endParaRPr lang="en-US" dirty="0"/>
          </a:p>
          <a:p>
            <a:r>
              <a:rPr lang="en-US" dirty="0"/>
              <a:t>Giggle incontinence is </a:t>
            </a:r>
            <a:r>
              <a:rPr lang="en-US" dirty="0" err="1"/>
              <a:t>characterised</a:t>
            </a:r>
            <a:r>
              <a:rPr lang="en-US" dirty="0"/>
              <a:t> by wetting during</a:t>
            </a:r>
          </a:p>
          <a:p>
            <a:r>
              <a:rPr lang="en-US" dirty="0"/>
              <a:t>laughing, large volumes with apparently complete emptying. Detrusor </a:t>
            </a:r>
            <a:r>
              <a:rPr lang="en-US" dirty="0" err="1"/>
              <a:t>underactivity</a:t>
            </a:r>
            <a:r>
              <a:rPr lang="en-US" dirty="0"/>
              <a:t>,</a:t>
            </a:r>
          </a:p>
          <a:p>
            <a:r>
              <a:rPr lang="en-US" dirty="0"/>
              <a:t>a </a:t>
            </a:r>
            <a:r>
              <a:rPr lang="en-US" dirty="0" err="1"/>
              <a:t>decompensation</a:t>
            </a:r>
            <a:r>
              <a:rPr lang="en-US" dirty="0"/>
              <a:t> of the detrusor muscle, is marked by an interrupted stream;</a:t>
            </a:r>
          </a:p>
          <a:p>
            <a:r>
              <a:rPr lang="en-US" dirty="0"/>
              <a:t>consequently, emptying the bladder is possible only by straining.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As daytime urinary incontinence (and non-</a:t>
            </a:r>
            <a:r>
              <a:rPr lang="en-US" dirty="0" err="1"/>
              <a:t>monosymptomatic</a:t>
            </a:r>
            <a:r>
              <a:rPr lang="en-US" dirty="0"/>
              <a:t> enuresis)</a:t>
            </a:r>
          </a:p>
          <a:p>
            <a:r>
              <a:rPr lang="en-US" dirty="0"/>
              <a:t>can be identified by altered rates of micturition frequency and volume, it is helpful</a:t>
            </a:r>
          </a:p>
          <a:p>
            <a:r>
              <a:rPr lang="en-US" dirty="0"/>
              <a:t>to know the normal values (these are only an approximation), which are shown</a:t>
            </a:r>
          </a:p>
          <a:p>
            <a:r>
              <a:rPr lang="en-US" dirty="0"/>
              <a:t>in Table C.4.2. Normally, children void 5 to 7 times a day. The normal voided</a:t>
            </a:r>
          </a:p>
          <a:p>
            <a:r>
              <a:rPr lang="en-US" dirty="0"/>
              <a:t>volume in </a:t>
            </a:r>
            <a:r>
              <a:rPr lang="en-US" dirty="0" err="1"/>
              <a:t>millilitres</a:t>
            </a:r>
            <a:r>
              <a:rPr lang="en-US" dirty="0"/>
              <a:t> can be calculated by adding one to the age of the child and</a:t>
            </a:r>
          </a:p>
          <a:p>
            <a:r>
              <a:rPr lang="en-US" dirty="0"/>
              <a:t>multiplying by 30. For example a normal amount of micturition in an 8 year old</a:t>
            </a:r>
          </a:p>
          <a:p>
            <a:r>
              <a:rPr lang="en-US" dirty="0"/>
              <a:t>child would be: 8 + 1 = 9; 9 x 30 = 270 ml.</a:t>
            </a:r>
          </a:p>
          <a:p>
            <a:r>
              <a:rPr lang="en-US" dirty="0"/>
              <a:t>The aim of treatment is to achieve long-term continued and complete</a:t>
            </a:r>
          </a:p>
          <a:p>
            <a:r>
              <a:rPr lang="en-US" dirty="0"/>
              <a:t>dryness, not just a reduction of symptoms. Regrettably, this is not achieved in all</a:t>
            </a:r>
          </a:p>
          <a:p>
            <a:r>
              <a:rPr lang="en-US" dirty="0"/>
              <a:t>cases; for some children and families, however, a reduction in the frequency of</a:t>
            </a:r>
          </a:p>
          <a:p>
            <a:r>
              <a:rPr lang="en-US" dirty="0"/>
              <a:t>episodes can provide relief and has been shown to improve self-esteem (</a:t>
            </a:r>
            <a:r>
              <a:rPr lang="en-US" dirty="0" err="1"/>
              <a:t>Longstaffe</a:t>
            </a:r>
            <a:endParaRPr lang="en-US" dirty="0"/>
          </a:p>
          <a:p>
            <a:r>
              <a:rPr lang="en-US"/>
              <a:t>et al, 2000).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Daytime urinary incontinence is 1.5 times more common in girls than boys</a:t>
            </a:r>
          </a:p>
          <a:p>
            <a:r>
              <a:rPr lang="en-US" dirty="0"/>
              <a:t>(Bower et al, 1996; </a:t>
            </a:r>
            <a:r>
              <a:rPr lang="en-US" dirty="0" err="1"/>
              <a:t>Hellström</a:t>
            </a:r>
            <a:r>
              <a:rPr lang="en-US" dirty="0"/>
              <a:t> et al, 1990); 2%-3% of 7 year olds and less than 1%</a:t>
            </a:r>
          </a:p>
          <a:p>
            <a:r>
              <a:rPr lang="en-US" dirty="0"/>
              <a:t>of adolescents wet during the day (</a:t>
            </a:r>
            <a:r>
              <a:rPr lang="en-US" dirty="0" err="1"/>
              <a:t>Hellström</a:t>
            </a:r>
            <a:r>
              <a:rPr lang="en-US" dirty="0"/>
              <a:t> et al, 1990; Largo et al, 1978). In a</a:t>
            </a:r>
          </a:p>
          <a:p>
            <a:r>
              <a:rPr lang="en-US" dirty="0"/>
              <a:t>UK population study of 13,973 children, the rates of infrequent (less than 2 times</a:t>
            </a:r>
          </a:p>
          <a:p>
            <a:r>
              <a:rPr lang="en-US" dirty="0"/>
              <a:t>per week) and frequent (more than 2 times per week) were respectively: 13.6%</a:t>
            </a:r>
          </a:p>
          <a:p>
            <a:r>
              <a:rPr lang="en-US" dirty="0"/>
              <a:t>and 1.9% at the age of 4½; 7.8% and 1.5% at 5½; 9.7% and 1.0% at 6½; 6.9%</a:t>
            </a:r>
          </a:p>
          <a:p>
            <a:r>
              <a:rPr lang="en-US" dirty="0"/>
              <a:t>and 1.0% at 7½; 4.4% and 0.5% at 9½ years (</a:t>
            </a:r>
            <a:r>
              <a:rPr lang="en-US" dirty="0" err="1"/>
              <a:t>Swithinbank</a:t>
            </a:r>
            <a:r>
              <a:rPr lang="en-US" dirty="0"/>
              <a:t> et al, 2010). Different</a:t>
            </a:r>
          </a:p>
          <a:p>
            <a:r>
              <a:rPr lang="en-US" dirty="0"/>
              <a:t>trajectories can be identified:</a:t>
            </a:r>
          </a:p>
          <a:p>
            <a:r>
              <a:rPr lang="en-US" dirty="0"/>
              <a:t>• Children with chronic, persistent incontinence over many years</a:t>
            </a:r>
          </a:p>
          <a:p>
            <a:r>
              <a:rPr lang="en-US" dirty="0"/>
              <a:t>• Children with relapses and</a:t>
            </a:r>
          </a:p>
          <a:p>
            <a:r>
              <a:rPr lang="en-US" dirty="0"/>
              <a:t>• A group with a continuous spontaneous remission rate (Heron et al, 2008).</a:t>
            </a:r>
          </a:p>
          <a:p>
            <a:r>
              <a:rPr lang="en-US" dirty="0"/>
              <a:t>Urge incontinence is the most common, affecting 4% of 7-year olds,</a:t>
            </a:r>
          </a:p>
          <a:p>
            <a:r>
              <a:rPr lang="en-US" dirty="0"/>
              <a:t>especially girls (</a:t>
            </a:r>
            <a:r>
              <a:rPr lang="en-US" dirty="0" err="1"/>
              <a:t>Hellström</a:t>
            </a:r>
            <a:r>
              <a:rPr lang="en-US" dirty="0"/>
              <a:t> et al, 1990). Voiding postponement is the second most</a:t>
            </a:r>
          </a:p>
          <a:p>
            <a:r>
              <a:rPr lang="en-US" dirty="0"/>
              <a:t>common type based on clinical studies. Population-based rates for the other types</a:t>
            </a:r>
          </a:p>
          <a:p>
            <a:r>
              <a:rPr lang="en-US" dirty="0"/>
              <a:t>are lacking.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prevalence of nocturnal enuresis is comparable world-wide:</a:t>
            </a:r>
          </a:p>
          <a:p>
            <a:r>
              <a:rPr lang="en-US" dirty="0"/>
              <a:t>• 4.3% of Chinese children and adolescents aged 6-16 years (Liu et al, 2000)</a:t>
            </a:r>
          </a:p>
          <a:p>
            <a:r>
              <a:rPr lang="en-US" dirty="0"/>
              <a:t>• 8% of children aged 6-11 years in Taiwan (Chang et al, 2011)</a:t>
            </a:r>
          </a:p>
          <a:p>
            <a:r>
              <a:rPr lang="en-US" dirty="0"/>
              <a:t>• 14.9% of children aged 5-7 years in Turkey (</a:t>
            </a:r>
            <a:r>
              <a:rPr lang="en-US" dirty="0" err="1"/>
              <a:t>Erdogan</a:t>
            </a:r>
            <a:r>
              <a:rPr lang="en-US" dirty="0"/>
              <a:t> et al, 2007)</a:t>
            </a:r>
          </a:p>
          <a:p>
            <a:r>
              <a:rPr lang="en-US" dirty="0"/>
              <a:t>• 15% of children and adolescents in Saudi Arabia (</a:t>
            </a:r>
            <a:r>
              <a:rPr lang="en-US" dirty="0" err="1"/>
              <a:t>Kalo</a:t>
            </a:r>
            <a:r>
              <a:rPr lang="en-US" dirty="0"/>
              <a:t> &amp; Bella, 1996)</a:t>
            </a:r>
          </a:p>
          <a:p>
            <a:r>
              <a:rPr lang="en-US" dirty="0"/>
              <a:t>• 17.4% of 7 years olds in Sudan (Rahim &amp; </a:t>
            </a:r>
            <a:r>
              <a:rPr lang="en-US" dirty="0" err="1"/>
              <a:t>Cederblad</a:t>
            </a:r>
            <a:r>
              <a:rPr lang="en-US" dirty="0"/>
              <a:t>, 1986)</a:t>
            </a:r>
          </a:p>
          <a:p>
            <a:r>
              <a:rPr lang="en-US" dirty="0"/>
              <a:t>• 20.8% of children and adolescents aged 6-15 years in Ethiopia, including</a:t>
            </a:r>
          </a:p>
          <a:p>
            <a:r>
              <a:rPr lang="en-US" dirty="0"/>
              <a:t>daytime incontinence (</a:t>
            </a:r>
            <a:r>
              <a:rPr lang="en-US" dirty="0" err="1"/>
              <a:t>Desta</a:t>
            </a:r>
            <a:r>
              <a:rPr lang="en-US" dirty="0"/>
              <a:t> et al, 2007).</a:t>
            </a:r>
          </a:p>
          <a:p>
            <a:r>
              <a:rPr lang="en-US" dirty="0"/>
              <a:t>Variation in rates is probably due to different definitions, modes of</a:t>
            </a:r>
          </a:p>
          <a:p>
            <a:r>
              <a:rPr lang="en-US" dirty="0"/>
              <a:t>assessment and possible underreporting due to social desirability, particularly in</a:t>
            </a:r>
          </a:p>
          <a:p>
            <a:r>
              <a:rPr lang="en-US" dirty="0"/>
              <a:t>the Chinese and Taiwanese studies.</a:t>
            </a:r>
          </a:p>
          <a:p>
            <a:r>
              <a:rPr lang="en-US" dirty="0"/>
              <a:t>Only a few studies have reported daytime urinary incontinence. For</a:t>
            </a:r>
          </a:p>
          <a:p>
            <a:r>
              <a:rPr lang="en-US" dirty="0"/>
              <a:t>example, 16.6% of Korean children aged 5-13 years had overactive bladder, 4.5%</a:t>
            </a:r>
          </a:p>
          <a:p>
            <a:r>
              <a:rPr lang="en-US" dirty="0"/>
              <a:t>daytime incontinence and 6.4% enuresis (Chung et al, 2009). </a:t>
            </a:r>
          </a:p>
          <a:p>
            <a:endParaRPr lang="en-US" dirty="0"/>
          </a:p>
          <a:p>
            <a:r>
              <a:rPr lang="en-US" dirty="0"/>
              <a:t>In West Africa, children who</a:t>
            </a:r>
          </a:p>
          <a:p>
            <a:r>
              <a:rPr lang="en-US" dirty="0"/>
              <a:t>wet the bed were “treated” by</a:t>
            </a:r>
          </a:p>
          <a:p>
            <a:r>
              <a:rPr lang="en-US" dirty="0"/>
              <a:t>attaching a large frog to their</a:t>
            </a:r>
          </a:p>
          <a:p>
            <a:r>
              <a:rPr lang="en-US" dirty="0"/>
              <a:t>waist, and this apparently</a:t>
            </a:r>
          </a:p>
          <a:p>
            <a:r>
              <a:rPr lang="en-US" dirty="0"/>
              <a:t>frightened them into being</a:t>
            </a:r>
          </a:p>
          <a:p>
            <a:r>
              <a:rPr lang="en-US" dirty="0"/>
              <a:t>dry. Among the Navaho tribe,</a:t>
            </a:r>
          </a:p>
          <a:p>
            <a:r>
              <a:rPr lang="en-US" dirty="0"/>
              <a:t>one preferred treatment was</a:t>
            </a:r>
          </a:p>
          <a:p>
            <a:r>
              <a:rPr lang="en-US" dirty="0"/>
              <a:t>a ritual that required </a:t>
            </a:r>
            <a:r>
              <a:rPr lang="en-US" dirty="0" err="1"/>
              <a:t>enuretic</a:t>
            </a:r>
            <a:endParaRPr lang="en-US" dirty="0"/>
          </a:p>
          <a:p>
            <a:r>
              <a:rPr lang="en-US" dirty="0"/>
              <a:t>children to stand naked over</a:t>
            </a:r>
          </a:p>
          <a:p>
            <a:r>
              <a:rPr lang="en-US" dirty="0"/>
              <a:t>a burning bird's nest, and this</a:t>
            </a:r>
          </a:p>
          <a:p>
            <a:r>
              <a:rPr lang="en-US" dirty="0"/>
              <a:t>was believed to produce a</a:t>
            </a:r>
          </a:p>
          <a:p>
            <a:r>
              <a:rPr lang="en-US" dirty="0"/>
              <a:t>cure of bedwetting because</a:t>
            </a:r>
          </a:p>
          <a:p>
            <a:r>
              <a:rPr lang="en-US" dirty="0"/>
              <a:t>birds did not soil their nests</a:t>
            </a:r>
          </a:p>
          <a:p>
            <a:r>
              <a:rPr lang="en-US" dirty="0"/>
              <a:t>(</a:t>
            </a:r>
            <a:r>
              <a:rPr lang="en-US" dirty="0" err="1"/>
              <a:t>Houts</a:t>
            </a:r>
            <a:r>
              <a:rPr lang="en-US" dirty="0"/>
              <a:t>, 2000).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Typical symptoms of </a:t>
            </a:r>
            <a:r>
              <a:rPr lang="en-US" dirty="0" err="1"/>
              <a:t>monosymptomatic</a:t>
            </a:r>
            <a:r>
              <a:rPr lang="en-US" dirty="0"/>
              <a:t> enuresis are: deep sleep and difficult</a:t>
            </a:r>
          </a:p>
          <a:p>
            <a:r>
              <a:rPr lang="en-US" dirty="0"/>
              <a:t>arousal (Wolfish et al, 1997), increased urine volume at night (polyuria) with large</a:t>
            </a:r>
          </a:p>
          <a:p>
            <a:r>
              <a:rPr lang="en-US" dirty="0"/>
              <a:t>wetted volumes. The typical presentation is a child who is extremely difficult to</a:t>
            </a:r>
          </a:p>
          <a:p>
            <a:r>
              <a:rPr lang="en-US" dirty="0"/>
              <a:t>wake and who wets the bed with large amounts of urine. In contrast, bladder</a:t>
            </a:r>
          </a:p>
          <a:p>
            <a:r>
              <a:rPr lang="en-US" dirty="0"/>
              <a:t>function during the day is completely normal.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BE46673-C549-6F4B-B00B-E45BB8C7115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6281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88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2791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7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161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854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2679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0339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7174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5989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0400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23FF54-3BFC-0043-AC4A-FBEA9026A6CE}" type="datetimeFigureOut">
              <a:rPr lang="en-US" smtClean="0"/>
              <a:t>12/10/2017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A8CD47-D2B9-DC45-B85A-CB309D7429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2631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hyperlink" Target="https://www.nice.org.uk/guidance/cg111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hyperlink" Target="http://i-c-c-s.org/" TargetMode="External"/><Relationship Id="rId4" Type="http://schemas.openxmlformats.org/officeDocument/2006/relationships/image" Target="../media/image1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flipH="1">
            <a:off x="5662980" y="4201319"/>
            <a:ext cx="3481020" cy="637381"/>
          </a:xfrm>
          <a:solidFill>
            <a:schemeClr val="bg1"/>
          </a:solidFill>
          <a:ln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>
            <a:normAutofit fontScale="25000" lnSpcReduction="20000"/>
          </a:bodyPr>
          <a:lstStyle/>
          <a:p>
            <a:r>
              <a:rPr lang="en-US" sz="7200" dirty="0"/>
              <a:t> </a:t>
            </a:r>
            <a:endParaRPr lang="en-US" sz="9600" dirty="0"/>
          </a:p>
          <a:p>
            <a:r>
              <a:rPr lang="en-US" dirty="0">
                <a:solidFill>
                  <a:schemeClr val="bg1"/>
                </a:solidFill>
              </a:rPr>
              <a:t>DEPRESSION IN CHILDREN AND</a:t>
            </a:r>
          </a:p>
          <a:p>
            <a:r>
              <a:rPr lang="en-US" dirty="0">
                <a:solidFill>
                  <a:schemeClr val="bg1"/>
                </a:solidFill>
              </a:rPr>
              <a:t>ADOLESCENTS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-94883" y="190500"/>
            <a:ext cx="5757863" cy="6465888"/>
          </a:xfrm>
        </p:spPr>
        <p:txBody>
          <a:bodyPr>
            <a:normAutofit/>
          </a:bodyPr>
          <a:lstStyle/>
          <a:p>
            <a:endParaRPr lang="en-US" sz="2000" b="1" dirty="0">
              <a:cs typeface="Arial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62980" y="953"/>
            <a:ext cx="3481020" cy="369332"/>
          </a:xfrm>
          <a:prstGeom prst="rect">
            <a:avLst/>
          </a:prstGeom>
          <a:solidFill>
            <a:srgbClr val="0AA34D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DEVELOPMENTAL DISORDERS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662980" y="877332"/>
            <a:ext cx="3481020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00B050"/>
                </a:solidFill>
                <a:latin typeface="Times" charset="0"/>
                <a:ea typeface="Times" charset="0"/>
                <a:cs typeface="Times" charset="0"/>
              </a:rPr>
              <a:t>ENURESIS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662980" y="6550223"/>
            <a:ext cx="3481020" cy="307777"/>
          </a:xfrm>
          <a:prstGeom prst="rect">
            <a:avLst/>
          </a:prstGeom>
          <a:solidFill>
            <a:srgbClr val="0AA34D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chemeClr val="bg1"/>
                </a:solidFill>
              </a:rPr>
              <a:t>Adapted by Julie Chilton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662980" y="371893"/>
            <a:ext cx="3481020" cy="36933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Chapter C.4 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662978" y="5900675"/>
            <a:ext cx="3481021" cy="649548"/>
          </a:xfrm>
          <a:prstGeom prst="rect">
            <a:avLst/>
          </a:prstGeom>
          <a:solidFill>
            <a:schemeClr val="bg1">
              <a:lumMod val="5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Companion PowerPoint Presentation</a:t>
            </a:r>
          </a:p>
        </p:txBody>
      </p:sp>
      <p:pic>
        <p:nvPicPr>
          <p:cNvPr id="6" name="Picture 5" descr="Screen Shot 2015-04-25 at 5.22.5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566298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62979" y="3479800"/>
            <a:ext cx="3481021" cy="95410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Times" charset="0"/>
                <a:ea typeface="Times" charset="0"/>
                <a:cs typeface="Times" charset="0"/>
              </a:rPr>
              <a:t>Alexander von </a:t>
            </a:r>
            <a:r>
              <a:rPr lang="en-US" sz="2800" b="1" dirty="0" err="1">
                <a:latin typeface="Times" charset="0"/>
                <a:ea typeface="Times" charset="0"/>
                <a:cs typeface="Times" charset="0"/>
              </a:rPr>
              <a:t>Gotard</a:t>
            </a:r>
            <a:endParaRPr lang="en-US" sz="28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082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Worldwide Prevalence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0" y="1820754"/>
            <a:ext cx="5852135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800" dirty="0"/>
              <a:t>4% Chinese children and adolescents 6-16 years old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8% Taiwanese children aged 6-11 years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15% Turkish children aged 5-7 years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15% children and adolescents in Saudi Arabia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17% of 7 year olds in Sudan</a:t>
            </a:r>
          </a:p>
          <a:p>
            <a:pPr marL="342900" indent="-342900">
              <a:buFont typeface="Arial"/>
              <a:buChar char="•"/>
            </a:pPr>
            <a:r>
              <a:rPr lang="en-US" sz="2800" dirty="0"/>
              <a:t>21% Ethiopian children and adolescents aged 6-15 years</a:t>
            </a:r>
          </a:p>
          <a:p>
            <a:r>
              <a:rPr lang="en-US" sz="2800" dirty="0"/>
              <a:t>    (including daytime incontinence)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</p:txBody>
      </p:sp>
      <p:pic>
        <p:nvPicPr>
          <p:cNvPr id="7" name="Picture 6" descr="Screen Shot 2017-11-19 at 7.03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2600" y="2310840"/>
            <a:ext cx="1854200" cy="299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2750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3625" y="373379"/>
            <a:ext cx="8223175" cy="1608619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Clinical Presentations: </a:t>
            </a:r>
            <a:b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Monosymptomatic</a:t>
            </a: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Enuresis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63625" y="1981999"/>
            <a:ext cx="8223175" cy="46656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Deep sleep and difficult arousal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Increased urine volume at night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Large wetted volumes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Normal bladder function during the day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565974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420483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Clinical Presentation: </a:t>
            </a:r>
            <a:b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Non-</a:t>
            </a:r>
            <a:r>
              <a:rPr lang="en-US" sz="3200" b="1" spc="150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Monosymptomatic</a:t>
            </a: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Enuresis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61844"/>
            <a:ext cx="8229600" cy="46656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Similar nighttime symptoms of 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monosymptomatic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enuresis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Daytime urinary incontinence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Times" charset="0"/>
                <a:cs typeface="Times" charset="0"/>
              </a:rPr>
              <a:t>    (except wetting)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May also have UTIs, constipation and encopresis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559700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420483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Clinical Presentation: </a:t>
            </a:r>
            <a:b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Secondary Enuresis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61844"/>
            <a:ext cx="8229600" cy="46656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Comorbid behavioral and emotional disorders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Stressful life events can cause relapse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Separation or divorce of parents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Birth of sibling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Otherwise, no difference from primary enuresis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566674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420483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Clinical Presentation: </a:t>
            </a:r>
            <a:b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Urge Incontinence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61844"/>
            <a:ext cx="8229600" cy="46656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High micturition frequency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More than 7 x a day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Short intervals in between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Urge symptoms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Incontinence with small micturition volumes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Holding maneuvers</a:t>
            </a:r>
          </a:p>
          <a:p>
            <a:r>
              <a:rPr lang="en-US" dirty="0" err="1">
                <a:latin typeface="+mj-lt"/>
                <a:ea typeface="Times" charset="0"/>
                <a:cs typeface="Times" charset="0"/>
              </a:rPr>
              <a:t>Vulvovaginitis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, 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perigenital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dermatitis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Urinary tract infections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8796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420483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Clinical Presentation: </a:t>
            </a:r>
            <a:b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Voiding Postponement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61844"/>
            <a:ext cx="8229600" cy="4665662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Low micturition frequency: &lt; 5 times a day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Postponement in certain situations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Holding maneuvers till wetting unavoidable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Stool retention, constipation, encopresis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Repeated straining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Intermittent and fractioned flow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Incomplete bladder emptying with residual urine and UTIs</a:t>
            </a:r>
          </a:p>
          <a:p>
            <a:r>
              <a:rPr lang="en-US" dirty="0" err="1">
                <a:latin typeface="+mj-lt"/>
                <a:ea typeface="Times" charset="0"/>
                <a:cs typeface="Times" charset="0"/>
              </a:rPr>
              <a:t>Vesico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-ureteral reflux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96198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Etiology and Risk Factors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854330"/>
            <a:ext cx="8229601" cy="4228969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Monosymptomatic enuresis: marked genetic component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Urge incontinence: marked genetic component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Secondary enuresis: genetic and environmental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Voiding postponement: mostly environmental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01042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Etiology and Risk Factors: Enuresis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298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Genetically determined maturational disorder of the central nervous system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70-80% have affected relatives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Concordance rates: monozygotic &gt; dizygotic twins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Most autosomal dominant inheritance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Loci on chromosomes 12, 13, 22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Neurological soft signs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Longer to complete motor tasks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Sleep architecture not affected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Mean latency = 3 hours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90979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Main Mechanisms for Development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5132987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Increased urine volume in some 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Circadian variation of antidiuretic hormone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Impaired arousal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Inhibition deficit of 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pontine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micturition 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centre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of brainstem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Type of toilet training has no effect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Psychosocial factors bigger role in secondary enuresis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148151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299550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28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Etiology and Risk Factors: Urinary Incontinence</a:t>
            </a:r>
            <a:r>
              <a:rPr lang="en-US" sz="28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01377"/>
            <a:ext cx="8229600" cy="46656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OR &gt; 3 if mother affected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OR &gt; 10 if father affected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Positive linkage to chromosome 17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Urge incontinence: spontaneous contractions of detrusor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Giggle incontinence has genetic factor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Voiding postponement due to acquired habit or 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oppositionality</a:t>
            </a:r>
            <a:endParaRPr lang="en-US" dirty="0">
              <a:latin typeface="+mj-lt"/>
              <a:ea typeface="Times" charset="0"/>
              <a:cs typeface="Times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1698997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376"/>
            <a:ext cx="8229600" cy="3514724"/>
          </a:xfrm>
        </p:spPr>
        <p:txBody>
          <a:bodyPr>
            <a:noAutofit/>
          </a:bodyPr>
          <a:lstStyle/>
          <a:p>
            <a:pPr algn="l"/>
            <a:r>
              <a:rPr lang="en-US" sz="1800" dirty="0"/>
              <a:t>The “IACAPAP Textbook of Child and Adolescent Mental Health” is available at the IACAPAP website </a:t>
            </a:r>
            <a:r>
              <a:rPr lang="en-US" sz="1800" u="sng" dirty="0"/>
              <a:t>http://</a:t>
            </a:r>
            <a:r>
              <a:rPr lang="en-US" sz="1800" u="sng" dirty="0" err="1"/>
              <a:t>iacapap.org</a:t>
            </a:r>
            <a:r>
              <a:rPr lang="en-US" sz="1800" u="sng" dirty="0"/>
              <a:t>/</a:t>
            </a:r>
            <a:r>
              <a:rPr lang="en-US" sz="1800" u="sng" dirty="0" err="1"/>
              <a:t>iacapap</a:t>
            </a:r>
            <a:r>
              <a:rPr lang="en-US" sz="1800" u="sng" dirty="0"/>
              <a:t>-textbook-of-child-and-adolescent-mental-health</a:t>
            </a:r>
            <a:br>
              <a:rPr lang="en-US" sz="1800" dirty="0"/>
            </a:br>
            <a:br>
              <a:rPr lang="en-US" sz="1800" dirty="0"/>
            </a:br>
            <a:br>
              <a:rPr lang="en-US" sz="1800" dirty="0"/>
            </a:br>
            <a:r>
              <a:rPr lang="en-US" sz="1800" dirty="0"/>
              <a:t>Please note that this book and its companion </a:t>
            </a:r>
            <a:r>
              <a:rPr lang="en-US" sz="1800" dirty="0" err="1"/>
              <a:t>powerpoint</a:t>
            </a:r>
            <a:r>
              <a:rPr lang="en-US" sz="1800" dirty="0"/>
              <a:t> are:</a:t>
            </a:r>
            <a:br>
              <a:rPr lang="en-US" sz="1800" dirty="0"/>
            </a:br>
            <a:r>
              <a:rPr lang="en-US" sz="1800" dirty="0"/>
              <a:t>·        Free and no registration is required to read or download it</a:t>
            </a:r>
            <a:br>
              <a:rPr lang="en-US" sz="1800" dirty="0"/>
            </a:br>
            <a:r>
              <a:rPr lang="en-US" sz="1800" dirty="0"/>
              <a:t>·        This is an open-access publication under the Creative Commons Attribution Non-	commercial License. According to this, use, distribution and reproduction in any 	medium are allowed without prior permission provided the original work is 	properly cited and the use is non-commercial.</a:t>
            </a:r>
            <a:br>
              <a:rPr lang="en-US" sz="1800" dirty="0"/>
            </a:br>
            <a:endParaRPr lang="en-US" sz="1800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203700"/>
            <a:ext cx="8229600" cy="1947863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851752"/>
            <a:ext cx="9144000" cy="3032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04766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299550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Comorbidity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: Enuresis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199" y="1794295"/>
            <a:ext cx="4138737" cy="5063706"/>
          </a:xfrm>
        </p:spPr>
        <p:txBody>
          <a:bodyPr>
            <a:normAutofit fontScale="85000" lnSpcReduction="1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Psychological disorders 2-5 x greater in children with elimination disorders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Especially with secondary enuresis and non-</a:t>
            </a:r>
            <a:r>
              <a:rPr lang="en-US" dirty="0" err="1">
                <a:latin typeface="+mj-lt"/>
                <a:ea typeface="Times" charset="0"/>
                <a:cs typeface="Times" charset="0"/>
              </a:rPr>
              <a:t>monosymptomatic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enuresis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Most common comorbidity: ADHD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Rates slightly higher with daytime incontinence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039405" y="1919750"/>
            <a:ext cx="410459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ea typeface="Times" charset="0"/>
                <a:cs typeface="Times" charset="0"/>
              </a:rPr>
              <a:t>Also common: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Separation anxiety            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Social anxiety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Specific phobia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Generalized anxiety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Depression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ODD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Conduct disorders</a:t>
            </a:r>
          </a:p>
          <a:p>
            <a:pPr marL="914400" lvl="1" indent="-457200">
              <a:buFont typeface="Arial"/>
              <a:buChar char="•"/>
            </a:pPr>
            <a:r>
              <a:rPr lang="en-US" sz="2600" dirty="0">
                <a:ea typeface="Times" charset="0"/>
                <a:cs typeface="Times" charset="0"/>
              </a:rPr>
              <a:t>ADHD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0366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79"/>
            <a:ext cx="8229600" cy="1299550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Diagnosis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934954"/>
            <a:ext cx="4279841" cy="492304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latin typeface="+mj-lt"/>
                <a:ea typeface="Times" charset="0"/>
                <a:cs typeface="Times" charset="0"/>
              </a:rPr>
              <a:t>Standard: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History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48 hour frequency/volume chart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Questionnaires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Pediatric physical exam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Urinalysis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Child psychiatric screening/assessment</a:t>
            </a:r>
          </a:p>
          <a:p>
            <a:r>
              <a:rPr lang="en-US" dirty="0" err="1">
                <a:latin typeface="+mj-lt"/>
                <a:ea typeface="Times" charset="0"/>
                <a:cs typeface="Times" charset="0"/>
              </a:rPr>
              <a:t>Sonography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(if available)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5140193" y="1934954"/>
            <a:ext cx="3546607" cy="4985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>
                <a:latin typeface="+mj-lt"/>
              </a:rPr>
              <a:t>If indicated: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+mj-lt"/>
              </a:rPr>
              <a:t>Urine bacteriology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 err="1">
                <a:latin typeface="+mj-lt"/>
              </a:rPr>
              <a:t>Uroflowmetry</a:t>
            </a:r>
            <a:r>
              <a:rPr lang="en-US" sz="3000" dirty="0">
                <a:latin typeface="+mj-lt"/>
              </a:rPr>
              <a:t> and pelvic floor EMG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+mj-lt"/>
              </a:rPr>
              <a:t>Radiological exams</a:t>
            </a: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+mj-lt"/>
              </a:rPr>
              <a:t>Invasive </a:t>
            </a:r>
            <a:r>
              <a:rPr lang="en-US" sz="3000" dirty="0" err="1">
                <a:latin typeface="+mj-lt"/>
              </a:rPr>
              <a:t>urodynamics</a:t>
            </a:r>
            <a:endParaRPr lang="en-US" sz="3000" dirty="0">
              <a:latin typeface="+mj-lt"/>
            </a:endParaRPr>
          </a:p>
          <a:p>
            <a:pPr marL="457200" indent="-457200">
              <a:buFont typeface="Arial"/>
              <a:buChar char="•"/>
            </a:pPr>
            <a:r>
              <a:rPr lang="en-US" sz="3000" dirty="0">
                <a:latin typeface="+mj-lt"/>
              </a:rPr>
              <a:t>Cystoscopy</a:t>
            </a:r>
          </a:p>
          <a:p>
            <a:endParaRPr lang="en-US" sz="3000" dirty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04858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7-11-19 at 9.13.47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142" y="0"/>
            <a:ext cx="675280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081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1" descr="Screen Shot 2017-11-19 at 7.04.38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829" r="-8829"/>
          <a:stretch>
            <a:fillRect/>
          </a:stretch>
        </p:blipFill>
        <p:spPr>
          <a:xfrm>
            <a:off x="1" y="0"/>
            <a:ext cx="935313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183420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General Principles of Treatment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7"/>
            <a:ext cx="8686800" cy="5274077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Overall: non-pharmacological interventions&gt;medication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 only after age 5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Treatment should be symptom oriented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Primary psychotherapy is not effective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 comorbidities separately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 encopresis and constipation first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 daytime incontinence first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 primary and secondary enuresis in </a:t>
            </a:r>
          </a:p>
          <a:p>
            <a:pPr marL="0" indent="0">
              <a:buNone/>
            </a:pPr>
            <a:r>
              <a:rPr lang="en-US" dirty="0">
                <a:latin typeface="+mj-lt"/>
                <a:ea typeface="Times" charset="0"/>
                <a:cs typeface="Times" charset="0"/>
              </a:rPr>
              <a:t>    same way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21170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Initial Treatment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Steps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7"/>
            <a:ext cx="8686800" cy="5274077"/>
          </a:xfrm>
        </p:spPr>
        <p:txBody>
          <a:bodyPr>
            <a:normAutofit fontScale="92500" lnSpcReduction="10000"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Counseling, support, information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Enhance motivation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Alleviate guilt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Education: drinking and toileting</a:t>
            </a:r>
          </a:p>
          <a:p>
            <a:r>
              <a:rPr lang="en-US" u="sng" dirty="0">
                <a:latin typeface="+mj-lt"/>
                <a:ea typeface="Times" charset="0"/>
                <a:cs typeface="Times" charset="0"/>
              </a:rPr>
              <a:t>Discontinue</a:t>
            </a:r>
            <a:r>
              <a:rPr lang="en-US" dirty="0">
                <a:latin typeface="+mj-lt"/>
                <a:ea typeface="Times" charset="0"/>
                <a:cs typeface="Times" charset="0"/>
              </a:rPr>
              <a:t> all ineffective measures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Punishment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Fluid restrictions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Waking and lifting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Ineffective medication</a:t>
            </a:r>
          </a:p>
          <a:p>
            <a:pPr lvl="1"/>
            <a:r>
              <a:rPr lang="en-US" dirty="0">
                <a:latin typeface="+mj-lt"/>
                <a:ea typeface="Times" charset="0"/>
                <a:cs typeface="Times" charset="0"/>
              </a:rPr>
              <a:t>Alternative medicines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Record wet and dry nights for 4 weeks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7-11-27 at 10.18.34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2242" y="4260778"/>
            <a:ext cx="2571816" cy="16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97910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 descr="Screen Shot 2017-11-19 at 7.05.00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063" r="-12063"/>
          <a:stretch>
            <a:fillRect/>
          </a:stretch>
        </p:blipFill>
        <p:spPr>
          <a:xfrm>
            <a:off x="1" y="1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54016893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Alarm Treatment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1" descr="Screen Shot 2017-11-19 at 7.05.22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3088" b="-33088"/>
          <a:stretch>
            <a:fillRect/>
          </a:stretch>
        </p:blipFill>
        <p:spPr>
          <a:xfrm>
            <a:off x="4636252" y="1859309"/>
            <a:ext cx="4229530" cy="4249773"/>
          </a:xfr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1" descr="Screen Shot 2017-11-19 at 7.05.35 PM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1690" b="-21690"/>
          <a:stretch>
            <a:fillRect/>
          </a:stretch>
        </p:blipFill>
        <p:spPr>
          <a:xfrm>
            <a:off x="483817" y="2255446"/>
            <a:ext cx="3796058" cy="38142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55426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Medication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 Indications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197180" y="32652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Unwillingness for alarm treatment</a:t>
            </a:r>
          </a:p>
          <a:p>
            <a:r>
              <a:rPr lang="en-US" dirty="0"/>
              <a:t>Lack of motivation</a:t>
            </a:r>
          </a:p>
          <a:p>
            <a:r>
              <a:rPr lang="en-US" dirty="0"/>
              <a:t>Overwhelmed family</a:t>
            </a:r>
          </a:p>
          <a:p>
            <a:r>
              <a:rPr lang="en-US" dirty="0"/>
              <a:t>Short-term dryness required quickly</a:t>
            </a:r>
          </a:p>
          <a:p>
            <a:r>
              <a:rPr lang="en-US" dirty="0"/>
              <a:t>2 medication choices: </a:t>
            </a:r>
          </a:p>
          <a:p>
            <a:pPr lvl="1"/>
            <a:r>
              <a:rPr lang="en-US" dirty="0" err="1"/>
              <a:t>Desmopressin</a:t>
            </a:r>
            <a:r>
              <a:rPr lang="en-US" dirty="0"/>
              <a:t> (preferred)</a:t>
            </a:r>
          </a:p>
          <a:p>
            <a:pPr lvl="1"/>
            <a:r>
              <a:rPr lang="en-US" dirty="0"/>
              <a:t>Tricyclic antidepressants</a:t>
            </a:r>
          </a:p>
        </p:txBody>
      </p:sp>
    </p:spTree>
    <p:extLst>
      <p:ext uri="{BB962C8B-B14F-4D97-AF65-F5344CB8AC3E}">
        <p14:creationId xmlns:p14="http://schemas.microsoft.com/office/powerpoint/2010/main" val="15509948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Medication: </a:t>
            </a:r>
            <a:r>
              <a:rPr lang="en-US" sz="3200" b="1" spc="150" dirty="0" err="1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Desmopressin</a:t>
            </a:r>
            <a:endParaRPr lang="en-US" sz="3200" b="1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197180" y="3265234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600200"/>
            <a:ext cx="4219368" cy="509151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(DDAVP)</a:t>
            </a:r>
          </a:p>
          <a:p>
            <a:r>
              <a:rPr lang="en-US" dirty="0"/>
              <a:t>Synthetic antidiuretic hormone</a:t>
            </a:r>
          </a:p>
          <a:p>
            <a:r>
              <a:rPr lang="en-US" dirty="0"/>
              <a:t>Effective in 70% of cases</a:t>
            </a:r>
          </a:p>
          <a:p>
            <a:r>
              <a:rPr lang="en-US" dirty="0"/>
              <a:t>Relapse common after discontinuation</a:t>
            </a:r>
          </a:p>
          <a:p>
            <a:r>
              <a:rPr lang="en-US" dirty="0"/>
              <a:t>Tablet form in evening</a:t>
            </a:r>
          </a:p>
          <a:p>
            <a:r>
              <a:rPr lang="en-US" dirty="0"/>
              <a:t>0.2mg-0.4mg titrated over 4 weeks</a:t>
            </a:r>
          </a:p>
          <a:p>
            <a:r>
              <a:rPr lang="en-US" dirty="0"/>
              <a:t>Stop after 12 weeks; may repeat</a:t>
            </a:r>
          </a:p>
          <a:p>
            <a:r>
              <a:rPr lang="en-US" dirty="0"/>
              <a:t>Monitor for </a:t>
            </a:r>
            <a:r>
              <a:rPr lang="en-US" dirty="0" err="1"/>
              <a:t>hyponatremia</a:t>
            </a:r>
            <a:endParaRPr lang="en-US" dirty="0"/>
          </a:p>
          <a:p>
            <a:r>
              <a:rPr lang="en-US" dirty="0"/>
              <a:t>Otherwise well tolerated</a:t>
            </a:r>
          </a:p>
          <a:p>
            <a:endParaRPr lang="en-US" dirty="0"/>
          </a:p>
        </p:txBody>
      </p:sp>
      <p:pic>
        <p:nvPicPr>
          <p:cNvPr id="2" name="Picture 1" descr="Screen Shot 2017-11-27 at 10.33.28 A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5516" y="1620709"/>
            <a:ext cx="3681284" cy="5071006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467218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Outline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17638"/>
            <a:ext cx="4642678" cy="4665662"/>
          </a:xfrm>
        </p:spPr>
        <p:txBody>
          <a:bodyPr>
            <a:normAutofit/>
          </a:bodyPr>
          <a:lstStyle/>
          <a:p>
            <a:r>
              <a:rPr lang="en-US" dirty="0">
                <a:latin typeface="+mj-lt"/>
                <a:ea typeface="Times" charset="0"/>
                <a:cs typeface="Times" charset="0"/>
              </a:rPr>
              <a:t>Definition and classification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Epidemiology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Clinical presentations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Etiology and risk factors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Comorbidity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Diagnosis</a:t>
            </a:r>
          </a:p>
          <a:p>
            <a:r>
              <a:rPr lang="en-US" dirty="0">
                <a:latin typeface="+mj-lt"/>
                <a:ea typeface="Times" charset="0"/>
                <a:cs typeface="Times" charset="0"/>
              </a:rPr>
              <a:t>Treatment</a:t>
            </a: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Picture 1" descr="Screen Shot 2017-11-19 at 7.01.41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835" y="1658227"/>
            <a:ext cx="3261965" cy="3800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979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5CB41F9-1A3B-4B22-A6A2-3F94D14710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14" y="0"/>
            <a:ext cx="90109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70940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Treatment: Urinary Incontinence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Urge</a:t>
            </a:r>
            <a:r>
              <a:rPr lang="en-US" dirty="0">
                <a:sym typeface="Wingdings"/>
              </a:rPr>
              <a:t> toilet (no holding)</a:t>
            </a:r>
          </a:p>
          <a:p>
            <a:r>
              <a:rPr lang="en-US" dirty="0">
                <a:sym typeface="Wingdings"/>
              </a:rPr>
              <a:t>Wet/dry chart</a:t>
            </a:r>
          </a:p>
          <a:p>
            <a:r>
              <a:rPr lang="en-US" dirty="0">
                <a:sym typeface="Wingdings"/>
              </a:rPr>
              <a:t>Go to toilet in any situation</a:t>
            </a:r>
          </a:p>
          <a:p>
            <a:r>
              <a:rPr lang="en-US" dirty="0">
                <a:sym typeface="Wingdings"/>
              </a:rPr>
              <a:t>Works in 1/3</a:t>
            </a:r>
          </a:p>
          <a:p>
            <a:r>
              <a:rPr lang="en-US" dirty="0">
                <a:sym typeface="Wingdings"/>
              </a:rPr>
              <a:t>Other 2/3: </a:t>
            </a:r>
            <a:r>
              <a:rPr lang="en-US" dirty="0" err="1">
                <a:sym typeface="Wingdings"/>
              </a:rPr>
              <a:t>oxybutine</a:t>
            </a:r>
            <a:endParaRPr lang="en-US" dirty="0">
              <a:sym typeface="Wingdings"/>
            </a:endParaRPr>
          </a:p>
          <a:p>
            <a:pPr lvl="1"/>
            <a:r>
              <a:rPr lang="en-US" dirty="0">
                <a:sym typeface="Wingdings"/>
              </a:rPr>
              <a:t>0.3-0.6 mg/kg per day in 3 doses</a:t>
            </a:r>
          </a:p>
          <a:p>
            <a:pPr lvl="1"/>
            <a:r>
              <a:rPr lang="en-US" dirty="0">
                <a:sym typeface="Wingdings"/>
              </a:rPr>
              <a:t>Max daily: 15 mg</a:t>
            </a:r>
          </a:p>
          <a:p>
            <a:pPr lvl="1"/>
            <a:r>
              <a:rPr lang="en-US" dirty="0">
                <a:sym typeface="Wingdings"/>
              </a:rPr>
              <a:t>Dose dependent, reversible side effects</a:t>
            </a:r>
          </a:p>
          <a:p>
            <a:pPr lvl="1"/>
            <a:r>
              <a:rPr lang="en-US" dirty="0"/>
              <a:t>Flushing, blurred vision, tachycardia, hyperactivity, dry mouth, residual urine, constipation</a:t>
            </a:r>
          </a:p>
        </p:txBody>
      </p:sp>
    </p:spTree>
    <p:extLst>
      <p:ext uri="{BB962C8B-B14F-4D97-AF65-F5344CB8AC3E}">
        <p14:creationId xmlns:p14="http://schemas.microsoft.com/office/powerpoint/2010/main" val="246461821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Course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91515"/>
          </a:xfrm>
        </p:spPr>
        <p:txBody>
          <a:bodyPr>
            <a:normAutofit/>
          </a:bodyPr>
          <a:lstStyle/>
          <a:p>
            <a:r>
              <a:rPr lang="en-US" dirty="0"/>
              <a:t>Excellent long-term outcome</a:t>
            </a:r>
          </a:p>
          <a:p>
            <a:r>
              <a:rPr lang="en-US" dirty="0"/>
              <a:t>13% spontaneous remission rate per year</a:t>
            </a:r>
          </a:p>
          <a:p>
            <a:r>
              <a:rPr lang="en-US" dirty="0"/>
              <a:t>60-80% become dry with alarm treatment; 50% dry long-term </a:t>
            </a:r>
          </a:p>
          <a:p>
            <a:r>
              <a:rPr lang="en-US" dirty="0"/>
              <a:t>1-2% adolescents have long-term enuresis</a:t>
            </a:r>
          </a:p>
          <a:p>
            <a:r>
              <a:rPr lang="en-US" dirty="0"/>
              <a:t>Adult prevalence &lt;2%</a:t>
            </a:r>
          </a:p>
          <a:p>
            <a:r>
              <a:rPr lang="en-US" dirty="0"/>
              <a:t>Urge incontinence has best prognosis </a:t>
            </a:r>
          </a:p>
        </p:txBody>
      </p:sp>
    </p:spTree>
    <p:extLst>
      <p:ext uri="{BB962C8B-B14F-4D97-AF65-F5344CB8AC3E}">
        <p14:creationId xmlns:p14="http://schemas.microsoft.com/office/powerpoint/2010/main" val="135043885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Further Resources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Content Placeholder 6" descr="Screen Shot 2017-12-09 at 8.10.48 PM.png"/>
          <p:cNvPicPr>
            <a:picLocks noGrp="1" noChangeAspect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1648"/>
          <a:stretch/>
        </p:blipFill>
        <p:spPr>
          <a:xfrm>
            <a:off x="457200" y="1417638"/>
            <a:ext cx="8229600" cy="2390642"/>
          </a:xfrm>
        </p:spPr>
      </p:pic>
      <p:sp>
        <p:nvSpPr>
          <p:cNvPr id="10" name="TextBox 9"/>
          <p:cNvSpPr txBox="1"/>
          <p:nvPr/>
        </p:nvSpPr>
        <p:spPr>
          <a:xfrm>
            <a:off x="3426795" y="3808280"/>
            <a:ext cx="18261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5"/>
              </a:rPr>
              <a:t>http://i-c-c-s.org/</a:t>
            </a:r>
            <a:endParaRPr lang="en-US" dirty="0"/>
          </a:p>
        </p:txBody>
      </p:sp>
      <p:pic>
        <p:nvPicPr>
          <p:cNvPr id="11" name="Picture 10" descr="Screen Shot 2017-11-19 at 7.06.08 PM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9298" y="4619198"/>
            <a:ext cx="1460500" cy="20574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902697" y="5522680"/>
            <a:ext cx="4081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hlinkClick r:id="rId7"/>
              </a:rPr>
              <a:t>https://www.nice.org.uk/guidance/cg111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319847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rgbClr val="BFBFBF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6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Thank You!</a:t>
            </a:r>
          </a:p>
        </p:txBody>
      </p:sp>
      <p:sp>
        <p:nvSpPr>
          <p:cNvPr id="5" name="Vertical Text Placeholder 4"/>
          <p:cNvSpPr>
            <a:spLocks noGrp="1"/>
          </p:cNvSpPr>
          <p:nvPr>
            <p:ph type="body" orient="vert" idx="1"/>
          </p:nvPr>
        </p:nvSpPr>
        <p:spPr>
          <a:xfrm>
            <a:off x="457200" y="1554163"/>
            <a:ext cx="8229600" cy="4525963"/>
          </a:xfrm>
        </p:spPr>
        <p:txBody>
          <a:bodyPr vert="horz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161866" y="5588000"/>
            <a:ext cx="982133" cy="127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Screen Shot 2015-05-04 at 4.01.58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011" y="2202842"/>
            <a:ext cx="6129867" cy="3213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4912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The Basics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457200" y="1417638"/>
            <a:ext cx="4703151" cy="4893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Very common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Occurs worldwide at same rate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7 year olds 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/>
              <a:t>10% at night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/>
              <a:t>2-3% during the day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Adolescents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/>
              <a:t>1-2% at night</a:t>
            </a:r>
          </a:p>
          <a:p>
            <a:pPr marL="800100" lvl="1" indent="-342900">
              <a:buFont typeface="Arial"/>
              <a:buChar char="•"/>
            </a:pPr>
            <a:r>
              <a:rPr lang="en-US" sz="2600" dirty="0"/>
              <a:t>&lt;1% during the day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Vast majority are functional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20-40% comorbid disorders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Most treated with counseling and CBT</a:t>
            </a:r>
          </a:p>
        </p:txBody>
      </p:sp>
      <p:pic>
        <p:nvPicPr>
          <p:cNvPr id="10" name="Picture 9" descr="Screen Shot 2017-11-19 at 7.02.15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759" y="1883029"/>
            <a:ext cx="2579041" cy="353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0397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Definition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Screen Shot 2017-11-19 at 7.02.00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4641"/>
            <a:ext cx="8229600" cy="3406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82471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29F147E-D786-4719-A338-956D0FA0F0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19476"/>
            <a:ext cx="9144000" cy="6419047"/>
          </a:xfrm>
          <a:prstGeom prst="rect">
            <a:avLst/>
          </a:prstGeom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47812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Outline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2" name="Content Placeholder 1" descr="Screen Shot 2017-11-19 at 7.02.48 P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833" b="-12833"/>
          <a:stretch>
            <a:fillRect/>
          </a:stretch>
        </p:blipFill>
        <p:spPr>
          <a:xfrm>
            <a:off x="0" y="-866698"/>
            <a:ext cx="9143999" cy="8586357"/>
          </a:xfrm>
        </p:spPr>
      </p:pic>
    </p:spTree>
    <p:extLst>
      <p:ext uri="{BB962C8B-B14F-4D97-AF65-F5344CB8AC3E}">
        <p14:creationId xmlns:p14="http://schemas.microsoft.com/office/powerpoint/2010/main" val="4036954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Approximate Normal Values in Childhood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1249772" y="2176823"/>
            <a:ext cx="6545382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400" dirty="0"/>
              <a:t>Micturition frequency: 5-7 times per day</a:t>
            </a:r>
          </a:p>
          <a:p>
            <a:pPr marL="342900" indent="-342900">
              <a:buFont typeface="Arial"/>
              <a:buChar char="•"/>
            </a:pPr>
            <a:endParaRPr lang="en-US" sz="2400" dirty="0"/>
          </a:p>
          <a:p>
            <a:pPr marL="342900" indent="-342900">
              <a:buFont typeface="Arial"/>
              <a:buChar char="•"/>
            </a:pPr>
            <a:r>
              <a:rPr lang="en-US" sz="2400" dirty="0"/>
              <a:t>Voided volumes: (age + one) multiplied by 30 ml</a:t>
            </a:r>
          </a:p>
        </p:txBody>
      </p:sp>
      <p:pic>
        <p:nvPicPr>
          <p:cNvPr id="3" name="Picture 2" descr="Screen Shot 2017-11-19 at 7.03.22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6385" y="3708661"/>
            <a:ext cx="4654841" cy="312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943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373380"/>
            <a:ext cx="8229600" cy="1044258"/>
          </a:xfrm>
          <a:solidFill>
            <a:srgbClr val="008000"/>
          </a:solidFill>
          <a:ln>
            <a:solidFill>
              <a:schemeClr val="bg1"/>
            </a:solidFill>
          </a:ln>
        </p:spPr>
        <p:txBody>
          <a:bodyPr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b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r>
              <a:rPr lang="en-AU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Enuresis</a:t>
            </a:r>
            <a:br>
              <a:rPr lang="en-US" sz="1800" b="1" spc="150" dirty="0">
                <a:ln w="11430"/>
                <a:solidFill>
                  <a:schemeClr val="bg1">
                    <a:lumMod val="7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</a:br>
            <a:r>
              <a:rPr lang="en-US" sz="3200" b="1" spc="150" dirty="0">
                <a:ln w="11430"/>
                <a:solidFill>
                  <a:schemeClr val="bg1">
                    <a:lumMod val="95000"/>
                  </a:schemeClr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Epidemiology</a:t>
            </a:r>
            <a:r>
              <a:rPr lang="en-US" sz="3200" b="1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ea typeface="Times" charset="0"/>
                <a:cs typeface="Times" charset="0"/>
              </a:rPr>
              <a:t> of Enuresis</a:t>
            </a:r>
            <a:br>
              <a:rPr lang="en-US" sz="3200" b="1" strike="sngStrike" spc="150" dirty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</a:br>
            <a:endParaRPr lang="en-US" sz="3200" b="1" strike="sngStrik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0" y="5872656"/>
            <a:ext cx="761999" cy="985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457201" y="1417639"/>
            <a:ext cx="8686798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US" sz="2600" dirty="0"/>
              <a:t>2-3 times more common than daytime urinary incontinence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1.5 to 2 times more common in boys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Prevalence decreases with age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20% of 4 year olds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10% of 7 year olds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1-2% of adolescents</a:t>
            </a:r>
          </a:p>
          <a:p>
            <a:pPr marL="800100" lvl="1" indent="-342900">
              <a:buFont typeface="Arial"/>
              <a:buChar char="•"/>
            </a:pPr>
            <a:r>
              <a:rPr lang="en-US" sz="2400" dirty="0"/>
              <a:t>0.3-1.7% of adults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Primary more common than secondary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Monosymptomatic twice as common as non-monosymptomatic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Daytime urinary incontinence 1.5 x more common in girls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Urge incontinence is most common</a:t>
            </a:r>
          </a:p>
          <a:p>
            <a:pPr marL="342900" indent="-342900">
              <a:buFont typeface="Arial"/>
              <a:buChar char="•"/>
            </a:pPr>
            <a:r>
              <a:rPr lang="en-US" sz="2600" dirty="0"/>
              <a:t>Voiding postponement second most common</a:t>
            </a:r>
          </a:p>
        </p:txBody>
      </p:sp>
    </p:spTree>
    <p:extLst>
      <p:ext uri="{BB962C8B-B14F-4D97-AF65-F5344CB8AC3E}">
        <p14:creationId xmlns:p14="http://schemas.microsoft.com/office/powerpoint/2010/main" val="17975737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76786</TotalTime>
  <Words>8587</Words>
  <Application>Microsoft Office PowerPoint</Application>
  <PresentationFormat>On-screen Show (4:3)</PresentationFormat>
  <Paragraphs>930</Paragraphs>
  <Slides>34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9" baseType="lpstr">
      <vt:lpstr>Arial</vt:lpstr>
      <vt:lpstr>Calibri</vt:lpstr>
      <vt:lpstr>Times</vt:lpstr>
      <vt:lpstr>Wingdings</vt:lpstr>
      <vt:lpstr>Office Theme</vt:lpstr>
      <vt:lpstr>PowerPoint Presentation</vt:lpstr>
      <vt:lpstr>The “IACAPAP Textbook of Child and Adolescent Mental Health” is available at the IACAPAP website http://iacapap.org/iacapap-textbook-of-child-and-adolescent-mental-health   Please note that this book and its companion powerpoint are: ·        Free and no registration is required to read or download it ·        This is an open-access publication under the Creative Commons Attribution Non- commercial License. According to this, use, distribution and reproduction in any  medium are allowed without prior permission provided the original work is  properly cited and the use is non-commercial. </vt:lpstr>
      <vt:lpstr> Enuresis Outline  </vt:lpstr>
      <vt:lpstr> Enuresis The Basics  </vt:lpstr>
      <vt:lpstr> Enuresis Definition  </vt:lpstr>
      <vt:lpstr>PowerPoint Presentation</vt:lpstr>
      <vt:lpstr> Enuresis Outline  </vt:lpstr>
      <vt:lpstr> Enuresis Approximate Normal Values in Childhood  </vt:lpstr>
      <vt:lpstr> Enuresis Epidemiology of Enuresis </vt:lpstr>
      <vt:lpstr> Enuresis Worldwide Prevalence  </vt:lpstr>
      <vt:lpstr> Enuresis Clinical Presentations:  Monosymptomatic Enuresis  </vt:lpstr>
      <vt:lpstr> Enuresis Clinical Presentation:  Non-Monosymptomatic Enuresis  </vt:lpstr>
      <vt:lpstr> Enuresis Clinical Presentation:  Secondary Enuresis  </vt:lpstr>
      <vt:lpstr> Enuresis Clinical Presentation:  Urge Incontinence </vt:lpstr>
      <vt:lpstr> Enuresis Clinical Presentation:  Voiding Postponement </vt:lpstr>
      <vt:lpstr> Enuresis Etiology and Risk Factors </vt:lpstr>
      <vt:lpstr> Enuresis Etiology and Risk Factors: Enuresis  </vt:lpstr>
      <vt:lpstr> Enuresis Main Mechanisms for Development  </vt:lpstr>
      <vt:lpstr> Enuresis Etiology and Risk Factors: Urinary Incontinence  </vt:lpstr>
      <vt:lpstr>Enuresis Comorbidity: Enuresis</vt:lpstr>
      <vt:lpstr>Enuresis Diagnosis</vt:lpstr>
      <vt:lpstr>PowerPoint Presentation</vt:lpstr>
      <vt:lpstr>PowerPoint Presentation</vt:lpstr>
      <vt:lpstr> Enuresis General Principles of Treatment </vt:lpstr>
      <vt:lpstr> Enuresis Initial Treatment Steps</vt:lpstr>
      <vt:lpstr>PowerPoint Presentation</vt:lpstr>
      <vt:lpstr> Enuresis Alarm Treatment  </vt:lpstr>
      <vt:lpstr> Enuresis Medication Indications</vt:lpstr>
      <vt:lpstr> Enuresis Medication: Desmopressin</vt:lpstr>
      <vt:lpstr>PowerPoint Presentation</vt:lpstr>
      <vt:lpstr> Enuresis Treatment: Urinary Incontinence  </vt:lpstr>
      <vt:lpstr> Enuresis Course </vt:lpstr>
      <vt:lpstr> Enuresis Further Resources  </vt:lpstr>
      <vt:lpstr>Enuresis 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Julie Chilton</dc:creator>
  <cp:lastModifiedBy>Joseph Rey</cp:lastModifiedBy>
  <cp:revision>221</cp:revision>
  <cp:lastPrinted>2015-12-18T20:33:54Z</cp:lastPrinted>
  <dcterms:created xsi:type="dcterms:W3CDTF">2015-01-02T01:03:21Z</dcterms:created>
  <dcterms:modified xsi:type="dcterms:W3CDTF">2017-12-10T06:35:03Z</dcterms:modified>
</cp:coreProperties>
</file>