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95" r:id="rId3"/>
    <p:sldId id="262" r:id="rId4"/>
    <p:sldId id="261" r:id="rId5"/>
    <p:sldId id="296"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8"/>
    <p:restoredTop sz="67764"/>
  </p:normalViewPr>
  <p:slideViewPr>
    <p:cSldViewPr snapToGrid="0">
      <p:cViewPr varScale="1">
        <p:scale>
          <a:sx n="79" d="100"/>
          <a:sy n="79" d="100"/>
        </p:scale>
        <p:origin x="2766"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hildmind.org/ask-an-expert-qa/why-do-some-kids-fail-to-respond-or-respond-unpredictably-to-psychotropic-medication/"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childmind.org/article/talking-to-kids-about-medication/" TargetMode="External"/><Relationship Id="rId5" Type="http://schemas.openxmlformats.org/officeDocument/2006/relationships/hyperlink" Target="https://childmind.org/glossary-entry/antidepressant/" TargetMode="External"/><Relationship Id="rId4" Type="http://schemas.openxmlformats.org/officeDocument/2006/relationships/hyperlink" Target="https://childmind.org/topics/concerns/medica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0663735a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60663735a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ADHD: attention deficit hyperactivity disorder; OCD: obsessive compulsive disorder; GAD: generalized anxiety disorder; SP: social phobia. 1 Strength of the evidence: Type I: strong evidence from at least one systematic review of multiple well-designed randomized controlled trials. Type II: strong evidence from at least one properly designed randomized controlled trial. Type III: evidence from well-designed trials without randomization, single group, pre-post, cohort, time series or matched case-control studies. Type IV: evidence from well-designed non-experimental studies from more than one center or research group. Type V: opinions of respected authorities, based on clinical evidence, descriptive studies or reports of expert committees (Gray, 1997). 2 Approved for the treatment of epilepsy from infancy. </a:t>
            </a: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These inconsistencies are largely due to the fact that the FDA approval process was not designed to regulate clinical practice. Instead, it reflected the US legislative efforts to regulate the marketing and sale by pharmaceutical companies of new patented medications.</a:t>
            </a:r>
            <a:endParaRPr dirty="0"/>
          </a:p>
          <a:p>
            <a:pPr marL="0" lvl="0" indent="0" algn="l" rtl="0">
              <a:lnSpc>
                <a:spcPct val="100000"/>
              </a:lnSpc>
              <a:spcBef>
                <a:spcPts val="0"/>
              </a:spcBef>
              <a:spcAft>
                <a:spcPts val="0"/>
              </a:spcAft>
              <a:buSzPts val="1400"/>
              <a:buNone/>
            </a:pPr>
            <a:endParaRPr dirty="0"/>
          </a:p>
        </p:txBody>
      </p:sp>
      <p:sp>
        <p:nvSpPr>
          <p:cNvPr id="182" name="Google Shape;182;g60663735ae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ADHD: attention deficit hyperactivity disorder; OCD: obsessive compulsive disorder; GAD: generalized anxiety disorder; SP: social phobia. 1 Strength of the evidence: Type I: strong evidence from at least one systematic review of multiple well-designed randomized controlled trials. Type II: strong evidence from at least one properly designed randomized controlled trial. Type III: evidence from well-designed trials without randomization, single group, pre-post, cohort, time series or matched case-control studies. Type IV: evidence from well-designed non-experimental studies from more than one center or research group. Type V: opinions of respected authorities, based on clinical evidence, descriptive studies or reports of expert committees (Gray, 1997). 2 Approved for the treatment of epilepsy from infancy. </a:t>
            </a:r>
            <a:endParaRPr dirty="0"/>
          </a:p>
        </p:txBody>
      </p:sp>
      <p:sp>
        <p:nvSpPr>
          <p:cNvPr id="189" name="Google Shape;18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FDA approval processes underwent many changes since its inception in the 1940s. Older medications, such as haloperidol, had a much less transparent and more expert-driven approval process with unclear impact of evidence. With respect to sertraline, it became “generic” (its patent duration expired) before the evidence for pediatric generalized anxiety disorder was shown. Once a medication becomes generic, applying for FDA approval (or “label”) no longer makes financial sense for the manufacturers since it carries great administrative costs with no returns for the pharmaceutical companies. As a result, the vast majority of medications used in clinical practice in both medicine and psychiatry, for both adults and children, are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used “off-label.” Use of a medicine off-label is not in itself an inappropriate practice as it is often supported by considerable empirical evidence and may be consistent with treatment guidelines.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These concepts are important to understand and explain not only to parents, but also to policy-makers. For example, officials in many countries make decisions to purchase medications based on FDA approval status—or of its counterpart, the European Medicines Agency—and not on the overall evidence of efficacy and safety.</a:t>
            </a:r>
            <a:endParaRPr/>
          </a:p>
        </p:txBody>
      </p:sp>
      <p:sp>
        <p:nvSpPr>
          <p:cNvPr id="195" name="Google Shape;19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Availability (status of manufacturing, trade, etc) also impacts prescribing practice. Examples range from the transient intramuscular lorazepam shortages in the US due to supply chain problems to the virtual lack of psychostimulants in Ukraine due to the complexities of introducing a controlled substance into a developing democracy. Lack of effective medications can encourage growth of alternative treatments that either have no evidence of efficacy or have evidence of causing harm.</a:t>
            </a:r>
            <a:endParaRPr/>
          </a:p>
        </p:txBody>
      </p:sp>
      <p:sp>
        <p:nvSpPr>
          <p:cNvPr id="203" name="Google Shape;20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another example, the WHO list of essential medicines for mental and behavioral disorders includes both medications that have a high degree of efficacy and safety (for example, fluoxetine for depression, anxiety, and OCD) as well as others that lack evidence for efficacy, safety, or both. For example, diazepam is not effective for the long-term treatment of pediatric anxiety and amitriptyline is not effective for pediatric depression (see Table A.7.4).</a:t>
            </a:r>
            <a:endParaRPr/>
          </a:p>
        </p:txBody>
      </p:sp>
      <p:sp>
        <p:nvSpPr>
          <p:cNvPr id="211" name="Google Shape;2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Pharmacokinetics What the body does to the drug: absorption, distribution, metabolism, and excretion.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Pharmacodynamics What the drug does to the body: the biochemical and physiological effects of drugs on the body.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Half life The time required to reduce the plasma concentration to one half of its initial value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Plasma steady state Steady state occurs when the rate of drug absorption into the blood equals the rate of elimination from it. The time to reach </a:t>
            </a:r>
            <a:r>
              <a:rPr lang="en-US" dirty="0" err="1"/>
              <a:t>steadystate</a:t>
            </a:r>
            <a:r>
              <a:rPr lang="en-US" dirty="0"/>
              <a:t> concentrations is dependent on the half-life of the drug.</a:t>
            </a:r>
            <a:endParaRPr lang="en-US"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Drug absorption, distribution, metabolism, and excretion all change during child development. As a result, extrapolation of doses and frequency of administration for children based on data obtained from adults can lead to inappropriate treatment.</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As a result of the [following] differences, children have greater drug extraction during the first pass through the liver, lower bioavailability, and faster metabolism and elimination. This means that simply decreasing adult doses based on child weight may result in under-treatment</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17" name="Google Shape;21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Although children have smaller absolute body size, the relative mass of their liver and kidney tissue is greater than in adults when adjusted for body weight. Children also have relatively more body water, less fat, and less plasma albumin to which drugs can bind. Consequently, the volume of distribution of a medication tends to be greater in children than in adults. </a:t>
            </a:r>
            <a:endParaRPr/>
          </a:p>
        </p:txBody>
      </p:sp>
      <p:sp>
        <p:nvSpPr>
          <p:cNvPr id="225" name="Google Shape;22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Once absorbed, most drugs undergo biotransformation (metabolism) that turn the parent compound into more polar, and therefore easier to eliminate, byproducts (metabolites). Typically, medications undergo first an enzymatic oxidative or hydrolytic transformation (phase I), and then are conjugated with glucuronic acid, sulfate, glutathione, or acetate to form products that are eliminated via the kidneys or bile.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phase I oxidative processes are mediated by cytochrome 450 (CYP450) microsomal enzymes, which are concentrated primarily in the liver. The CYP450 system is immature at birth, but its metabolizing capacity increases rapidly, so that by one month of age it is already about 20% of the mature level, which is achieved by three years of age. Because children have proportionally more liver parenchyma than adults, they have greater weight-adjusted metabolic capacity.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two most important CYP450 enzymes in pediatric psychopharmacology are the CYP3A4 and the CYP2D6, which are involved in the metabolism of most psychotropics, as well as CYP2C9 and CYP2C19. For example, the 3A4 system metabolizes sertraline, citalopram, escitalopram, bupropion, mirtazapine,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aripiprazole, quetiapine, ziprasidone, lurasidone, </a:t>
            </a:r>
            <a:r>
              <a:rPr lang="en-US" sz="1200" b="0" i="0" u="none" strike="noStrike" cap="none" dirty="0" err="1">
                <a:solidFill>
                  <a:schemeClr val="dk1"/>
                </a:solidFill>
                <a:latin typeface="Calibri"/>
                <a:ea typeface="Calibri"/>
                <a:cs typeface="Calibri"/>
                <a:sym typeface="Calibri"/>
              </a:rPr>
              <a:t>cariprazine</a:t>
            </a:r>
            <a:r>
              <a:rPr lang="en-US" sz="1200" b="0" i="0" u="none" strike="noStrike" cap="none" dirty="0">
                <a:solidFill>
                  <a:schemeClr val="dk1"/>
                </a:solidFill>
                <a:latin typeface="Calibri"/>
                <a:ea typeface="Calibri"/>
                <a:cs typeface="Calibri"/>
                <a:sym typeface="Calibri"/>
              </a:rPr>
              <a:t>, alprazolam, zolpidem, and oral contraceptives. The 2D6 system metabolizes fluoxetine, trazodone, atomoxetine, tricyclic antidepressants, risperidone, olanzapine, chlorpromazine, and haloperidol.</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Some psychotropics can also act as inhibitors of these enzymes so that concurrent administration of another drug that is a substrate for the enzyme results in reduced metabolism and higher medication concentration in the body. For example, 3A4 metabolized enzymes can be inhibited by fluoxetine or fluvoxamine. Concomitant administration of fluvoxamine (inhibitor of 3A4) and quetiapine or aripiprazole (metabolized by 3A4) could lead to higher levels of quetiapine or aripiprazole and prolongation of the QTc interval.</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An additional complexity is that some medications, such as carbamazepine and phenobarbital, can induce CYP3A4 activity, thus potentiating its metabolizing capacity. The concomitant administration of carbamazepine and a medication metabolized by CYP3A4 can result in lower blood levels of many anticonvulsants, antipsychotics, tricyclic antidepressants, clonazepam, and oral contraceptives. In females, use of oral contraceptives can also induce CYP enzymes and thus increase lamotrigine metabolism and elimination resulting in decreased lamotrigine serum concentration.</a:t>
            </a:r>
            <a:endParaRPr dirty="0"/>
          </a:p>
        </p:txBody>
      </p:sp>
      <p:sp>
        <p:nvSpPr>
          <p:cNvPr id="232" name="Google Shape;23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Genetic polymorphisms have been identified for CYP 450 enzymes. About 7-10% of Caucasians, 1-8% of Africans, and 1-3% of East Asians are poor CYP2D6 metabolizers of specific medications. Poor metabolizers have higher drug concentrations in plasma and other body tissues. For example, the mean elimination half-life of atomoxetine is about 5 hours in children or adults who are fast metabolizers, but 22 hours in poor metabolizers (Sauer et al, 2005). While these metabolic differences do not appear to be clinically significant for atomoxetine, some cases of toxicity have been reported with other psychotropics. For example, one case of death in a child with a 2D6 genetic deficiency was  associated with unusually high plasma levels of fluoxetine (Sallee et al, 2000). </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Technological advances in the 2010’s have enabled affordable testing of genetic variants potentially relevant to medication metabolism and response. With direct-to-consumer advertising of commercially available pharmacogenomic testing. Many parents ask to use such tests for decision-making about prescription. While future advances are promising, the evidence to support this practice is insufficient at this time.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November 1, 2018, the FDA published the following warning: “The FDA has become aware of genetic tests with claims to predict how a person will respond to specific medications in cases where the relationship between genetic (DNA) variations and the medication’s effects has not been determined. For example, the FDA is aware of genetic tests that claim results can be used to help physicians identify which antidepressant medication would have increased effectiveness or side effects compared to other antidepressant medications. However, the relationship between DNA variations and the effectiveness of antidepressant medication has never been established. Patients and health care providers should not make changes to a patient’s medication regimen based on the results from genetic tests that claim to predict a patient’s response to specific medications, but are not supported by sufficient scientific or clinical evidence to support this use, because doing so may put the patient at risk for potentially serious health consequences. There are a limited number of cases for which at least some evidence does exist to support a correlation between a genetic variant and drug levels within the body, and this is described in the labeling of FDA cleared or approved genetic tests and FDA approved medications.”</a:t>
            </a:r>
            <a:endParaRPr sz="1200" b="0" i="0" u="none" strike="noStrike" cap="none">
              <a:solidFill>
                <a:schemeClr val="dk1"/>
              </a:solidFill>
              <a:latin typeface="Calibri"/>
              <a:ea typeface="Calibri"/>
              <a:cs typeface="Calibri"/>
              <a:sym typeface="Calibri"/>
            </a:endParaRPr>
          </a:p>
        </p:txBody>
      </p:sp>
      <p:sp>
        <p:nvSpPr>
          <p:cNvPr id="240" name="Google Shape;24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While testing for genetic polymorphism is not routinely done in current child psychiatry practice, it may be considered for individual patients who do not respond to adequate doses of medication, or present with unusual reactions to medications metabolized by enzymes with genetic polymorphism (e.g., 2D6 and 2C19).</a:t>
            </a:r>
            <a:endParaRPr sz="1200" b="0" i="0" u="none" strike="noStrike" cap="none">
              <a:solidFill>
                <a:schemeClr val="dk1"/>
              </a:solidFill>
              <a:latin typeface="Calibri"/>
              <a:ea typeface="Calibri"/>
              <a:cs typeface="Calibri"/>
              <a:sym typeface="Calibri"/>
            </a:endParaRPr>
          </a:p>
        </p:txBody>
      </p:sp>
      <p:sp>
        <p:nvSpPr>
          <p:cNvPr id="248" name="Google Shape;24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the notable exception of medications for ADHD—which were first introduced in pediatric population and subsequently extended to adults—most psychotropic medications were first developed to treat psychiatric conditions in adults, and only later extended to children. Appropriate concerns have been raised about both the validity of applying adult diagnostic categories to children and the validity of extrapolating safety and efficacy information collected in adults to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Growing research has provided a better understanding of the benefits and risks of the pediatric use of some psychotropics. For many others, however, the current knowledge base is incomplete. This inadequacy is especially evident with respect to their long-term use. In psychiatry, medications are seldom curative and long-term treatment is often required, thus raising concerns about both the persistence of the therapeutic effect and the safety of prolonged exposure to psychotropic agents at a time of rapid development. A related question is whether treatment in childhood will lead to better functional outcomes later in life. Unfortunately, controlled clinical trials are usually brief, and studying long-term treatment effects is methodologically difficult.</a:t>
            </a:r>
            <a:endParaRPr sz="1200" b="0" i="0" u="none" strike="noStrike" cap="none">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400"/>
              <a:buFont typeface="Arial"/>
              <a:buNone/>
            </a:pPr>
            <a:r>
              <a:rPr lang="en-US"/>
              <a:t>Medications to treat mental conditions (psychotropics) have become increasingly used in child and adolescent psychiatry around the world. From the serendipitous discovery by Bradley of the effects of amphetamines on child hyperactivity in 1937 to the multisite clinical trials of the 21st century, pediatric psychopharmacology has evolved from an area of research to a standard of clinical care (Vitiello &amp; Davico, 2018). Nevertheless, the role of pharmacotherapy in pediatric mental health remains the object of debate and controversy.</a:t>
            </a:r>
            <a:endParaRPr/>
          </a:p>
        </p:txBody>
      </p:sp>
      <p:sp>
        <p:nvSpPr>
          <p:cNvPr id="135" name="Google Shape;1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a:t>The main route of drug elimination is through the kidneys. Absolute clearance is usually lower in children than in adults, but weight-adjusted clearance is greater. Because of the faster elimination, the drug plasma half-life can be shorter in children than in adults (Daviss et al, 2005). A shorter elimination half-life means that plasma steady-state is reached sooner during repeated administration, and that withdrawal symptoms upon discontinuation are more likely. In these cases, a more frequent administration is needed to maintain consistent therapeutic levels and prevent withdrawal symptoms between doses. For some medications, the dose and duration of treatment can influence pharmacokinetics. After a single dose of sertraline 50 mg in adolescents, the mean half-life is about 27 hours but after repeated administration it decreased to about 15 hours (Axelson et al, 2002). Moreover, the steady-state half-life is longer (about 20 hours) after administration of higher doses (100-150 mg). Based on these data, lower doses (50 mg/day) of sertraline should be given twice a day to ensure consistent treatment and prevent withdrawal, while higher (100-150 mg) doses can be given once a day.</a:t>
            </a:r>
            <a:endParaRPr/>
          </a:p>
          <a:p>
            <a:pPr marL="457200" lvl="0" indent="0" algn="l" rtl="0">
              <a:lnSpc>
                <a:spcPct val="115000"/>
              </a:lnSpc>
              <a:spcBef>
                <a:spcPts val="0"/>
              </a:spcBef>
              <a:spcAft>
                <a:spcPts val="0"/>
              </a:spcAft>
              <a:buClr>
                <a:schemeClr val="dk1"/>
              </a:buClr>
              <a:buSzPts val="1100"/>
              <a:buFont typeface="Arial"/>
              <a:buNone/>
            </a:pPr>
            <a:r>
              <a:rPr lang="en-US"/>
              <a:t>The pharmacokinetics of many psychotropics has been studied in children and adolescents. For escitalopram, aripiprazole, quetiapine, risperidone, and lithium, pharmacokinetics was found to be similar in youth and adults (Rao, 2007; Findling et al, 2008; Thyssen et al, 2010; Findling et al, 2010). However, considerable inter-subject variability was observed, so that major individual differences in the time-course of pharmacological effects can occur in clinical practice. For methylphenidate and amphetamines, whose short half-life results in short duration of action and in the need for multiple daily administrations, a variety of extended release formulations have been developed and require prescribers to continue to keep up their learning.</a:t>
            </a:r>
            <a:endParaRPr/>
          </a:p>
          <a:p>
            <a:pPr marL="457200" marR="0" lvl="0" indent="-228600" algn="l" rtl="0">
              <a:lnSpc>
                <a:spcPct val="100000"/>
              </a:lnSpc>
              <a:spcBef>
                <a:spcPts val="0"/>
              </a:spcBef>
              <a:spcAft>
                <a:spcPts val="0"/>
              </a:spcAft>
              <a:buSzPts val="1400"/>
              <a:buNone/>
            </a:pPr>
            <a:endParaRPr/>
          </a:p>
        </p:txBody>
      </p:sp>
      <p:sp>
        <p:nvSpPr>
          <p:cNvPr id="256" name="Google Shape;25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Most psychotropics act through neurotransmitters, such as dopamine, serotonin, glutamate, GABA, and norepinephrine, whose receptors undergo major changes during development. Receptor density peaks in the preschool years and then gradually declines toward adult levels in late adolescence (Chugani et al, 2001). The impact of these developmental changes on drug activity, efficacy, and safety are still not well understood. However, observed differences between children and adults in efficacy and safety suggest that development can significantly influence the effects of psychotropics (summarized in Table A.7.6). </a:t>
            </a:r>
            <a:endParaRPr sz="1200" b="0" i="0" u="none" strike="noStrike" cap="none">
              <a:solidFill>
                <a:schemeClr val="dk1"/>
              </a:solidFill>
              <a:latin typeface="Calibri"/>
              <a:ea typeface="Calibri"/>
              <a:cs typeface="Calibri"/>
              <a:sym typeface="Calibri"/>
            </a:endParaRPr>
          </a:p>
        </p:txBody>
      </p:sp>
      <p:sp>
        <p:nvSpPr>
          <p:cNvPr id="264" name="Google Shape;26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example, tricyclic antidepressants, though proven effective in adult depression, have no demonstrable antidepressant effect in children (Hazell et al, 1995); amphetamine-based stimulants are more likely to induce euphoria in adults than in children; antipsychotics have stronger metabolic effects in youth than in adults (Correll et al, 2009); and serotonergic antidepressants increase the risk for suicidal ideation in children, adolescents, and young adults, but not in the middle-aged or the elderly (Hammad et al, 2006; Stone et al, 2009).</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developmental stage influences the response to a number of psychotropics. This is evident also in the lower tolerability and efficacy of methylphenidate in children with ADHD between 3 and 5 years of age as compared with older children (Greenhill et al, 2006). Abnormal brain development, such as in autism, impacts medication response, as shown by the lack of benefit from SSRIs for compulsive and repetitive behaviors in autism (King et al, 2009). Thus, information derived from adolescents may not be applicable to younger children or to those who suffer from pervasive disorders of development. This underscores the need for research in specific patient populations.</a:t>
            </a:r>
            <a:endParaRPr/>
          </a:p>
        </p:txBody>
      </p:sp>
      <p:sp>
        <p:nvSpPr>
          <p:cNvPr id="272" name="Google Shape;27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term </a:t>
            </a:r>
            <a:r>
              <a:rPr lang="en-US" sz="1200" b="0" i="1" u="none" strike="noStrike" cap="none" dirty="0">
                <a:solidFill>
                  <a:schemeClr val="dk1"/>
                </a:solidFill>
                <a:latin typeface="Calibri"/>
                <a:ea typeface="Calibri"/>
                <a:cs typeface="Calibri"/>
                <a:sym typeface="Calibri"/>
              </a:rPr>
              <a:t>efficacy </a:t>
            </a:r>
            <a:r>
              <a:rPr lang="en-US" sz="1200" b="0" i="0" u="none" strike="noStrike" cap="none" dirty="0">
                <a:solidFill>
                  <a:schemeClr val="dk1"/>
                </a:solidFill>
                <a:latin typeface="Calibri"/>
                <a:ea typeface="Calibri"/>
                <a:cs typeface="Calibri"/>
                <a:sym typeface="Calibri"/>
              </a:rPr>
              <a:t>is used to describe treatments with a demonstrated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therapeutic benefit when tested under controlled experimental conditions, usually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involving carefully selected samples of patients. </a:t>
            </a:r>
            <a:r>
              <a:rPr lang="en-US" sz="1200" b="0" i="1" u="none" strike="noStrike" cap="none" dirty="0">
                <a:solidFill>
                  <a:schemeClr val="dk1"/>
                </a:solidFill>
                <a:latin typeface="Calibri"/>
                <a:ea typeface="Calibri"/>
                <a:cs typeface="Calibri"/>
                <a:sym typeface="Calibri"/>
              </a:rPr>
              <a:t>Effectiveness </a:t>
            </a:r>
            <a:r>
              <a:rPr lang="en-US" sz="1200" b="0" i="0" u="none" strike="noStrike" cap="none" dirty="0">
                <a:solidFill>
                  <a:schemeClr val="dk1"/>
                </a:solidFill>
                <a:latin typeface="Calibri"/>
                <a:ea typeface="Calibri"/>
                <a:cs typeface="Calibri"/>
                <a:sym typeface="Calibri"/>
              </a:rPr>
              <a:t>refers to treatments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that have demonstrated benefit in non-experimental clinical settings with patients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broadly representative of the population likely to receive the treatment. Often,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however, these two terms are used interchangeably.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Double-blind trials are methodologically more persuasive than open studies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because they control for placebo effects. A number of well-designed placebo controlled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clinical trials have been conducted in pediatric psychopharmacology. The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results of these studies provide the foundation for evidence-based </a:t>
            </a:r>
            <a:r>
              <a:rPr lang="en-US" sz="1200" b="0" i="0" u="none" strike="noStrike" cap="none" dirty="0" err="1">
                <a:solidFill>
                  <a:schemeClr val="dk1"/>
                </a:solidFill>
                <a:latin typeface="Calibri"/>
                <a:ea typeface="Calibri"/>
                <a:cs typeface="Calibri"/>
                <a:sym typeface="Calibri"/>
              </a:rPr>
              <a:t>pharmacotherapyin</a:t>
            </a:r>
            <a:r>
              <a:rPr lang="en-US" sz="1200" b="0" i="0" u="none" strike="noStrike" cap="none" dirty="0">
                <a:solidFill>
                  <a:schemeClr val="dk1"/>
                </a:solidFill>
                <a:latin typeface="Calibri"/>
                <a:ea typeface="Calibri"/>
                <a:cs typeface="Calibri"/>
                <a:sym typeface="Calibri"/>
              </a:rPr>
              <a:t> child psychiatry, summarized in evolving practice guidelines and treatment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algorithms (e.g., National Institute for Health and Clinical Excellence, 2005 and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2008; </a:t>
            </a:r>
            <a:r>
              <a:rPr lang="en-US" sz="1200" b="0" i="0" u="none" strike="noStrike" cap="none" dirty="0" err="1">
                <a:solidFill>
                  <a:schemeClr val="dk1"/>
                </a:solidFill>
                <a:latin typeface="Calibri"/>
                <a:ea typeface="Calibri"/>
                <a:cs typeface="Calibri"/>
                <a:sym typeface="Calibri"/>
              </a:rPr>
              <a:t>Pliszka</a:t>
            </a:r>
            <a:r>
              <a:rPr lang="en-US" sz="1200" b="0" i="0" u="none" strike="noStrike" cap="none" dirty="0">
                <a:solidFill>
                  <a:schemeClr val="dk1"/>
                </a:solidFill>
                <a:latin typeface="Calibri"/>
                <a:ea typeface="Calibri"/>
                <a:cs typeface="Calibri"/>
                <a:sym typeface="Calibri"/>
              </a:rPr>
              <a:t> et al, 2007; </a:t>
            </a:r>
            <a:r>
              <a:rPr lang="en-US" sz="1200" b="0" i="0" u="none" strike="noStrike" cap="none" dirty="0" err="1">
                <a:solidFill>
                  <a:schemeClr val="dk1"/>
                </a:solidFill>
                <a:latin typeface="Calibri"/>
                <a:ea typeface="Calibri"/>
                <a:cs typeface="Calibri"/>
                <a:sym typeface="Calibri"/>
              </a:rPr>
              <a:t>Birmaher</a:t>
            </a:r>
            <a:r>
              <a:rPr lang="en-US" sz="1200" b="0" i="0" u="none" strike="noStrike" cap="none" dirty="0">
                <a:solidFill>
                  <a:schemeClr val="dk1"/>
                </a:solidFill>
                <a:latin typeface="Calibri"/>
                <a:ea typeface="Calibri"/>
                <a:cs typeface="Calibri"/>
                <a:sym typeface="Calibri"/>
              </a:rPr>
              <a:t> &amp; Brent, 2007; McClellan et al, 2007). One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critical element in evaluating the efficacy of a treatment is the chosen outcome. A</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treatment can be effective at: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Decreasing symptoms (improvement)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Eliminating the key manifestations of the disorder (remission, in the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short-term, and recovery, if sustained over time)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Restoring functioning (functional recovery)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 Decreasing the risk for relapse or recurrence of the symptoms.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functional manifestations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of mental dysfunction. In the absence of direct biological markers of disease and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treatment effects, clinicians must rely on symptoms and indirect signs to gauge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treatment response. Rating scales have been developed for all of the conditions in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child mental health (see Chapter A.5).</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These scales can be divided into those that are completed by the clinician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based on both direct observation and informants (clinician-rated), and those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that are completed directly by informants (self, parent, teacher). A distinctive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characteristic of pediatric psychopharmacology is that, in addition to the child,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clinical information is usually derived from parents and teachers. Since clinicians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must collect and integrate information from multiple sources, assessing and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monitoring medication effects is more complex and time consuming in children.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When comparing treatments, it is useful to quantify the size of the treatment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effect (see also Chapter A.6). Using data from controlled trials, the magnitude of</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treatment effect relative to a control can be expressed in standard deviation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units. The most commonly used ways of computing effect size are Cohen’s </a:t>
            </a:r>
            <a:r>
              <a:rPr lang="en-US" sz="1200" b="0" i="1" u="none" strike="noStrike" cap="none" dirty="0">
                <a:solidFill>
                  <a:schemeClr val="dk1"/>
                </a:solidFill>
                <a:latin typeface="Calibri"/>
                <a:ea typeface="Calibri"/>
                <a:cs typeface="Calibri"/>
                <a:sym typeface="Calibri"/>
              </a:rPr>
              <a:t>d </a:t>
            </a:r>
            <a:r>
              <a:rPr lang="en-US" sz="1200" b="0" i="0" u="none" strike="noStrike" cap="none" dirty="0">
                <a:solidFill>
                  <a:schemeClr val="dk1"/>
                </a:solidFill>
                <a:latin typeface="Calibri"/>
                <a:ea typeface="Calibri"/>
                <a:cs typeface="Calibri"/>
                <a:sym typeface="Calibri"/>
              </a:rPr>
              <a:t>or</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Hedges’ </a:t>
            </a:r>
            <a:r>
              <a:rPr lang="en-US" sz="1200" b="0" i="1" u="none" strike="noStrike" cap="none" dirty="0">
                <a:solidFill>
                  <a:schemeClr val="dk1"/>
                </a:solidFill>
                <a:latin typeface="Calibri"/>
                <a:ea typeface="Calibri"/>
                <a:cs typeface="Calibri"/>
                <a:sym typeface="Calibri"/>
              </a:rPr>
              <a:t>g—</a:t>
            </a:r>
            <a:r>
              <a:rPr lang="en-US" sz="1200" b="0" i="0" u="none" strike="noStrike" cap="none" dirty="0">
                <a:solidFill>
                  <a:schemeClr val="dk1"/>
                </a:solidFill>
                <a:latin typeface="Calibri"/>
                <a:ea typeface="Calibri"/>
                <a:cs typeface="Calibri"/>
                <a:sym typeface="Calibri"/>
              </a:rPr>
              <a:t>the difference in the means of the outcome measure between the study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groups (active treatment and control) divided by the pooled standard deviation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(Rosenthal et al, 2000).</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Compared with placebo, stimulants have a large effect size (0.8 and above),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while non-stimulants (clonidine, guanfacine, atomoxetine) have small to moderate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effect sizes (0.25-0.5) in decreasing symptoms of ADHD (Greenhill et al, 2001).</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 trials that have detected a separation between SSRI and placebo, the SSRIs had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 moderate effect size (0.5-0.7) in the treatment of major depression (TADS Team,</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2004) or obsessive-compulsive disorder (Pediatric OCD Treatment Study, 2004).</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However, meta-analyses of all available clinical trials in pediatric depression (both</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positive and negative) indicated that the effect size of antidepressant medication vs. placebo was small (0.25, 95% C.I. 0.16-0.34) (Bridge at al, 2007).</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Effect size can also be used to quantify pre-post treatment difference within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same group of patients, rather than the difference between treatment and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control groups. However, due to the lack of a parallel control group, the effect due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to the treatment cannot be separated from the effect of the mere passage of time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as well as of patient’s expectations, classical conditioning, and other non-specific</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components of the placebo effect. For this reason, a within-group pre-post effect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size is expected to over-estimate the effect of treatment and reflect the combined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effects of placebo and specific treatment.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It is also useful to quantify the therapeutic benefit using the </a:t>
            </a:r>
            <a:r>
              <a:rPr lang="en-US" sz="1200" b="0" i="1" u="none" strike="noStrike" cap="none" dirty="0">
                <a:solidFill>
                  <a:schemeClr val="dk1"/>
                </a:solidFill>
                <a:latin typeface="Calibri"/>
                <a:ea typeface="Calibri"/>
                <a:cs typeface="Calibri"/>
                <a:sym typeface="Calibri"/>
              </a:rPr>
              <a:t>number needed</a:t>
            </a:r>
            <a:endParaRPr dirty="0"/>
          </a:p>
          <a:p>
            <a:pPr marL="457200" marR="0" lvl="0" indent="-228600" algn="l" rtl="0">
              <a:lnSpc>
                <a:spcPct val="100000"/>
              </a:lnSpc>
              <a:spcBef>
                <a:spcPts val="0"/>
              </a:spcBef>
              <a:spcAft>
                <a:spcPts val="0"/>
              </a:spcAft>
              <a:buSzPts val="1400"/>
              <a:buNone/>
            </a:pPr>
            <a:r>
              <a:rPr lang="en-US" sz="1200" b="0" i="1" u="none" strike="noStrike" cap="none" dirty="0">
                <a:solidFill>
                  <a:schemeClr val="dk1"/>
                </a:solidFill>
                <a:latin typeface="Calibri"/>
                <a:ea typeface="Calibri"/>
                <a:cs typeface="Calibri"/>
                <a:sym typeface="Calibri"/>
              </a:rPr>
              <a:t>to treat </a:t>
            </a:r>
            <a:r>
              <a:rPr lang="en-US" sz="1200" b="0" i="0" u="none" strike="noStrike" cap="none" dirty="0">
                <a:solidFill>
                  <a:schemeClr val="dk1"/>
                </a:solidFill>
                <a:latin typeface="Calibri"/>
                <a:ea typeface="Calibri"/>
                <a:cs typeface="Calibri"/>
                <a:sym typeface="Calibri"/>
              </a:rPr>
              <a:t>(NNT)—the number of patients who need to receive the treatment in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order to add one more improved patient to those who improve in the control</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condition. NNT is a type of effect size and is the inverse of the absolute risk</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reduction (ARR). ARR is the difference between outcome incidence in the treated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and control groups. Thus, in the Treatment for Adolescents with Depression Study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(TADS), 61% of patients treated with fluoxetine improved at the at 12 weeks,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compared with 35% of the placebo patients (TADS Team, 2004). Based on the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absolute difference of 26% (</a:t>
            </a:r>
            <a:r>
              <a:rPr lang="en-US" sz="1200" b="0" i="0" u="none" strike="noStrike" cap="none" dirty="0" err="1">
                <a:solidFill>
                  <a:schemeClr val="dk1"/>
                </a:solidFill>
                <a:latin typeface="Calibri"/>
                <a:ea typeface="Calibri"/>
                <a:cs typeface="Calibri"/>
                <a:sym typeface="Calibri"/>
              </a:rPr>
              <a:t>ie</a:t>
            </a:r>
            <a:r>
              <a:rPr lang="en-US" sz="1200" b="0" i="0" u="none" strike="noStrike" cap="none" dirty="0">
                <a:solidFill>
                  <a:schemeClr val="dk1"/>
                </a:solidFill>
                <a:latin typeface="Calibri"/>
                <a:ea typeface="Calibri"/>
                <a:cs typeface="Calibri"/>
                <a:sym typeface="Calibri"/>
              </a:rPr>
              <a:t>, 61- 35) observed, the NNT for fluoxetine is 4 (i.e.,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100/26 = 3.9), which indicates that one needs to treat on average 4 patients to</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improve one patient more than the placebo condition.</a:t>
            </a:r>
            <a:endParaRPr dirty="0"/>
          </a:p>
          <a:p>
            <a:pPr marL="457200" marR="0" lvl="0" indent="-228600" algn="l" rtl="0">
              <a:lnSpc>
                <a:spcPct val="100000"/>
              </a:lnSpc>
              <a:spcBef>
                <a:spcPts val="0"/>
              </a:spcBef>
              <a:spcAft>
                <a:spcPts val="0"/>
              </a:spcAft>
              <a:buSzPts val="1400"/>
              <a:buNone/>
            </a:pPr>
            <a:r>
              <a:rPr lang="en-US" sz="1200" b="0" i="1" u="none" strike="noStrike" cap="none" dirty="0">
                <a:solidFill>
                  <a:schemeClr val="dk1"/>
                </a:solidFill>
                <a:latin typeface="Calibri"/>
                <a:ea typeface="Calibri"/>
                <a:cs typeface="Calibri"/>
                <a:sym typeface="Calibri"/>
              </a:rPr>
              <a:t>The smaller the NNT the greater the efficacy of the treatment</a:t>
            </a:r>
            <a:r>
              <a:rPr lang="en-US" sz="1200" b="0" i="0" u="none" strike="noStrike" cap="none" dirty="0">
                <a:solidFill>
                  <a:schemeClr val="dk1"/>
                </a:solidFill>
                <a:latin typeface="Calibri"/>
                <a:ea typeface="Calibri"/>
                <a:cs typeface="Calibri"/>
                <a:sym typeface="Calibri"/>
              </a:rPr>
              <a:t>. The NNTs of</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psychotropic medications, though variable among studies, are often quite favorable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when compared with other non-psychiatric drugs used in pediatrics. For example,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NNT for antibiotics for pain reduction in case of acute otitis media in children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is 16 (Sanders et al, 2004). Most of what is currently known about the effects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of treatments is limited to the short- (i.e., weeks) and intermediate-term (i.e.,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months) (see also Chapter A.6).</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Relatively few studies have addressed the long-term effectiveness of</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pharmacotherapy in childhood mental disorders (MTA Cooperative Group, 2004;</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TADS Team, 2007; </a:t>
            </a:r>
            <a:r>
              <a:rPr lang="en-US" sz="1200" b="0" i="0" u="none" strike="noStrike" cap="none" dirty="0" err="1">
                <a:solidFill>
                  <a:schemeClr val="dk1"/>
                </a:solidFill>
                <a:latin typeface="Calibri"/>
                <a:ea typeface="Calibri"/>
                <a:cs typeface="Calibri"/>
                <a:sym typeface="Calibri"/>
              </a:rPr>
              <a:t>Vitiello</a:t>
            </a:r>
            <a:r>
              <a:rPr lang="en-US" sz="1200" b="0" i="0" u="none" strike="noStrike" cap="none" dirty="0">
                <a:solidFill>
                  <a:schemeClr val="dk1"/>
                </a:solidFill>
                <a:latin typeface="Calibri"/>
                <a:ea typeface="Calibri"/>
                <a:cs typeface="Calibri"/>
                <a:sym typeface="Calibri"/>
              </a:rPr>
              <a:t> et al, 2011; </a:t>
            </a:r>
            <a:r>
              <a:rPr lang="en-US" sz="1200" b="0" i="0" u="none" strike="noStrike" cap="none" dirty="0" err="1">
                <a:solidFill>
                  <a:schemeClr val="dk1"/>
                </a:solidFill>
                <a:latin typeface="Calibri"/>
                <a:ea typeface="Calibri"/>
                <a:cs typeface="Calibri"/>
                <a:sym typeface="Calibri"/>
              </a:rPr>
              <a:t>Findling</a:t>
            </a:r>
            <a:r>
              <a:rPr lang="en-US" sz="1200" b="0" i="0" u="none" strike="noStrike" cap="none" dirty="0">
                <a:solidFill>
                  <a:schemeClr val="dk1"/>
                </a:solidFill>
                <a:latin typeface="Calibri"/>
                <a:ea typeface="Calibri"/>
                <a:cs typeface="Calibri"/>
                <a:sym typeface="Calibri"/>
              </a:rPr>
              <a:t> et al. 2010). More research is</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needed to determine whether reduction of symptoms leads to better prognosis. For</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example, it would be important to know if improved ADHD symptoms translate</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into a lower risk for motor vehicle accidents, higher academic and occupational</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achievement, and better social adjustment, in the same way that the control of</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hypertension has been found to decrease cardiovascular morbidity and mortality.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Unfortunately, we have yet to obtain data to answer these questions. Studying</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long-term effects of treatments poses many challenges from practical and</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methodological perspectives. Long-term randomized controlled trials are difficult</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to implement, while observational studies are insufficient to prove causality.</a:t>
            </a:r>
            <a:endParaRPr sz="1200" b="0" i="0" u="none" strike="noStrike" cap="none" dirty="0">
              <a:solidFill>
                <a:schemeClr val="dk1"/>
              </a:solidFill>
              <a:latin typeface="Calibri"/>
              <a:ea typeface="Calibri"/>
              <a:cs typeface="Calibri"/>
              <a:sym typeface="Calibri"/>
            </a:endParaRPr>
          </a:p>
        </p:txBody>
      </p:sp>
      <p:sp>
        <p:nvSpPr>
          <p:cNvPr id="279" name="Google Shape;27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18b79f41c5b52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618b79f41c5b52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term </a:t>
            </a:r>
            <a:r>
              <a:rPr lang="en-US" sz="1200" b="0" i="1" u="none" strike="noStrike" cap="none">
                <a:solidFill>
                  <a:schemeClr val="dk1"/>
                </a:solidFill>
                <a:latin typeface="Calibri"/>
                <a:ea typeface="Calibri"/>
                <a:cs typeface="Calibri"/>
                <a:sym typeface="Calibri"/>
              </a:rPr>
              <a:t>efficacy </a:t>
            </a:r>
            <a:r>
              <a:rPr lang="en-US" sz="1200" b="0" i="0" u="none" strike="noStrike" cap="none">
                <a:solidFill>
                  <a:schemeClr val="dk1"/>
                </a:solidFill>
                <a:latin typeface="Calibri"/>
                <a:ea typeface="Calibri"/>
                <a:cs typeface="Calibri"/>
                <a:sym typeface="Calibri"/>
              </a:rPr>
              <a:t>is used to describe treatments with a demonstrated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therapeutic benefit when tested under controlled experimental conditions, usually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involving carefully selected samples of patients. </a:t>
            </a:r>
            <a:r>
              <a:rPr lang="en-US" sz="1200" b="0" i="1" u="none" strike="noStrike" cap="none">
                <a:solidFill>
                  <a:schemeClr val="dk1"/>
                </a:solidFill>
                <a:latin typeface="Calibri"/>
                <a:ea typeface="Calibri"/>
                <a:cs typeface="Calibri"/>
                <a:sym typeface="Calibri"/>
              </a:rPr>
              <a:t>Effectiveness </a:t>
            </a:r>
            <a:r>
              <a:rPr lang="en-US" sz="1200" b="0" i="0" u="none" strike="noStrike" cap="none">
                <a:solidFill>
                  <a:schemeClr val="dk1"/>
                </a:solidFill>
                <a:latin typeface="Calibri"/>
                <a:ea typeface="Calibri"/>
                <a:cs typeface="Calibri"/>
                <a:sym typeface="Calibri"/>
              </a:rPr>
              <a:t>refers to treatments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that have demonstrated benefit in non-experimental clinical settings with patients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broadly representative of the population likely to receive the treatment. Often,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however, these two terms are used interchangeably.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Double-blind trials are methodologically more persuasive than open studies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because they control for placebo effects. A number of well-designed placebo controlled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clinical trials have been conducted in pediatric psychopharmacology.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results of these studies provide the foundation for evidence-based pharmacotherapyin child psychiatry, summarized in evolving practice guidelines and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algorithms (e.g., National Institute for Health and Clinical Excellence, 2005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2008; Pliszka et al, 2007; Birmaher &amp; Brent, 2007; McClellan et al, 2007). One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critical element in evaluating the efficacy of a treatment is the chosen outcome. 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can be effective 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Decreasing symptoms (improvement)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Eliminating the key manifestations of the disorder (remission, in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short-term, and recovery, if sustained over time)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Restoring functioning (functional recovery)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Decreasing the risk for relapse or recurrence of the symptoms.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functional manifestations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of mental dysfunction. In the absence of direct biological markers of disease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effects, clinicians must rely on symptoms and indirect signs to gauge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response. Rating scales have been developed for all of the conditions in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 mental health (see Chapter A.5).</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These scales can be divided into those that are completed by the clinician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based on both direct observation and informants (clinician-rated), and those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that are completed directly by informants (self, parent, teacher). A distinctive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characteristic of pediatric psychopharmacology is that, in addition to the child,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clinical information is usually derived from parents and teachers. Since clinicians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must collect and integrate information from multiple sources, assessing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monitoring medication effects is more complex and time consuming in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When comparing treatments, it is useful to quantify the size of the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 (see also Chapter A.6). Using data from controlled trials, the magnitude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treatment effect relative to a control can be expressed in standard deviation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units. The most commonly used ways of computing effect size are Cohen’s </a:t>
            </a:r>
            <a:r>
              <a:rPr lang="en-US" sz="1200" b="0" i="1" u="none" strike="noStrike" cap="none">
                <a:solidFill>
                  <a:schemeClr val="dk1"/>
                </a:solidFill>
                <a:latin typeface="Calibri"/>
                <a:ea typeface="Calibri"/>
                <a:cs typeface="Calibri"/>
                <a:sym typeface="Calibri"/>
              </a:rPr>
              <a:t>d </a:t>
            </a:r>
            <a:r>
              <a:rPr lang="en-US" sz="1200" b="0" i="0" u="none" strike="noStrike" cap="none">
                <a:solidFill>
                  <a:schemeClr val="dk1"/>
                </a:solidFill>
                <a:latin typeface="Calibri"/>
                <a:ea typeface="Calibri"/>
                <a:cs typeface="Calibri"/>
                <a:sym typeface="Calibri"/>
              </a:rPr>
              <a:t>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Hedges’ </a:t>
            </a:r>
            <a:r>
              <a:rPr lang="en-US" sz="1200" b="0" i="1" u="none" strike="noStrike" cap="none">
                <a:solidFill>
                  <a:schemeClr val="dk1"/>
                </a:solidFill>
                <a:latin typeface="Calibri"/>
                <a:ea typeface="Calibri"/>
                <a:cs typeface="Calibri"/>
                <a:sym typeface="Calibri"/>
              </a:rPr>
              <a:t>g—</a:t>
            </a:r>
            <a:r>
              <a:rPr lang="en-US" sz="1200" b="0" i="0" u="none" strike="noStrike" cap="none">
                <a:solidFill>
                  <a:schemeClr val="dk1"/>
                </a:solidFill>
                <a:latin typeface="Calibri"/>
                <a:ea typeface="Calibri"/>
                <a:cs typeface="Calibri"/>
                <a:sym typeface="Calibri"/>
              </a:rPr>
              <a:t>the difference in the means of the outcome measure between the study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groups (active treatment and control) divided by the pooled standard deviation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(Rosenthal et al, 2000).</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Compared with placebo, stimulants have a large effect size (0.8 and above),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while non-stimulants (clonidine, guanfacine, atomoxetine) have small to moderate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 sizes (0.25-0.5) in decreasing symptoms of ADHD (Greenhill et al, 2001).</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trials that have detected a separation between SSRI and placebo, the SSRIs had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moderate effect size (0.5-0.7) in the treatment of major depression (TADS Team,</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2004) or obsessive-compulsive disorder (Pediatric OCD Treatment Study, 2004).</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However, meta-analyses of all available clinical trials in pediatric depression (both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positive and negative) indicated that the effect size of antidepressant medication vs. placebo was small (0.25, 95% C.I. 0.16-0.34) (Bridge at al, 2007).</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 size can also be used to quantify pre-post treatment difference within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same group of patients, rather than the difference between treatment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control groups. However, due to the lack of a parallel control group, the effect due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the treatment cannot be separated from the effect of the mere passage of time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 well as of patient’s expectations, classical conditioning, and other non-specific</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components of the placebo effect. For this reason, a within-group pre-post effect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size is expected to over-estimate the effect of treatment and reflect the combined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effects of placebo and specific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It is also useful to quantify the therapeutic benefit using the </a:t>
            </a:r>
            <a:r>
              <a:rPr lang="en-US" sz="1200" b="0" i="1" u="none" strike="noStrike" cap="none">
                <a:solidFill>
                  <a:schemeClr val="dk1"/>
                </a:solidFill>
                <a:latin typeface="Calibri"/>
                <a:ea typeface="Calibri"/>
                <a:cs typeface="Calibri"/>
                <a:sym typeface="Calibri"/>
              </a:rPr>
              <a:t>number needed</a:t>
            </a:r>
            <a:endParaRPr/>
          </a:p>
          <a:p>
            <a:pPr marL="457200" marR="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to treat </a:t>
            </a:r>
            <a:r>
              <a:rPr lang="en-US" sz="1200" b="0" i="0" u="none" strike="noStrike" cap="none">
                <a:solidFill>
                  <a:schemeClr val="dk1"/>
                </a:solidFill>
                <a:latin typeface="Calibri"/>
                <a:ea typeface="Calibri"/>
                <a:cs typeface="Calibri"/>
                <a:sym typeface="Calibri"/>
              </a:rPr>
              <a:t>(NNT)—the number of patients who need to receive the treatment in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order to add one more improved patient to those who improve in the control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condition. NNT is a type of effect size and is the inverse of the absolute risk</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reduction (ARR). ARR is the difference between outcome incidence in the treated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and control groups. Thus, in the Treatment for Adolescents with Depression Study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(TADS), 61% of patients treated with fluoxetine improved at the at 12 weeks,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compared with 35% of the placebo patients (TADS Team, 2004). Based on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absolute difference of 26% (ie, 61- 35) observed, the NNT for fluoxetine is 4 (i.e.,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100/26 = 3.9), which indicates that one needs to treat on average 4 patients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improve one patient more than the placebo condition.</a:t>
            </a:r>
            <a:endParaRPr/>
          </a:p>
          <a:p>
            <a:pPr marL="457200" marR="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 smaller the NNT the greater the efficacy of the treatment</a:t>
            </a:r>
            <a:r>
              <a:rPr lang="en-US" sz="1200" b="0" i="0" u="none" strike="noStrike" cap="none">
                <a:solidFill>
                  <a:schemeClr val="dk1"/>
                </a:solidFill>
                <a:latin typeface="Calibri"/>
                <a:ea typeface="Calibri"/>
                <a:cs typeface="Calibri"/>
                <a:sym typeface="Calibri"/>
              </a:rPr>
              <a:t>. The NNTs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psychotropic medications, though variable among studies, are often quite favorable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when compared with other non-psychiatric drugs used in pediatrics. For example,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NNT for antibiotics for pain reduction in case of acute otitis media in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is 16 (Sanders et al, 2004). Most of what is currently known about the effects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of treatments is limited to the short- (i.e., weeks) and intermediate-term (i.e.,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months) (see also Chapter A.6).</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Relatively few studies have addressed the long-term effectiveness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pharmacotherapy in childhood mental disorders (MTA Cooperative Group, 2004;</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TADS Team, 2007; Vitiello et al, 2011; Findling et al. 2010). More research is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needed to determine whether reduction of symptoms leads to better prognosis. For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example, it would be important to know if improved ADHD symptoms translate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into a lower risk for motor vehicle accidents, higher academic and occupational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achievement, and better social adjustment, in the same way that the control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hypertension has been found to decrease cardiovascular morbidity and mortality.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Unfortunately, we have yet to obtain data to answer these questions. Studying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long-term effects of treatments poses many challenges from practical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methodological perspectives. Long-term randomized controlled trials are difficult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implement, while observational studies are insufficient to prove causality.</a:t>
            </a:r>
            <a:endParaRPr sz="1200" b="0" i="0" u="none" strike="noStrike" cap="none">
              <a:solidFill>
                <a:schemeClr val="dk1"/>
              </a:solidFill>
              <a:latin typeface="Calibri"/>
              <a:ea typeface="Calibri"/>
              <a:cs typeface="Calibri"/>
              <a:sym typeface="Calibri"/>
            </a:endParaRPr>
          </a:p>
        </p:txBody>
      </p:sp>
      <p:sp>
        <p:nvSpPr>
          <p:cNvPr id="287" name="Google Shape;287;g618b79f41c5b527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Ensuring safety is especially important when treating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Pharmacological treatment during human development may result in toxicities that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are not seen in adults. A general concern is that agents acting on neurotransmitter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systems during rapid development may interfere with normal processes and result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unwanted long-lasting changes.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Studies in developing animals have been informative. For example,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fluoxetine given to newborn mice transiently inhibits the serotonin transporter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during early development; this is associated with behavioral abnormalities such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 reduced exploratory behavior and slower adaptation to novel environments 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stimuli in adult age (Ansorge et al, 2004). Even though the relevance of these data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children is unclear, a high level of concern is warranted when treating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medication, especially when the treatment is at an early age (under age 6) 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long-term.</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Medications may cause a variety of adverse effects (Vitiello et al, 2003a).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Some, such as dystonias with anti-dopaminergic agents or appetite suppression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stimulants, become evident after hours to days, while others, such as tardive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dyskinesia or metabolic syndrome with antipsychotics, emerge slowly with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over months to years. Some adverse effects are related to elevated plasma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concentrations, such as lithium-induced tremor, while others emerge after drug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discontinuation, such as antipsychotic withdrawal dyskinesias. Some adverse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effects can be anticipated based on the mechanism of action of the medication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(e.g., sedation with antipsychotics). Other adverse effects are paradoxical, such 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increased suicidality with antidepressant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Assessment of safety largely relies on monitoring and reporting by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responsible adults. Identification of adverse effects is contingent on a thorough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evaluation by a clinician. In recent years, more information has become available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the long-term safety of several psychotropics in children. For example, it is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now recognized that stimulants, such methylphenidate and amphetamines, can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cause a dose-related delay in physical growth, in both weight and height. After 14</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months of treatment, children treated with stimulant medication for ADHD grew</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average 1.4 cm less in height than peers treated with behavior therapy (MTA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Cooperative Group, 2004). A growth deficit was found to persist in future years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children who were medicated for three years (Swanson et al, 2007). The effect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height appears to be more evident in children who started stimulant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before the onset of puberty (Díez-Suárez et al, 2017). The mechanism underlying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interference of stimulants with skeletal growth is still unclear.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Because stimulants have adrenergic activity, concern has been raised about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unwanted cardiovascular outcomes, including sudden death (Gould et al, 2009).</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However, analyses of large patient population data have not identified an association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between therapeutic use of stimulants and increased cardiac death or cardiac events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leading to emergency department visits (Cooper et al, 2011; Schelleman et 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2011). Moreover, a prospective study of children treated for up to 10 years did not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find an increased risk for hypertension, although stimulants have a small detectable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acute effect on heart rate and blood pressure (Vitiello et al, 2012).</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 stimulants have abuse potential, concerns have also been raised about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possibility that treatment in childhood may sensitize the brain and thus increase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risk of substance abuse in adulthood (Vitiello, 2001). The feasibility of mounting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randomized, well-controlled studies to address this issue is questionable,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researchers have relied on naturalistically treated samples. Available prospective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studies have not found increased risk of adult substance abuse associated with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childhood treatment with stimulants (Volkow &amp; Swanson, 2008; Biederman et 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2008; Wilens et al, 2008).</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Differences in tolerability have been observed across age and type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development. Preschoolers with ADHD show lower tolerability to methylphenidate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than older children (Greenhill et al, 2006; Wigal et al, 2006). Likewise,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autism spectrum disorder and comorbid ADHD symptoms were more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sensitive to the adverse effects of methylphenidate as indicated by an 18%</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discontinuation due to adverse events (most commonly irritability) 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compared with less than 5% in children with ADHD without ASD (Research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Units on Pediatric Psychopharmacology Autism Network, 2005b).</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Youth exposed to second generation antipsychotics are more prone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gaining weight than adults (Correll et al, 2009). Antidepressants have been found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increase the risk for suicide-related events, such as thoughts about suicide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and suicidal behaviors, although an effect on completed suicide has not been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determined (Hammad et al, 2006). In a meta-analysis including 13 placebocontrolled</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trials in children and adolescents with major depression, the suicidality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rate (thoughts, attempts, and self-harm) was 3% on antidepressant and 2% 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placebo (Bridge et al, 2007). A similar meta-analysis in adults documented an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interaction between age and risk of suicidality with antidepressant use: risk was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increased for individuals under age 25, not affected between 25 and 64 years,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and actually decreased in patients over 64 (Stone et al, 2009). These data provide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 example of interaction between development and pharmacological effect, even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though the biological underpinning of this interaction remains unknown.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mechanism through which antidepressants may trigger suicidality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remains a matter of speculation. It is possible that some youth become abnormally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activated by the antidepressant, with akathisia, agitation, anxiety, insomnia,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impulsivity. However, this explanation, based on anecdotal reports, remains 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theory as systematic analyses of treated patients have not confirmed it (Vitiello</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et al, 2009b). A related explanation includes unmasking or triggering a bipolar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disorder, but this also lacks experimental evidence.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Safety is a relative concept and the risks of pharmacotherapy must be weighed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against the risks of an untreated illness. Decisions about prescribing medication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must also take into account the availability of effective nonpharmacological</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interventions. Though generally found less effective at decreasing acute and severe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symptoms in most conditions, psychotherapy should always be considered in lieu</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of, or in combination with medication. Psychotherapy, used either sequentially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(i.e., start first with psychotherapy, then add medication if insufficient) or in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combination (i.e., start both psychotherapy and medication concurrently), may be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able to shorten time to recovery and reduce the total dose of medication needed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control symptoms (TADS Team 2007; MTA Cooperative Group, 1999).</a:t>
            </a:r>
            <a:endParaRPr sz="1200" b="0" i="0" u="none" strike="noStrike" cap="none">
              <a:solidFill>
                <a:schemeClr val="dk1"/>
              </a:solidFill>
              <a:latin typeface="Calibri"/>
              <a:ea typeface="Calibri"/>
              <a:cs typeface="Calibri"/>
              <a:sym typeface="Calibri"/>
            </a:endParaRPr>
          </a:p>
        </p:txBody>
      </p:sp>
      <p:sp>
        <p:nvSpPr>
          <p:cNvPr id="295" name="Google Shape;29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18b79f41c5b527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618b79f41c5b527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Ensuring safety is especially important when treating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Pharmacological treatment during human development may result in toxicities that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are not seen in adults. A general concern is that agents acting on neurotransmitter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systems during rapid development may interfere with normal processes and result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unwanted long-lasting changes.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Studies in developing animals have been informative. For example,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fluoxetine given to newborn mice transiently inhibits the serotonin transporter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during early development; this is associated with behavioral abnormalities such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 reduced exploratory behavior and slower adaptation to novel environments 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stimuli in adult age (Ansorge et al, 2004). Even though the relevance of these data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children is unclear, a high level of concern is warranted when treating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medication, especially when the treatment is at an early age (under age 6) or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long-term.</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Medications may cause a variety of adverse effects (Vitiello et al, 2003a).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Some, such as dystonias with anti-dopaminergic agents or appetite suppression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stimulants, become evident after hours to days, while others, such as tardive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dyskinesia or metabolic syndrome with antipsychotics, emerge slowly with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over months to years. Some adverse effects are related to elevated plasma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concentrations, such as lithium-induced tremor, while others emerge after drug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discontinuation, such as antipsychotic withdrawal dyskinesias. Some adverse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effects can be anticipated based on the mechanism of action of the medication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(e.g., sedation with antipsychotics). Other adverse effects are paradoxical, such 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increased suicidality with antidepressant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Assessment of safety largely relies on monitoring and reporting by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responsible adults. Identification of adverse effects is contingent on a thorough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evaluation by a clinician. In recent years, more information has become available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the long-term safety of several psychotropics in children. For example, it is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now recognized that stimulants, such methylphenidate and amphetamines, can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cause a dose-related delay in physical growth, in both weight and height. After 14</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months of treatment, children treated with stimulant medication for ADHD grew</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average 1.4 cm less in height than peers treated with behavior therapy (MTA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Cooperative Group, 2004). A growth deficit was found to persist in future years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children who were medicated for three years (Swanson et al, 2007). The effect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on height appears to be more evident in children who started stimulant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before the onset of puberty (Díez-Suárez et al, 2017). The mechanism underlying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interference of stimulants with skeletal growth is still unclear.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Because stimulants have adrenergic activity, concern has been raised about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unwanted cardiovascular outcomes, including sudden death (Gould et al, 2009).</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However, analyses of large patient population data have not identified an association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between therapeutic use of stimulants and increased cardiac death or cardiac events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leading to emergency department visits (Cooper et al, 2011; Schelleman et 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2011). Moreover, a prospective study of children treated for up to 10 years did not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find an increased risk for hypertension, although stimulants have a small detectable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acute effect on heart rate and blood pressure (Vitiello et al, 2012).</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 stimulants have abuse potential, concerns have also been raised about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possibility that treatment in childhood may sensitize the brain and thus increase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risk of substance abuse in adulthood (Vitiello, 2001). The feasibility of mounting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randomized, well-controlled studies to address this issue is questionable,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researchers have relied on naturalistically treated samples. Available prospective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studies have not found increased risk of adult substance abuse associated with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childhood treatment with stimulants (Volkow &amp; Swanson, 2008; Biederman et 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2008; Wilens et al, 2008).</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Differences in tolerability have been observed across age and type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development. Preschoolers with ADHD show lower tolerability to methylphenidate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than older children (Greenhill et al, 2006; Wigal et al, 2006). Likewise,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with autism spectrum disorder and comorbid ADHD symptoms were more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sensitive to the adverse effects of methylphenidate as indicated by an 18%</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discontinuation due to adverse events (most commonly irritability) 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compared with less than 5% in children with ADHD without ASD (Research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Units on Pediatric Psychopharmacology Autism Network, 2005b).</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Youth exposed to second generation antipsychotics are more prone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gaining weight than adults (Correll et al, 2009). Antidepressants have been found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increase the risk for suicide-related events, such as thoughts about suicide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and suicidal behaviors, although an effect on completed suicide has not been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determined (Hammad et al, 2006). In a meta-analysis including 13 placebocontrolled</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trials in children and adolescents with major depression, the suicidality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rate (thoughts, attempts, and self-harm) was 3% on antidepressant and 2% 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placebo (Bridge et al, 2007). A similar meta-analysis in adults documented an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interaction between age and risk of suicidality with antidepressant use: risk was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increased for individuals under age 25, not affected between 25 and 64 years,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and actually decreased in patients over 64 (Stone et al, 2009). These data provide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 example of interaction between development and pharmacological effect, even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though the biological underpinning of this interaction remains unknown.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mechanism through which antidepressants may trigger suicidality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remains a matter of speculation. It is possible that some youth become abnormally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activated by the antidepressant, with akathisia, agitation, anxiety, insomnia,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impulsivity. However, this explanation, based on anecdotal reports, remains a</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theory as systematic analyses of treated patients have not confirmed it (Vitiello</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et al, 2009b). A related explanation includes unmasking or triggering a bipolar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disorder, but this also lacks experimental evidence.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Safety is a relative concept and the risks of pharmacotherapy must be weighed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against the risks of an untreated illness. Decisions about prescribing medication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must also take into account the availability of effective nonpharmacological</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interventions. Though generally found less effective at decreasing acute and severe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symptoms in most conditions, psychotherapy should always be considered in lieu</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of, or in combination with medication. Psychotherapy, used either sequentially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(i.e., start first with psychotherapy, then add medication if insufficient) or in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combination (i.e., start both psychotherapy and medication concurrently), may be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able to shorten time to recovery and reduce the total dose of medication needed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control symptoms (TADS Team 2007; MTA Cooperative Group, 1999).</a:t>
            </a:r>
            <a:endParaRPr sz="1200" b="0" i="0" u="none" strike="noStrike" cap="none">
              <a:solidFill>
                <a:schemeClr val="dk1"/>
              </a:solidFill>
              <a:latin typeface="Calibri"/>
              <a:ea typeface="Calibri"/>
              <a:cs typeface="Calibri"/>
              <a:sym typeface="Calibri"/>
            </a:endParaRPr>
          </a:p>
        </p:txBody>
      </p:sp>
      <p:sp>
        <p:nvSpPr>
          <p:cNvPr id="303" name="Google Shape;303;g618b79f41c5b527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Children should be able to learn about their condition and the possible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treatments to the extent allowed by their cognitive and emotional development.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However, before the age of 14, 16, or 18 years (the legal age for consent to treatment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varies according to country; see Chapter A.1), they cannot give legal permission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treatment, which must come from their guardians. It is the responsibility of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prescribing clinician to inform the parents of the expected benefits and risks of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medication. Parents are also instrumental for implementing pharmacotherapy by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ensuring appropriate administration of prescribed medication and for reporting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treatment-emergent adverse effects.</a:t>
            </a:r>
            <a:endParaRPr/>
          </a:p>
          <a:p>
            <a:pPr marL="457200" marR="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Research in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Progress in pediatric psychopharmacology depends on the participation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children in research (see also Chapter J.7). In the US and some other countries,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research involving children is subject to special regulations in addition to those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adults participating in research (United States Department of Health and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Human Services; Food and Drug Administration, 2001). Only scientifically sound</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research that utilizes valid methodology and is posited to add new knowledge about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important health issues may be ethically acceptable (Vitiello, 2003b).</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Pediatric research can be divided into two broad categories based on whether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it does or does not have the prospect of direct benefit to the individual participant.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“Prospect of direct benefit” means that each participant has the potential of deriving a health benefit from participation. General acquisition of knowledge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relevant to the child’s condition does not satisfy the requirement of direct benefit.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be ethically acceptable, research with prospect of direct benefit must also have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 favorable balance between anticipated benefits and foreseeable harms. Usually,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studies of treatment efficacy have potential for direct benefit to the research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participants. In these cases, the main criterion for determining ethical acceptability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is the risk/benefit ratio. The inclusion of a placebo arm in randomized clinical trial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is usually considered acceptable. Placebo does not necessarily mean absence of</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 and has been associated with substantial improvement, especially in the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case of mood and anxiety disorders.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Pharmacological research that does not offer a prospect of direct benefit</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includes pharmacokinetic and pharmacodynamic studies. In order to be acceptable,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such research must have potential for generating essential knowledge relevant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disorder or condition of the participant. If the information is not relevant to</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child’s disorder or condition (e.g., a pharmacokinetic study in healthy children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at no increased risk for the condition being targeted by the treatment), the research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can be conducted only if it entails no more than minimal risk.</a:t>
            </a:r>
            <a:endParaRPr/>
          </a:p>
          <a:p>
            <a:pPr marL="457200" marR="0" lvl="0" indent="-22860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Minimal risk </a:t>
            </a:r>
            <a:r>
              <a:rPr lang="en-US" sz="1200" b="0" i="0" u="none" strike="noStrike" cap="none">
                <a:solidFill>
                  <a:schemeClr val="dk1"/>
                </a:solidFill>
                <a:latin typeface="Calibri"/>
                <a:ea typeface="Calibri"/>
                <a:cs typeface="Calibri"/>
                <a:sym typeface="Calibri"/>
              </a:rPr>
              <a:t>is defined as “risk for harm not greater than ordinarily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encountered in daily life, or during routine physical or psychological examinations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or tests” (section 46.102(i) in U.S. Department of Health and Human Subjects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1991). The prevailing interpretation is that the daily life exams and tests of a normal</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child is to be used as reference, but a precise quantification of risk in ordinary daily</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life is not easy and remains a matter of discussion.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If the study aims to acquire information relevant to the child’s condition</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(e.g., pharmacokinetics of a medication for ADHD being studied in children with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ADHD), the research risk cannot be greater than a minor increase of minimal risk.</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process of informing parents and children about the aims, procedures,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potential risks and benefits of research participation, existence of alternative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treatments, and the rights of research participants is critical for obtaining their</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informed consent and assent. In general, children age 7 and above are able to provide</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assent, which is often documented in writing within an appropriate “research</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participation assent form.” By age 16, adolescents have a level of understanding</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similar to that of their parents (Vitiello et al, 2007).</a:t>
            </a:r>
            <a:endParaRPr sz="1200" b="0" i="0" u="none" strike="noStrike" cap="none">
              <a:solidFill>
                <a:schemeClr val="dk1"/>
              </a:solidFill>
              <a:latin typeface="Calibri"/>
              <a:ea typeface="Calibri"/>
              <a:cs typeface="Calibri"/>
              <a:sym typeface="Calibri"/>
            </a:endParaRPr>
          </a:p>
        </p:txBody>
      </p:sp>
      <p:sp>
        <p:nvSpPr>
          <p:cNvPr id="311" name="Google Shape;31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1c8e3240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41c8e324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76000"/>
              </a:lnSpc>
              <a:spcBef>
                <a:spcPts val="0"/>
              </a:spcBef>
              <a:spcAft>
                <a:spcPts val="0"/>
              </a:spcAft>
              <a:buClr>
                <a:schemeClr val="dk1"/>
              </a:buClr>
              <a:buSzPts val="1100"/>
              <a:buFont typeface="Arial"/>
              <a:buNone/>
            </a:pPr>
            <a:r>
              <a:rPr lang="en-US" sz="1100">
                <a:solidFill>
                  <a:srgbClr val="090E3C"/>
                </a:solidFill>
                <a:highlight>
                  <a:srgbClr val="FFFFFF"/>
                </a:highlight>
                <a:latin typeface="Georgia"/>
                <a:ea typeface="Georgia"/>
                <a:cs typeface="Georgia"/>
                <a:sym typeface="Georgia"/>
              </a:rPr>
              <a:t>“Kaitlin Bell Barnett interviewed many young adults who took </a:t>
            </a:r>
            <a:r>
              <a:rPr lang="en-US" sz="1100">
                <a:solidFill>
                  <a:srgbClr val="0067A0"/>
                </a:solidFill>
                <a:highlight>
                  <a:srgbClr val="FFFFFF"/>
                </a:highlight>
                <a:uFill>
                  <a:noFill/>
                </a:uFill>
                <a:latin typeface="Georgia"/>
                <a:ea typeface="Georgia"/>
                <a:cs typeface="Georgia"/>
                <a:sym typeface="Georgia"/>
                <a:hlinkClick r:id="rId3"/>
              </a:rPr>
              <a:t>psychotropic medication</a:t>
            </a:r>
            <a:r>
              <a:rPr lang="en-US" sz="1100">
                <a:solidFill>
                  <a:srgbClr val="090E3C"/>
                </a:solidFill>
                <a:highlight>
                  <a:srgbClr val="FFFFFF"/>
                </a:highlight>
                <a:latin typeface="Georgia"/>
                <a:ea typeface="Georgia"/>
                <a:cs typeface="Georgia"/>
                <a:sym typeface="Georgia"/>
              </a:rPr>
              <a:t> as children and teenagers for her book </a:t>
            </a:r>
            <a:r>
              <a:rPr lang="en-US" sz="1100" i="1">
                <a:solidFill>
                  <a:srgbClr val="090E3C"/>
                </a:solidFill>
                <a:highlight>
                  <a:srgbClr val="FFFFFF"/>
                </a:highlight>
                <a:latin typeface="Georgia"/>
                <a:ea typeface="Georgia"/>
                <a:cs typeface="Georgia"/>
                <a:sym typeface="Georgia"/>
              </a:rPr>
              <a:t>Dosed: The Medication Generation Grows Up. </a:t>
            </a:r>
            <a:r>
              <a:rPr lang="en-US" sz="1100">
                <a:solidFill>
                  <a:srgbClr val="090E3C"/>
                </a:solidFill>
                <a:highlight>
                  <a:srgbClr val="FFFFFF"/>
                </a:highlight>
                <a:latin typeface="Georgia"/>
                <a:ea typeface="Georgia"/>
                <a:cs typeface="Georgia"/>
                <a:sym typeface="Georgia"/>
              </a:rPr>
              <a:t>In the book she explores their experiences with </a:t>
            </a:r>
            <a:r>
              <a:rPr lang="en-US" sz="1100">
                <a:solidFill>
                  <a:srgbClr val="0067A0"/>
                </a:solidFill>
                <a:highlight>
                  <a:srgbClr val="FFFFFF"/>
                </a:highlight>
                <a:uFill>
                  <a:noFill/>
                </a:uFill>
                <a:latin typeface="Georgia"/>
                <a:ea typeface="Georgia"/>
                <a:cs typeface="Georgia"/>
                <a:sym typeface="Georgia"/>
                <a:hlinkClick r:id="rId4"/>
              </a:rPr>
              <a:t>medication</a:t>
            </a:r>
            <a:r>
              <a:rPr lang="en-US" sz="1100">
                <a:solidFill>
                  <a:srgbClr val="090E3C"/>
                </a:solidFill>
                <a:highlight>
                  <a:srgbClr val="FFFFFF"/>
                </a:highlight>
                <a:latin typeface="Georgia"/>
                <a:ea typeface="Georgia"/>
                <a:cs typeface="Georgia"/>
                <a:sym typeface="Georgia"/>
              </a:rPr>
              <a:t>, and the effect it had on their identities.  </a:t>
            </a:r>
            <a:endParaRPr sz="1100">
              <a:solidFill>
                <a:srgbClr val="090E3C"/>
              </a:solidFill>
              <a:highlight>
                <a:srgbClr val="FFFFFF"/>
              </a:highlight>
              <a:latin typeface="Georgia"/>
              <a:ea typeface="Georgia"/>
              <a:cs typeface="Georgia"/>
              <a:sym typeface="Georgia"/>
            </a:endParaRPr>
          </a:p>
          <a:p>
            <a:pPr marL="0" lvl="0" indent="0" algn="l" rtl="0">
              <a:lnSpc>
                <a:spcPct val="176000"/>
              </a:lnSpc>
              <a:spcBef>
                <a:spcPts val="1500"/>
              </a:spcBef>
              <a:spcAft>
                <a:spcPts val="1500"/>
              </a:spcAft>
              <a:buSzPts val="1100"/>
              <a:buNone/>
            </a:pPr>
            <a:r>
              <a:rPr lang="en-US" sz="1100">
                <a:solidFill>
                  <a:srgbClr val="090E3C"/>
                </a:solidFill>
                <a:highlight>
                  <a:srgbClr val="FFFFFF"/>
                </a:highlight>
                <a:latin typeface="Georgia"/>
                <a:ea typeface="Georgia"/>
                <a:cs typeface="Georgia"/>
                <a:sym typeface="Georgia"/>
              </a:rPr>
              <a:t>In this video Barnett, a Brooklyn-based journalist and writer, offers advice to parents gleaned from what she learned in those interviews, and from her own experience as a teenager on </a:t>
            </a:r>
            <a:r>
              <a:rPr lang="en-US" sz="1100">
                <a:solidFill>
                  <a:srgbClr val="0067A0"/>
                </a:solidFill>
                <a:highlight>
                  <a:srgbClr val="FFFFFF"/>
                </a:highlight>
                <a:uFill>
                  <a:noFill/>
                </a:uFill>
                <a:latin typeface="Georgia"/>
                <a:ea typeface="Georgia"/>
                <a:cs typeface="Georgia"/>
                <a:sym typeface="Georgia"/>
                <a:hlinkClick r:id="rId5"/>
              </a:rPr>
              <a:t>antidepressants</a:t>
            </a:r>
            <a:r>
              <a:rPr lang="en-US" sz="1100">
                <a:solidFill>
                  <a:srgbClr val="090E3C"/>
                </a:solidFill>
                <a:highlight>
                  <a:srgbClr val="FFFFFF"/>
                </a:highlight>
                <a:latin typeface="Georgia"/>
                <a:ea typeface="Georgia"/>
                <a:cs typeface="Georgia"/>
                <a:sym typeface="Georgia"/>
              </a:rPr>
              <a:t>. She focuses on the importance of explaining to children, in an age-appropriate way, </a:t>
            </a:r>
            <a:r>
              <a:rPr lang="en-US" sz="1100" i="1">
                <a:solidFill>
                  <a:srgbClr val="090E3C"/>
                </a:solidFill>
                <a:highlight>
                  <a:srgbClr val="FFFFFF"/>
                </a:highlight>
                <a:latin typeface="Georgia"/>
                <a:ea typeface="Georgia"/>
                <a:cs typeface="Georgia"/>
                <a:sym typeface="Georgia"/>
              </a:rPr>
              <a:t>why </a:t>
            </a:r>
            <a:r>
              <a:rPr lang="en-US" sz="1100">
                <a:solidFill>
                  <a:srgbClr val="090E3C"/>
                </a:solidFill>
                <a:highlight>
                  <a:srgbClr val="FFFFFF"/>
                </a:highlight>
                <a:latin typeface="Georgia"/>
                <a:ea typeface="Georgia"/>
                <a:cs typeface="Georgia"/>
                <a:sym typeface="Georgia"/>
              </a:rPr>
              <a:t>they are taking medication and how it can help them. And listening well can be as valuable as talking openly: close attention to their thoughts and feelings about the medication not only gives you valuable information, it helps give them some sense of ownership of the experience...” (from </a:t>
            </a:r>
            <a:r>
              <a:rPr lang="en-US" sz="1100" u="sng">
                <a:solidFill>
                  <a:schemeClr val="hlink"/>
                </a:solidFill>
                <a:latin typeface="Arial"/>
                <a:ea typeface="Arial"/>
                <a:cs typeface="Arial"/>
                <a:sym typeface="Arial"/>
                <a:hlinkClick r:id="rId6"/>
              </a:rPr>
              <a:t>https://childmind.org/article/talking-to-kids-about-medication/</a:t>
            </a:r>
            <a:r>
              <a:rPr lang="en-US" sz="1100">
                <a:solidFill>
                  <a:srgbClr val="090E3C"/>
                </a:solidFill>
                <a:highlight>
                  <a:srgbClr val="FFFFFF"/>
                </a:highlight>
                <a:latin typeface="Georgia"/>
                <a:ea typeface="Georgia"/>
                <a:cs typeface="Georgia"/>
                <a:sym typeface="Georgia"/>
              </a:rPr>
              <a:t>)</a:t>
            </a:r>
            <a:endParaRPr/>
          </a:p>
        </p:txBody>
      </p:sp>
      <p:sp>
        <p:nvSpPr>
          <p:cNvPr id="319" name="Google Shape;319;g41c8e3240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Practicing evidence-based pharmacotherapy in child and adolescent</a:t>
            </a:r>
            <a:r>
              <a:rPr lang="en-US"/>
              <a:t> </a:t>
            </a:r>
            <a:r>
              <a:rPr lang="en-US" sz="1200" b="0" i="0" u="none" strike="noStrike" cap="none">
                <a:solidFill>
                  <a:schemeClr val="dk1"/>
                </a:solidFill>
                <a:latin typeface="Calibri"/>
                <a:ea typeface="Calibri"/>
                <a:cs typeface="Calibri"/>
                <a:sym typeface="Calibri"/>
              </a:rPr>
              <a:t>psychiatry requires the integration of knowledge and expertise at different levels,</a:t>
            </a:r>
            <a:r>
              <a:rPr lang="en-US"/>
              <a:t> </a:t>
            </a:r>
            <a:r>
              <a:rPr lang="en-US" sz="1200" b="0" i="0" u="none" strike="noStrike" cap="none">
                <a:solidFill>
                  <a:schemeClr val="dk1"/>
                </a:solidFill>
                <a:latin typeface="Calibri"/>
                <a:ea typeface="Calibri"/>
                <a:cs typeface="Calibri"/>
                <a:sym typeface="Calibri"/>
              </a:rPr>
              <a:t>including developmental psychopathology, pharmacology, current regulatory</a:t>
            </a:r>
            <a:r>
              <a:rPr lang="en-US"/>
              <a:t> </a:t>
            </a:r>
            <a:r>
              <a:rPr lang="en-US" sz="1200" b="0" i="0" u="none" strike="noStrike" cap="none">
                <a:solidFill>
                  <a:schemeClr val="dk1"/>
                </a:solidFill>
                <a:latin typeface="Calibri"/>
                <a:ea typeface="Calibri"/>
                <a:cs typeface="Calibri"/>
                <a:sym typeface="Calibri"/>
              </a:rPr>
              <a:t>policies for prescribing—that vary from country to country—bioethics relevant </a:t>
            </a:r>
            <a:r>
              <a:rPr lang="en-US"/>
              <a:t>t</a:t>
            </a:r>
            <a:r>
              <a:rPr lang="en-US" sz="1200" b="0" i="0" u="none" strike="noStrike" cap="none">
                <a:solidFill>
                  <a:schemeClr val="dk1"/>
                </a:solidFill>
                <a:latin typeface="Calibri"/>
                <a:ea typeface="Calibri"/>
                <a:cs typeface="Calibri"/>
                <a:sym typeface="Calibri"/>
              </a:rPr>
              <a:t>o</a:t>
            </a:r>
            <a:r>
              <a:rPr lang="en-US"/>
              <a:t> </a:t>
            </a:r>
            <a:r>
              <a:rPr lang="en-US" sz="1200" b="0" i="0" u="none" strike="noStrike" cap="none">
                <a:solidFill>
                  <a:schemeClr val="dk1"/>
                </a:solidFill>
                <a:latin typeface="Calibri"/>
                <a:ea typeface="Calibri"/>
                <a:cs typeface="Calibri"/>
                <a:sym typeface="Calibri"/>
              </a:rPr>
              <a:t>vulnerable patients, and at least enough familiarity with psychosocial intervention</a:t>
            </a:r>
            <a:r>
              <a:rPr lang="en-US"/>
              <a:t>s </a:t>
            </a:r>
            <a:r>
              <a:rPr lang="en-US" sz="1200" b="0" i="0" u="none" strike="noStrike" cap="none">
                <a:solidFill>
                  <a:schemeClr val="dk1"/>
                </a:solidFill>
                <a:latin typeface="Calibri"/>
                <a:ea typeface="Calibri"/>
                <a:cs typeface="Calibri"/>
                <a:sym typeface="Calibri"/>
              </a:rPr>
              <a:t>to allow an informed and balanced decision-making process.</a:t>
            </a:r>
            <a:r>
              <a:rPr lang="en-US"/>
              <a:t> </a:t>
            </a:r>
            <a:r>
              <a:rPr lang="en-US" sz="1200" b="0" i="0" u="none" strike="noStrike" cap="none">
                <a:solidFill>
                  <a:schemeClr val="dk1"/>
                </a:solidFill>
                <a:latin typeface="Calibri"/>
                <a:ea typeface="Calibri"/>
                <a:cs typeface="Calibri"/>
                <a:sym typeface="Calibri"/>
              </a:rPr>
              <a:t>Research typically provides information at the group level. This is certainly</a:t>
            </a:r>
            <a:r>
              <a:rPr lang="en-US"/>
              <a:t> </a:t>
            </a:r>
            <a:r>
              <a:rPr lang="en-US" sz="1200" b="0" i="0" u="none" strike="noStrike" cap="none">
                <a:solidFill>
                  <a:schemeClr val="dk1"/>
                </a:solidFill>
                <a:latin typeface="Calibri"/>
                <a:ea typeface="Calibri"/>
                <a:cs typeface="Calibri"/>
                <a:sym typeface="Calibri"/>
              </a:rPr>
              <a:t>useful for preparing general practice guidelines and algorithms, but the information</a:t>
            </a:r>
            <a:r>
              <a:rPr lang="en-US"/>
              <a:t> </a:t>
            </a:r>
            <a:r>
              <a:rPr lang="en-US" sz="1200" b="0" i="0" u="none" strike="noStrike" cap="none">
                <a:solidFill>
                  <a:schemeClr val="dk1"/>
                </a:solidFill>
                <a:latin typeface="Calibri"/>
                <a:ea typeface="Calibri"/>
                <a:cs typeface="Calibri"/>
                <a:sym typeface="Calibri"/>
              </a:rPr>
              <a:t>needs to be interpreted and adapted to the needs of the individual child, a process</a:t>
            </a:r>
            <a:r>
              <a:rPr lang="en-US"/>
              <a:t> </a:t>
            </a:r>
            <a:r>
              <a:rPr lang="en-US" sz="1200" b="0" i="0" u="none" strike="noStrike" cap="none">
                <a:solidFill>
                  <a:schemeClr val="dk1"/>
                </a:solidFill>
                <a:latin typeface="Calibri"/>
                <a:ea typeface="Calibri"/>
                <a:cs typeface="Calibri"/>
                <a:sym typeface="Calibri"/>
              </a:rPr>
              <a:t>that relies on the skills of the clinician.</a:t>
            </a:r>
            <a:endParaRPr/>
          </a:p>
          <a:p>
            <a:pPr marL="228600" marR="0" lvl="0" indent="0" algn="l" rtl="0">
              <a:lnSpc>
                <a:spcPct val="100000"/>
              </a:lnSpc>
              <a:spcBef>
                <a:spcPts val="0"/>
              </a:spcBef>
              <a:spcAft>
                <a:spcPts val="0"/>
              </a:spcAft>
              <a:buSzPts val="1400"/>
              <a:buNone/>
            </a:pPr>
            <a:endParaRPr/>
          </a:p>
        </p:txBody>
      </p:sp>
      <p:sp>
        <p:nvSpPr>
          <p:cNvPr id="328" name="Google Shape;32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36525" lvl="0" indent="0" algn="l" rtl="0">
              <a:lnSpc>
                <a:spcPct val="100000"/>
              </a:lnSpc>
              <a:spcBef>
                <a:spcPts val="0"/>
              </a:spcBef>
              <a:spcAft>
                <a:spcPts val="0"/>
              </a:spcAft>
              <a:buSzPts val="1450"/>
              <a:buFont typeface="Arial"/>
              <a:buNone/>
            </a:pPr>
            <a:r>
              <a:rPr lang="en-US" sz="1200" b="0" i="0" u="none" strike="noStrike" cap="none" dirty="0">
                <a:solidFill>
                  <a:schemeClr val="dk1"/>
                </a:solidFill>
                <a:latin typeface="Calibri"/>
                <a:ea typeface="Calibri"/>
                <a:cs typeface="Calibri"/>
                <a:sym typeface="Calibri"/>
              </a:rPr>
              <a:t>Lack of adequate and fair access to pediatric mental health care has long been a sad and</a:t>
            </a:r>
            <a:r>
              <a:rPr lang="en-US" dirty="0"/>
              <a:t> </a:t>
            </a:r>
            <a:r>
              <a:rPr lang="en-US" sz="1200" b="0" i="0" u="none" strike="noStrike" cap="none" dirty="0">
                <a:solidFill>
                  <a:schemeClr val="dk1"/>
                </a:solidFill>
                <a:latin typeface="Calibri"/>
                <a:ea typeface="Calibri"/>
                <a:cs typeface="Calibri"/>
                <a:sym typeface="Calibri"/>
              </a:rPr>
              <a:t>universal phenomenon. According to a 2003 WHO report, 44%-70% of youth with mental illness in high income countries did not receive mental health treatment in any given year. In low- and middle-income countries (LAMICs), this gap was closer to 90%. Over 90% of LAMICs had no mental health policies that included children and adolescents (WHO, 2003).</a:t>
            </a:r>
            <a:endParaRPr dirty="0"/>
          </a:p>
          <a:p>
            <a:pPr marL="136525" lvl="0" indent="0" algn="l" rtl="0">
              <a:lnSpc>
                <a:spcPct val="100000"/>
              </a:lnSpc>
              <a:spcBef>
                <a:spcPts val="0"/>
              </a:spcBef>
              <a:spcAft>
                <a:spcPts val="0"/>
              </a:spcAft>
              <a:buSzPts val="1450"/>
              <a:buFont typeface="Arial"/>
              <a:buNone/>
            </a:pPr>
            <a:endParaRPr sz="1200" b="0" i="0" u="none" strike="noStrike" cap="none" dirty="0">
              <a:solidFill>
                <a:schemeClr val="dk1"/>
              </a:solidFill>
              <a:latin typeface="Calibri"/>
              <a:ea typeface="Calibri"/>
              <a:cs typeface="Calibri"/>
              <a:sym typeface="Calibri"/>
            </a:endParaRPr>
          </a:p>
          <a:p>
            <a:pPr marL="136525" lvl="0" indent="0" algn="l" rtl="0">
              <a:lnSpc>
                <a:spcPct val="100000"/>
              </a:lnSpc>
              <a:spcBef>
                <a:spcPts val="0"/>
              </a:spcBef>
              <a:spcAft>
                <a:spcPts val="0"/>
              </a:spcAft>
              <a:buSzPts val="1450"/>
              <a:buFont typeface="Arial"/>
              <a:buNone/>
            </a:pPr>
            <a:r>
              <a:rPr lang="en-US" sz="1200" b="0" i="0" u="none" strike="noStrike" cap="none" dirty="0">
                <a:solidFill>
                  <a:schemeClr val="dk1"/>
                </a:solidFill>
                <a:latin typeface="Calibri"/>
                <a:ea typeface="Calibri"/>
                <a:cs typeface="Calibri"/>
                <a:sym typeface="Calibri"/>
              </a:rPr>
              <a:t>Notwithstanding the above generalizations, psychopharmacotherapy is practiced within the context of regional mental health care systems. Prescribing varies widely, both across and within countries. This variability cannot be fully explained by differences in nosology or illness prevalence, thus suggesting that cultural, geographic, economic, regulatory, and other factors play a major role in prescribing practices (</a:t>
            </a:r>
            <a:r>
              <a:rPr lang="en-US" sz="1200" b="0" i="0" u="none" strike="noStrike" cap="none" dirty="0" err="1">
                <a:solidFill>
                  <a:schemeClr val="dk1"/>
                </a:solidFill>
                <a:latin typeface="Calibri"/>
                <a:ea typeface="Calibri"/>
                <a:cs typeface="Calibri"/>
                <a:sym typeface="Calibri"/>
              </a:rPr>
              <a:t>Vitiello</a:t>
            </a:r>
            <a:r>
              <a:rPr lang="en-US" sz="1200" b="0" i="0" u="none" strike="noStrike" cap="none" dirty="0">
                <a:solidFill>
                  <a:schemeClr val="dk1"/>
                </a:solidFill>
                <a:latin typeface="Calibri"/>
                <a:ea typeface="Calibri"/>
                <a:cs typeface="Calibri"/>
                <a:sym typeface="Calibri"/>
              </a:rPr>
              <a:t>, 2008) (see Table A.7.1).</a:t>
            </a:r>
            <a:endParaRPr dirty="0"/>
          </a:p>
          <a:p>
            <a:pPr marL="136525" lvl="0" indent="0" algn="l" rtl="0">
              <a:lnSpc>
                <a:spcPct val="100000"/>
              </a:lnSpc>
              <a:spcBef>
                <a:spcPts val="0"/>
              </a:spcBef>
              <a:spcAft>
                <a:spcPts val="0"/>
              </a:spcAft>
              <a:buSzPts val="1450"/>
              <a:buFont typeface="Arial"/>
              <a:buNone/>
            </a:pPr>
            <a:endParaRPr sz="1200" b="0" i="0" u="none" strike="noStrike" cap="none" dirty="0">
              <a:solidFill>
                <a:schemeClr val="dk1"/>
              </a:solidFill>
              <a:latin typeface="Calibri"/>
              <a:ea typeface="Calibri"/>
              <a:cs typeface="Calibri"/>
              <a:sym typeface="Calibri"/>
            </a:endParaRPr>
          </a:p>
          <a:p>
            <a:pPr marL="136525" lvl="0" indent="0" algn="l" rtl="0">
              <a:lnSpc>
                <a:spcPct val="100000"/>
              </a:lnSpc>
              <a:spcBef>
                <a:spcPts val="0"/>
              </a:spcBef>
              <a:spcAft>
                <a:spcPts val="0"/>
              </a:spcAft>
              <a:buSzPts val="1450"/>
              <a:buFont typeface="Arial"/>
              <a:buNone/>
            </a:pPr>
            <a:r>
              <a:rPr lang="en-US" sz="1200" b="0" i="0" u="none" strike="noStrike" cap="none" dirty="0">
                <a:solidFill>
                  <a:schemeClr val="dk1"/>
                </a:solidFill>
                <a:latin typeface="Calibri"/>
                <a:ea typeface="Calibri"/>
                <a:cs typeface="Calibri"/>
                <a:sym typeface="Calibri"/>
              </a:rPr>
              <a:t>Relative to other areas of medicine, perception of psychiatric disorders appears to be more influenced by cultural values. For example, use of stimulants for ADHD in the US is greater among the white population than among children of African American or Hispanic background (Cohen et al, 2013). Stimulant medication use is lower in the US West Coast than in the rest of the country (</a:t>
            </a:r>
            <a:r>
              <a:rPr lang="en-US" sz="1200" b="0" i="0" u="none" strike="noStrike" cap="none" dirty="0" err="1">
                <a:solidFill>
                  <a:schemeClr val="dk1"/>
                </a:solidFill>
                <a:latin typeface="Calibri"/>
                <a:ea typeface="Calibri"/>
                <a:cs typeface="Calibri"/>
                <a:sym typeface="Calibri"/>
              </a:rPr>
              <a:t>Zuvekas</a:t>
            </a:r>
            <a:r>
              <a:rPr lang="en-US" sz="1200" b="0" i="0" u="none" strike="noStrike" cap="none" dirty="0">
                <a:solidFill>
                  <a:schemeClr val="dk1"/>
                </a:solidFill>
                <a:latin typeface="Calibri"/>
                <a:ea typeface="Calibri"/>
                <a:cs typeface="Calibri"/>
                <a:sym typeface="Calibri"/>
              </a:rPr>
              <a:t> &amp; </a:t>
            </a:r>
            <a:r>
              <a:rPr lang="en-US" sz="1200" b="0" i="0" u="none" strike="noStrike" cap="none" dirty="0" err="1">
                <a:solidFill>
                  <a:schemeClr val="dk1"/>
                </a:solidFill>
                <a:latin typeface="Calibri"/>
                <a:ea typeface="Calibri"/>
                <a:cs typeface="Calibri"/>
                <a:sym typeface="Calibri"/>
              </a:rPr>
              <a:t>Vitiello</a:t>
            </a:r>
            <a:r>
              <a:rPr lang="en-US" sz="1200" b="0" i="0" u="none" strike="noStrike" cap="none" dirty="0">
                <a:solidFill>
                  <a:schemeClr val="dk1"/>
                </a:solidFill>
                <a:latin typeface="Calibri"/>
                <a:ea typeface="Calibri"/>
                <a:cs typeface="Calibri"/>
                <a:sym typeface="Calibri"/>
              </a:rPr>
              <a:t>, 2012) These ethnic differences appear to be independent of</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economic factors. Levels of parental concern about risks of adolescent addiction are different across cultures with parents of African and Hispanic children expressing more concerns than parents of white children (Zhu at al, 2009).</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Relative to other high-income countries, use of psychotropic medications is substantially higher in the US; for example, it has more than 80% of the world usage of psychostimulants. It is estimated that about 3.5% of US children are treated with stimulant medication for ADHD, and use has been consistently increasing over the years (</a:t>
            </a:r>
            <a:r>
              <a:rPr lang="en-US" sz="1200" b="0" i="0" u="none" strike="noStrike" cap="none" dirty="0" err="1">
                <a:solidFill>
                  <a:schemeClr val="dk1"/>
                </a:solidFill>
                <a:latin typeface="Calibri"/>
                <a:ea typeface="Calibri"/>
                <a:cs typeface="Calibri"/>
                <a:sym typeface="Calibri"/>
              </a:rPr>
              <a:t>Zuvekas</a:t>
            </a:r>
            <a:r>
              <a:rPr lang="en-US" sz="1200" b="0" i="0" u="none" strike="noStrike" cap="none" dirty="0">
                <a:solidFill>
                  <a:schemeClr val="dk1"/>
                </a:solidFill>
                <a:latin typeface="Calibri"/>
                <a:ea typeface="Calibri"/>
                <a:cs typeface="Calibri"/>
                <a:sym typeface="Calibri"/>
              </a:rPr>
              <a:t> &amp; </a:t>
            </a:r>
            <a:r>
              <a:rPr lang="en-US" sz="1200" b="0" i="0" u="none" strike="noStrike" cap="none" dirty="0" err="1">
                <a:solidFill>
                  <a:schemeClr val="dk1"/>
                </a:solidFill>
                <a:latin typeface="Calibri"/>
                <a:ea typeface="Calibri"/>
                <a:cs typeface="Calibri"/>
                <a:sym typeface="Calibri"/>
              </a:rPr>
              <a:t>Vitiello</a:t>
            </a:r>
            <a:r>
              <a:rPr lang="en-US" sz="1200" b="0" i="0" u="none" strike="noStrike" cap="none" dirty="0">
                <a:solidFill>
                  <a:schemeClr val="dk1"/>
                </a:solidFill>
                <a:latin typeface="Calibri"/>
                <a:ea typeface="Calibri"/>
                <a:cs typeface="Calibri"/>
                <a:sym typeface="Calibri"/>
              </a:rPr>
              <a:t>, 2012). Likewise, antidepressant and antipsychotic use is many times greater in the US than in other countries (</a:t>
            </a:r>
            <a:r>
              <a:rPr lang="en-US" sz="1200" b="0" i="0" u="none" strike="noStrike" cap="none" dirty="0" err="1">
                <a:solidFill>
                  <a:schemeClr val="dk1"/>
                </a:solidFill>
                <a:latin typeface="Calibri"/>
                <a:ea typeface="Calibri"/>
                <a:cs typeface="Calibri"/>
                <a:sym typeface="Calibri"/>
              </a:rPr>
              <a:t>Fegert</a:t>
            </a:r>
            <a:r>
              <a:rPr lang="en-US" sz="1200" b="0" i="0" u="none" strike="noStrike" cap="none" dirty="0">
                <a:solidFill>
                  <a:schemeClr val="dk1"/>
                </a:solidFill>
                <a:latin typeface="Calibri"/>
                <a:ea typeface="Calibri"/>
                <a:cs typeface="Calibri"/>
                <a:sym typeface="Calibri"/>
              </a:rPr>
              <a:t> et al, 2006).</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Differences in prescription rates appear to be influenced by economic factors also. For example, there is a significant variation among countries in prescriptions for the treatment of comorbidities associated with autism spectrum disorder, with a correlation between per capita gross domestic product and prescription rates (Hsia et al, 2014). It is likely that pharmaceutical industry’s marketing efforts play a significant role in prescribing practices.</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Overall, approaches to mental health care vary considerably based on cultural factors. The implications of this variability for disease outcome and patient prognosis are serious and yet to be understood.</a:t>
            </a:r>
            <a:endParaRPr sz="1450" dirty="0">
              <a:highlight>
                <a:srgbClr val="F2F2F2"/>
              </a:highlight>
              <a:latin typeface="Arial"/>
              <a:ea typeface="Arial"/>
              <a:cs typeface="Arial"/>
              <a:sym typeface="Arial"/>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1c8e3240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41c8e3240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first few weeks of treatment are devoted to</a:t>
            </a:r>
            <a:r>
              <a:rPr lang="en-US"/>
              <a:t> </a:t>
            </a:r>
            <a:r>
              <a:rPr lang="en-US" sz="1200" b="0" i="0" u="none" strike="noStrike" cap="none">
                <a:solidFill>
                  <a:schemeClr val="dk1"/>
                </a:solidFill>
                <a:latin typeface="Calibri"/>
                <a:ea typeface="Calibri"/>
                <a:cs typeface="Calibri"/>
                <a:sym typeface="Calibri"/>
              </a:rPr>
              <a:t>determining if and at which</a:t>
            </a:r>
            <a:r>
              <a:rPr lang="en-US"/>
              <a:t> </a:t>
            </a:r>
            <a:r>
              <a:rPr lang="en-US" sz="1200" b="0" i="0" u="none" strike="noStrike" cap="none">
                <a:solidFill>
                  <a:schemeClr val="dk1"/>
                </a:solidFill>
                <a:latin typeface="Calibri"/>
                <a:ea typeface="Calibri"/>
                <a:cs typeface="Calibri"/>
                <a:sym typeface="Calibri"/>
              </a:rPr>
              <a:t>dose the medication is effective and tolerated. During this phase (acute treatment),</a:t>
            </a:r>
            <a:r>
              <a:rPr lang="en-US"/>
              <a:t> </a:t>
            </a:r>
            <a:r>
              <a:rPr lang="en-US" sz="1200" b="0" i="0" u="none" strike="noStrike" cap="none">
                <a:solidFill>
                  <a:schemeClr val="dk1"/>
                </a:solidFill>
                <a:latin typeface="Calibri"/>
                <a:ea typeface="Calibri"/>
                <a:cs typeface="Calibri"/>
                <a:sym typeface="Calibri"/>
              </a:rPr>
              <a:t>frequent monitoring is needed in order to titrate the dose based on clinical respons</a:t>
            </a:r>
            <a:r>
              <a:rPr lang="en-US"/>
              <a:t>e </a:t>
            </a:r>
            <a:r>
              <a:rPr lang="en-US" sz="1200" b="0" i="0" u="none" strike="noStrike" cap="none">
                <a:solidFill>
                  <a:schemeClr val="dk1"/>
                </a:solidFill>
                <a:latin typeface="Calibri"/>
                <a:ea typeface="Calibri"/>
                <a:cs typeface="Calibri"/>
                <a:sym typeface="Calibri"/>
              </a:rPr>
              <a:t>(Table A.7.7). Depending on the type of medication, clinical response can take just</a:t>
            </a:r>
            <a:r>
              <a:rPr lang="en-US"/>
              <a:t> </a:t>
            </a:r>
            <a:r>
              <a:rPr lang="en-US" sz="1200" b="0" i="0" u="none" strike="noStrike" cap="none">
                <a:solidFill>
                  <a:schemeClr val="dk1"/>
                </a:solidFill>
                <a:latin typeface="Calibri"/>
                <a:ea typeface="Calibri"/>
                <a:cs typeface="Calibri"/>
                <a:sym typeface="Calibri"/>
              </a:rPr>
              <a:t>a few days to emerge or may require several weeks. As previously discussed, the use</a:t>
            </a:r>
            <a:r>
              <a:rPr lang="en-US"/>
              <a:t> </a:t>
            </a:r>
            <a:r>
              <a:rPr lang="en-US" sz="1200" b="0" i="0" u="none" strike="noStrike" cap="none">
                <a:solidFill>
                  <a:schemeClr val="dk1"/>
                </a:solidFill>
                <a:latin typeface="Calibri"/>
                <a:ea typeface="Calibri"/>
                <a:cs typeface="Calibri"/>
                <a:sym typeface="Calibri"/>
              </a:rPr>
              <a:t>of standardized rating scales is especially useful in this phase.</a:t>
            </a:r>
            <a:r>
              <a:rPr lang="en-US"/>
              <a:t> </a:t>
            </a:r>
            <a:r>
              <a:rPr lang="en-US" sz="1200" b="0" i="0" u="none" strike="noStrike" cap="none">
                <a:solidFill>
                  <a:schemeClr val="dk1"/>
                </a:solidFill>
                <a:latin typeface="Calibri"/>
                <a:ea typeface="Calibri"/>
                <a:cs typeface="Calibri"/>
                <a:sym typeface="Calibri"/>
              </a:rPr>
              <a:t>Even for the most effective medications, such as stimulants in ADHD, the</a:t>
            </a:r>
            <a:r>
              <a:rPr lang="en-US"/>
              <a:t> </a:t>
            </a:r>
            <a:r>
              <a:rPr lang="en-US" sz="1200" b="0" i="0" u="none" strike="noStrike" cap="none">
                <a:solidFill>
                  <a:schemeClr val="dk1"/>
                </a:solidFill>
                <a:latin typeface="Calibri"/>
                <a:ea typeface="Calibri"/>
                <a:cs typeface="Calibri"/>
                <a:sym typeface="Calibri"/>
              </a:rPr>
              <a:t>chance that an individual patient will derive a clinically significant benefit is about</a:t>
            </a:r>
            <a:r>
              <a:rPr lang="en-US"/>
              <a:t> </a:t>
            </a:r>
            <a:r>
              <a:rPr lang="en-US" sz="1200" b="0" i="0" u="none" strike="noStrike" cap="none">
                <a:solidFill>
                  <a:schemeClr val="dk1"/>
                </a:solidFill>
                <a:latin typeface="Calibri"/>
                <a:ea typeface="Calibri"/>
                <a:cs typeface="Calibri"/>
                <a:sym typeface="Calibri"/>
              </a:rPr>
              <a:t>70%, thus leaving about a third of patients without sufficient improvement. This</a:t>
            </a:r>
            <a:r>
              <a:rPr lang="en-US"/>
              <a:t> </a:t>
            </a:r>
            <a:r>
              <a:rPr lang="en-US" sz="1200" b="0" i="0" u="none" strike="noStrike" cap="none">
                <a:solidFill>
                  <a:schemeClr val="dk1"/>
                </a:solidFill>
                <a:latin typeface="Calibri"/>
                <a:ea typeface="Calibri"/>
                <a:cs typeface="Calibri"/>
                <a:sym typeface="Calibri"/>
              </a:rPr>
              <a:t>means that the clinician must be ready to recognize non-response and change the treatment plan accordingly. In many cases, a second-step medication should</a:t>
            </a:r>
            <a:r>
              <a:rPr lang="en-US"/>
              <a:t> </a:t>
            </a:r>
            <a:r>
              <a:rPr lang="en-US" sz="1200" b="0" i="0" u="none" strike="noStrike" cap="none">
                <a:solidFill>
                  <a:schemeClr val="dk1"/>
                </a:solidFill>
                <a:latin typeface="Calibri"/>
                <a:ea typeface="Calibri"/>
                <a:cs typeface="Calibri"/>
                <a:sym typeface="Calibri"/>
              </a:rPr>
              <a:t>be considered. For example, if a child with ADHD has not improved from</a:t>
            </a:r>
            <a:r>
              <a:rPr lang="en-US"/>
              <a:t> </a:t>
            </a:r>
            <a:r>
              <a:rPr lang="en-US" sz="1200" b="0" i="0" u="none" strike="noStrike" cap="none">
                <a:solidFill>
                  <a:schemeClr val="dk1"/>
                </a:solidFill>
                <a:latin typeface="Calibri"/>
                <a:ea typeface="Calibri"/>
                <a:cs typeface="Calibri"/>
                <a:sym typeface="Calibri"/>
              </a:rPr>
              <a:t>methylphenidate, an amphetamine product may be effective. Likewise, depressed</a:t>
            </a:r>
            <a:r>
              <a:rPr lang="en-US"/>
              <a:t> </a:t>
            </a:r>
            <a:r>
              <a:rPr lang="en-US" sz="1200" b="0" i="0" u="none" strike="noStrike" cap="none">
                <a:solidFill>
                  <a:schemeClr val="dk1"/>
                </a:solidFill>
                <a:latin typeface="Calibri"/>
                <a:ea typeface="Calibri"/>
                <a:cs typeface="Calibri"/>
                <a:sym typeface="Calibri"/>
              </a:rPr>
              <a:t>adolescents who have not improved on one antidepressant have about a 50%</a:t>
            </a:r>
            <a:r>
              <a:rPr lang="en-US"/>
              <a:t> </a:t>
            </a:r>
            <a:r>
              <a:rPr lang="en-US" sz="1200" b="0" i="0" u="none" strike="noStrike" cap="none">
                <a:solidFill>
                  <a:schemeClr val="dk1"/>
                </a:solidFill>
                <a:latin typeface="Calibri"/>
                <a:ea typeface="Calibri"/>
                <a:cs typeface="Calibri"/>
                <a:sym typeface="Calibri"/>
              </a:rPr>
              <a:t>chance to respond to another antidepressant (Brent et al, 2008).</a:t>
            </a:r>
            <a:r>
              <a:rPr lang="en-US"/>
              <a:t> </a:t>
            </a:r>
            <a:endParaRPr/>
          </a:p>
          <a:p>
            <a:pPr marL="228600" marR="0" lvl="0" indent="0" algn="l" rtl="0">
              <a:lnSpc>
                <a:spcPct val="100000"/>
              </a:lnSpc>
              <a:spcBef>
                <a:spcPts val="0"/>
              </a:spcBef>
              <a:spcAft>
                <a:spcPts val="0"/>
              </a:spcAft>
              <a:buSzPts val="1400"/>
              <a:buNone/>
            </a:pPr>
            <a:endParaRPr/>
          </a:p>
        </p:txBody>
      </p:sp>
      <p:sp>
        <p:nvSpPr>
          <p:cNvPr id="336" name="Google Shape;336;g41c8e32401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1c8e32401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41c8e32401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Once a medication has been found to be of benefit and well tolerated by</a:t>
            </a:r>
            <a:r>
              <a:rPr lang="en-US" dirty="0"/>
              <a:t> </a:t>
            </a:r>
            <a:r>
              <a:rPr lang="en-US" sz="1200" b="0" i="0" u="none" strike="noStrike" cap="none" dirty="0">
                <a:solidFill>
                  <a:schemeClr val="dk1"/>
                </a:solidFill>
                <a:latin typeface="Calibri"/>
                <a:ea typeface="Calibri"/>
                <a:cs typeface="Calibri"/>
                <a:sym typeface="Calibri"/>
              </a:rPr>
              <a:t>the patient, the treatment continues with the goals of optimizing it, achieving</a:t>
            </a:r>
            <a:r>
              <a:rPr lang="en-US" dirty="0"/>
              <a:t> </a:t>
            </a:r>
            <a:r>
              <a:rPr lang="en-US" sz="1200" b="0" i="0" u="none" strike="noStrike" cap="none" dirty="0">
                <a:solidFill>
                  <a:schemeClr val="dk1"/>
                </a:solidFill>
                <a:latin typeface="Calibri"/>
                <a:ea typeface="Calibri"/>
                <a:cs typeface="Calibri"/>
                <a:sym typeface="Calibri"/>
              </a:rPr>
              <a:t>remission and functional recovery (continuation phase). After achieving recovery,</a:t>
            </a:r>
            <a:r>
              <a:rPr lang="en-US" dirty="0"/>
              <a:t> </a:t>
            </a:r>
            <a:r>
              <a:rPr lang="en-US" sz="1200" b="0" i="0" u="none" strike="noStrike" cap="none" dirty="0">
                <a:solidFill>
                  <a:schemeClr val="dk1"/>
                </a:solidFill>
                <a:latin typeface="Calibri"/>
                <a:ea typeface="Calibri"/>
                <a:cs typeface="Calibri"/>
                <a:sym typeface="Calibri"/>
              </a:rPr>
              <a:t>the treatment typically continues with the purpose of maintaining improvement</a:t>
            </a:r>
            <a:r>
              <a:rPr lang="en-US" dirty="0"/>
              <a:t> </a:t>
            </a:r>
            <a:r>
              <a:rPr lang="en-US" sz="1200" b="0" i="0" u="none" strike="noStrike" cap="none" dirty="0">
                <a:solidFill>
                  <a:schemeClr val="dk1"/>
                </a:solidFill>
                <a:latin typeface="Calibri"/>
                <a:ea typeface="Calibri"/>
                <a:cs typeface="Calibri"/>
                <a:sym typeface="Calibri"/>
              </a:rPr>
              <a:t>and preventing relapse or recurrence (maintenance phase). The duration of</a:t>
            </a:r>
            <a:r>
              <a:rPr lang="en-US" dirty="0"/>
              <a:t> </a:t>
            </a:r>
            <a:r>
              <a:rPr lang="en-US" sz="1200" b="0" i="0" u="none" strike="noStrike" cap="none" dirty="0">
                <a:solidFill>
                  <a:schemeClr val="dk1"/>
                </a:solidFill>
                <a:latin typeface="Calibri"/>
                <a:ea typeface="Calibri"/>
                <a:cs typeface="Calibri"/>
                <a:sym typeface="Calibri"/>
              </a:rPr>
              <a:t>maintenance treatment depends on the condition being treated and the history of</a:t>
            </a:r>
            <a:r>
              <a:rPr lang="en-US" dirty="0"/>
              <a:t> </a:t>
            </a:r>
            <a:r>
              <a:rPr lang="en-US" sz="1200" b="0" i="0" u="none" strike="noStrike" cap="none" dirty="0">
                <a:solidFill>
                  <a:schemeClr val="dk1"/>
                </a:solidFill>
                <a:latin typeface="Calibri"/>
                <a:ea typeface="Calibri"/>
                <a:cs typeface="Calibri"/>
                <a:sym typeface="Calibri"/>
              </a:rPr>
              <a:t>illness of the individual patient. For example, ADHD is a chronic condition, so that</a:t>
            </a:r>
            <a:r>
              <a:rPr lang="en-US" dirty="0"/>
              <a:t> </a:t>
            </a:r>
            <a:r>
              <a:rPr lang="en-US" sz="1200" b="0" i="0" u="none" strike="noStrike" cap="none" dirty="0">
                <a:solidFill>
                  <a:schemeClr val="dk1"/>
                </a:solidFill>
                <a:latin typeface="Calibri"/>
                <a:ea typeface="Calibri"/>
                <a:cs typeface="Calibri"/>
                <a:sym typeface="Calibri"/>
              </a:rPr>
              <a:t>long-term treatment is usually indicated. However, the phenotypic manifestations</a:t>
            </a:r>
            <a:r>
              <a:rPr lang="en-US" dirty="0"/>
              <a:t> </a:t>
            </a:r>
            <a:r>
              <a:rPr lang="en-US" sz="1200" b="0" i="0" u="none" strike="noStrike" cap="none" dirty="0">
                <a:solidFill>
                  <a:schemeClr val="dk1"/>
                </a:solidFill>
                <a:latin typeface="Calibri"/>
                <a:ea typeface="Calibri"/>
                <a:cs typeface="Calibri"/>
                <a:sym typeface="Calibri"/>
              </a:rPr>
              <a:t>of ADHD may change with time, as hyperactivity tends to decrease in adolescence</a:t>
            </a:r>
            <a:r>
              <a:rPr lang="en-US" dirty="0"/>
              <a:t> </a:t>
            </a:r>
            <a:r>
              <a:rPr lang="en-US" sz="1200" b="0" i="0" u="none" strike="noStrike" cap="none" dirty="0">
                <a:solidFill>
                  <a:schemeClr val="dk1"/>
                </a:solidFill>
                <a:latin typeface="Calibri"/>
                <a:ea typeface="Calibri"/>
                <a:cs typeface="Calibri"/>
                <a:sym typeface="Calibri"/>
              </a:rPr>
              <a:t>or young adulthood, so that periodic reassessment of the need for pharmacological</a:t>
            </a:r>
            <a:r>
              <a:rPr lang="en-US" dirty="0"/>
              <a:t> </a:t>
            </a:r>
            <a:r>
              <a:rPr lang="en-US" sz="1200" b="0" i="0" u="none" strike="noStrike" cap="none" dirty="0">
                <a:solidFill>
                  <a:schemeClr val="dk1"/>
                </a:solidFill>
                <a:latin typeface="Calibri"/>
                <a:ea typeface="Calibri"/>
                <a:cs typeface="Calibri"/>
                <a:sym typeface="Calibri"/>
              </a:rPr>
              <a:t>treatment is advisable on an annual basis or so.</a:t>
            </a:r>
            <a:r>
              <a:rPr lang="en-US" dirty="0"/>
              <a:t>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 the case of MDD, it is recommended that effective treatment be continued</a:t>
            </a:r>
            <a:r>
              <a:rPr lang="en-US" dirty="0"/>
              <a:t> </a:t>
            </a:r>
            <a:r>
              <a:rPr lang="en-US" sz="1200" b="0" i="0" u="none" strike="noStrike" cap="none" dirty="0">
                <a:solidFill>
                  <a:schemeClr val="dk1"/>
                </a:solidFill>
                <a:latin typeface="Calibri"/>
                <a:ea typeface="Calibri"/>
                <a:cs typeface="Calibri"/>
                <a:sym typeface="Calibri"/>
              </a:rPr>
              <a:t>for 6 to12 months after reaching remission, after which a gradual tapering off of</a:t>
            </a:r>
            <a:r>
              <a:rPr lang="en-US" dirty="0"/>
              <a:t> </a:t>
            </a:r>
            <a:r>
              <a:rPr lang="en-US" sz="1200" b="0" i="0" u="none" strike="noStrike" cap="none" dirty="0">
                <a:solidFill>
                  <a:schemeClr val="dk1"/>
                </a:solidFill>
                <a:latin typeface="Calibri"/>
                <a:ea typeface="Calibri"/>
                <a:cs typeface="Calibri"/>
                <a:sym typeface="Calibri"/>
              </a:rPr>
              <a:t>the medication over a 2-3 months period can be considered (Hughes et al, 2007).</a:t>
            </a:r>
            <a:r>
              <a:rPr lang="en-US" dirty="0"/>
              <a:t> </a:t>
            </a:r>
            <a:r>
              <a:rPr lang="en-US" sz="1200" b="0" i="0" u="none" strike="noStrike" cap="none" dirty="0">
                <a:solidFill>
                  <a:schemeClr val="dk1"/>
                </a:solidFill>
                <a:latin typeface="Calibri"/>
                <a:ea typeface="Calibri"/>
                <a:cs typeface="Calibri"/>
                <a:sym typeface="Calibri"/>
              </a:rPr>
              <a:t>For patients who had had recurrent episodes of depression, a proportionately</a:t>
            </a:r>
            <a:r>
              <a:rPr lang="en-US" dirty="0"/>
              <a:t> </a:t>
            </a:r>
            <a:r>
              <a:rPr lang="en-US" sz="1200" b="0" i="0" u="none" strike="noStrike" cap="none" dirty="0">
                <a:solidFill>
                  <a:schemeClr val="dk1"/>
                </a:solidFill>
                <a:latin typeface="Calibri"/>
                <a:ea typeface="Calibri"/>
                <a:cs typeface="Calibri"/>
                <a:sym typeface="Calibri"/>
              </a:rPr>
              <a:t>prolonged treatment is usually advisable.</a:t>
            </a:r>
            <a:endParaRPr dirty="0"/>
          </a:p>
        </p:txBody>
      </p:sp>
      <p:sp>
        <p:nvSpPr>
          <p:cNvPr id="344" name="Google Shape;344;g41c8e32401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0663735a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60663735a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60663735ae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While insufficient access to competent prescribers and integrated systems of</a:t>
            </a:r>
            <a:r>
              <a:rPr lang="en-US"/>
              <a:t> </a:t>
            </a:r>
            <a:r>
              <a:rPr lang="en-US" sz="1200" b="0" i="0" u="none" strike="noStrike" cap="none">
                <a:solidFill>
                  <a:schemeClr val="dk1"/>
                </a:solidFill>
                <a:latin typeface="Calibri"/>
                <a:ea typeface="Calibri"/>
                <a:cs typeface="Calibri"/>
                <a:sym typeface="Calibri"/>
              </a:rPr>
              <a:t>care is virtually universal, countries across the globe also face great region-specific</a:t>
            </a:r>
            <a:r>
              <a:rPr lang="en-US"/>
              <a:t> </a:t>
            </a:r>
            <a:r>
              <a:rPr lang="en-US" sz="1200" b="0" i="0" u="none" strike="noStrike" cap="none">
                <a:solidFill>
                  <a:schemeClr val="dk1"/>
                </a:solidFill>
                <a:latin typeface="Calibri"/>
                <a:ea typeface="Calibri"/>
                <a:cs typeface="Calibri"/>
                <a:sym typeface="Calibri"/>
              </a:rPr>
              <a:t>challenges. In high income countries, such as the US, polypharmacy practice has</a:t>
            </a:r>
            <a:r>
              <a:rPr lang="en-US"/>
              <a:t> </a:t>
            </a:r>
            <a:r>
              <a:rPr lang="en-US" sz="1200" b="0" i="0" u="none" strike="noStrike" cap="none">
                <a:solidFill>
                  <a:schemeClr val="dk1"/>
                </a:solidFill>
                <a:latin typeface="Calibri"/>
                <a:ea typeface="Calibri"/>
                <a:cs typeface="Calibri"/>
                <a:sym typeface="Calibri"/>
              </a:rPr>
              <a:t>become increasingly prevalent even though evidence for its efficacy and safety is</a:t>
            </a:r>
            <a:r>
              <a:rPr lang="en-US"/>
              <a:t> </a:t>
            </a:r>
            <a:r>
              <a:rPr lang="en-US" sz="1200" b="0" i="0" u="none" strike="noStrike" cap="none">
                <a:solidFill>
                  <a:schemeClr val="dk1"/>
                </a:solidFill>
                <a:latin typeface="Calibri"/>
                <a:ea typeface="Calibri"/>
                <a:cs typeface="Calibri"/>
                <a:sym typeface="Calibri"/>
              </a:rPr>
              <a:t>lagging. Shortage of prescribers and excessive reliance on medications in the absence</a:t>
            </a:r>
            <a:r>
              <a:rPr lang="en-US"/>
              <a:t> </a:t>
            </a:r>
            <a:r>
              <a:rPr lang="en-US" sz="1200" b="0" i="0" u="none" strike="noStrike" cap="none">
                <a:solidFill>
                  <a:schemeClr val="dk1"/>
                </a:solidFill>
                <a:latin typeface="Calibri"/>
                <a:ea typeface="Calibri"/>
                <a:cs typeface="Calibri"/>
                <a:sym typeface="Calibri"/>
              </a:rPr>
              <a:t>of effective psychosocial interventions exacerbate this problem. There is a concern</a:t>
            </a:r>
            <a:r>
              <a:rPr lang="en-US"/>
              <a:t> </a:t>
            </a:r>
            <a:r>
              <a:rPr lang="en-US" sz="1200" b="0" i="0" u="none" strike="noStrike" cap="none">
                <a:solidFill>
                  <a:schemeClr val="dk1"/>
                </a:solidFill>
                <a:latin typeface="Calibri"/>
                <a:ea typeface="Calibri"/>
                <a:cs typeface="Calibri"/>
                <a:sym typeface="Calibri"/>
              </a:rPr>
              <a:t>that insufficient training and team integration of “mid-level physician extenders”</a:t>
            </a:r>
            <a:r>
              <a:rPr lang="en-US"/>
              <a:t> </a:t>
            </a:r>
            <a:r>
              <a:rPr lang="en-US" sz="1200" b="0" i="0" u="none" strike="noStrike" cap="none">
                <a:solidFill>
                  <a:schemeClr val="dk1"/>
                </a:solidFill>
                <a:latin typeface="Calibri"/>
                <a:ea typeface="Calibri"/>
                <a:cs typeface="Calibri"/>
                <a:sym typeface="Calibri"/>
              </a:rPr>
              <a:t>may lead to “over-prescribing.” Responsible approaches to deprescribing are still in</a:t>
            </a:r>
            <a:r>
              <a:rPr lang="en-US"/>
              <a:t> </a:t>
            </a:r>
            <a:r>
              <a:rPr lang="en-US" sz="1200" b="0" i="0" u="none" strike="noStrike" cap="none">
                <a:solidFill>
                  <a:schemeClr val="dk1"/>
                </a:solidFill>
                <a:latin typeface="Calibri"/>
                <a:ea typeface="Calibri"/>
                <a:cs typeface="Calibri"/>
                <a:sym typeface="Calibri"/>
              </a:rPr>
              <a:t>early stages of development.</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Another emerging challenge in high income countries has to do with</a:t>
            </a:r>
            <a:r>
              <a:rPr lang="en-US"/>
              <a:t> </a:t>
            </a:r>
            <a:r>
              <a:rPr lang="en-US" sz="1200" b="0" i="0" u="none" strike="noStrike" cap="none">
                <a:solidFill>
                  <a:schemeClr val="dk1"/>
                </a:solidFill>
                <a:latin typeface="Calibri"/>
                <a:ea typeface="Calibri"/>
                <a:cs typeface="Calibri"/>
                <a:sym typeface="Calibri"/>
              </a:rPr>
              <a:t>the growing commercial use of pharmacogenomic testing before it has gathered</a:t>
            </a:r>
            <a:r>
              <a:rPr lang="en-US"/>
              <a:t> </a:t>
            </a:r>
            <a:r>
              <a:rPr lang="en-US" sz="1200" b="0" i="0" u="none" strike="noStrike" cap="none">
                <a:solidFill>
                  <a:schemeClr val="dk1"/>
                </a:solidFill>
                <a:latin typeface="Calibri"/>
                <a:ea typeface="Calibri"/>
                <a:cs typeface="Calibri"/>
                <a:sym typeface="Calibri"/>
              </a:rPr>
              <a:t>sufficient scientific evidence.</a:t>
            </a:r>
            <a:endParaRPr/>
          </a:p>
        </p:txBody>
      </p:sp>
      <p:sp>
        <p:nvSpPr>
          <p:cNvPr id="365" name="Google Shape;36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When properly used, medications have an important role in the treatment</a:t>
            </a:r>
            <a:r>
              <a:rPr lang="en-US"/>
              <a:t> </a:t>
            </a:r>
            <a:r>
              <a:rPr lang="en-US" sz="1200" b="0" i="0" u="none" strike="noStrike" cap="none">
                <a:solidFill>
                  <a:schemeClr val="dk1"/>
                </a:solidFill>
                <a:latin typeface="Calibri"/>
                <a:ea typeface="Calibri"/>
                <a:cs typeface="Calibri"/>
                <a:sym typeface="Calibri"/>
              </a:rPr>
              <a:t>of youth with severe mental disorders. There is evidence that some medications can</a:t>
            </a:r>
            <a:r>
              <a:rPr lang="en-US"/>
              <a:t> </a:t>
            </a:r>
            <a:r>
              <a:rPr lang="en-US" sz="1200" b="0" i="0" u="none" strike="noStrike" cap="none">
                <a:solidFill>
                  <a:schemeClr val="dk1"/>
                </a:solidFill>
                <a:latin typeface="Calibri"/>
                <a:ea typeface="Calibri"/>
                <a:cs typeface="Calibri"/>
                <a:sym typeface="Calibri"/>
              </a:rPr>
              <a:t>help not only manage symptoms, but also improve functioning and hasten recovery.</a:t>
            </a:r>
            <a:r>
              <a:rPr lang="en-US"/>
              <a:t> </a:t>
            </a:r>
            <a:r>
              <a:rPr lang="en-US" sz="1200" b="0" i="0" u="none" strike="noStrike" cap="none">
                <a:solidFill>
                  <a:schemeClr val="dk1"/>
                </a:solidFill>
                <a:latin typeface="Calibri"/>
                <a:ea typeface="Calibri"/>
                <a:cs typeface="Calibri"/>
                <a:sym typeface="Calibri"/>
              </a:rPr>
              <a:t>A thorough and complete diagnostic evaluation before considering medication</a:t>
            </a:r>
            <a:r>
              <a:rPr lang="en-US"/>
              <a:t> </a:t>
            </a:r>
            <a:r>
              <a:rPr lang="en-US" sz="1200" b="0" i="0" u="none" strike="noStrike" cap="none">
                <a:solidFill>
                  <a:schemeClr val="dk1"/>
                </a:solidFill>
                <a:latin typeface="Calibri"/>
                <a:ea typeface="Calibri"/>
                <a:cs typeface="Calibri"/>
                <a:sym typeface="Calibri"/>
              </a:rPr>
              <a:t>is critical, as well as the need for consistent monitoring during treatment. The</a:t>
            </a:r>
            <a:r>
              <a:rPr lang="en-US"/>
              <a:t> </a:t>
            </a:r>
            <a:r>
              <a:rPr lang="en-US" sz="1200" b="0" i="0" u="none" strike="noStrike" cap="none">
                <a:solidFill>
                  <a:schemeClr val="dk1"/>
                </a:solidFill>
                <a:latin typeface="Calibri"/>
                <a:ea typeface="Calibri"/>
                <a:cs typeface="Calibri"/>
                <a:sym typeface="Calibri"/>
              </a:rPr>
              <a:t>therapeutic value of a number of psychotropics is now well documented in both the</a:t>
            </a:r>
            <a:r>
              <a:rPr lang="en-US"/>
              <a:t> </a:t>
            </a:r>
            <a:r>
              <a:rPr lang="en-US" sz="1200" b="0" i="0" u="none" strike="noStrike" cap="none">
                <a:solidFill>
                  <a:schemeClr val="dk1"/>
                </a:solidFill>
                <a:latin typeface="Calibri"/>
                <a:ea typeface="Calibri"/>
                <a:cs typeface="Calibri"/>
                <a:sym typeface="Calibri"/>
              </a:rPr>
              <a:t>short and intermediate-term, while more research is needed to better understand</a:t>
            </a:r>
            <a:r>
              <a:rPr lang="en-US"/>
              <a:t> </a:t>
            </a:r>
            <a:r>
              <a:rPr lang="en-US" sz="1200" b="0" i="0" u="none" strike="noStrike" cap="none">
                <a:solidFill>
                  <a:schemeClr val="dk1"/>
                </a:solidFill>
                <a:latin typeface="Calibri"/>
                <a:ea typeface="Calibri"/>
                <a:cs typeface="Calibri"/>
                <a:sym typeface="Calibri"/>
              </a:rPr>
              <a:t>the long-term impact of pharmacotherapy. Pediatric psychopharmacology</a:t>
            </a:r>
            <a:r>
              <a:rPr lang="en-US"/>
              <a:t> </a:t>
            </a:r>
            <a:r>
              <a:rPr lang="en-US" sz="1200" b="0" i="0" u="none" strike="noStrike" cap="none">
                <a:solidFill>
                  <a:schemeClr val="dk1"/>
                </a:solidFill>
                <a:latin typeface="Calibri"/>
                <a:ea typeface="Calibri"/>
                <a:cs typeface="Calibri"/>
                <a:sym typeface="Calibri"/>
              </a:rPr>
              <a:t>continues to develop rapidly, and clinicians must remain informed as new data</a:t>
            </a:r>
            <a:r>
              <a:rPr lang="en-US"/>
              <a:t> </a:t>
            </a:r>
            <a:r>
              <a:rPr lang="en-US" sz="1200" b="0" i="0" u="none" strike="noStrike" cap="none">
                <a:solidFill>
                  <a:schemeClr val="dk1"/>
                </a:solidFill>
                <a:latin typeface="Calibri"/>
                <a:ea typeface="Calibri"/>
                <a:cs typeface="Calibri"/>
                <a:sym typeface="Calibri"/>
              </a:rPr>
              <a:t>become available.</a:t>
            </a:r>
            <a:endParaRPr/>
          </a:p>
        </p:txBody>
      </p:sp>
      <p:sp>
        <p:nvSpPr>
          <p:cNvPr id="374" name="Google Shape;37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1c8e32401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41c8e3240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g41c8e32401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With the notable exception of medications for ADHD—which were first introduced in pediatric population and subsequently extended to adults—most psychotropic medications were first developed to treat psychiatric conditions in adults, and only later extended to children. Appropriate concerns have been raised about both the validity of applying adult diagnostic categories to children and the validity of extrapolating safety and efficacy information collected in adults to children.</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Growing research has provided a better understanding of the benefits and risks of the pediatric use of some psychotropics. For many others, however, the current knowledge base is incomplete. This inadequacy is especially evident with respect to their long-term use. In psychiatry, medications are seldom curative and long-term treatment is often required, thus raising concerns about both the persistence of the therapeutic effect and the safety of prolonged exposure to psychotropic agents at a time of rapid development. A related question is whether treatment in childhood will lead to better functional outcomes later in life. Unfortunately, controlled clinical trials are usually brief, and studying long-term treatment effects is methodologically difficult.</a:t>
            </a:r>
            <a:endParaRPr sz="1200" b="0" i="0" u="none" strike="noStrike" cap="none" dirty="0">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400"/>
              <a:buFont typeface="Arial"/>
              <a:buNone/>
            </a:pPr>
            <a:r>
              <a:rPr lang="en-US" dirty="0"/>
              <a:t>Medications to treat mental conditions (psychotropics) have become increasingly used in child and adolescent psychiatry around the world. From the serendipitous discovery by Bradley of the effects of amphetamines on child hyperactivity in 1937 to the multisite clinical trials of the 21st century, pediatric psychopharmacology has evolved from an area of research to a standard of clinical care (</a:t>
            </a:r>
            <a:r>
              <a:rPr lang="en-US" dirty="0" err="1"/>
              <a:t>Vitiello</a:t>
            </a:r>
            <a:r>
              <a:rPr lang="en-US" dirty="0"/>
              <a:t> &amp; </a:t>
            </a:r>
            <a:r>
              <a:rPr lang="en-US" dirty="0" err="1"/>
              <a:t>Davico</a:t>
            </a:r>
            <a:r>
              <a:rPr lang="en-US" dirty="0"/>
              <a:t>, 2018). Nevertheless, the role of pharmacotherapy in pediatric mental health remains the object of debate and controversy.</a:t>
            </a:r>
          </a:p>
          <a:p>
            <a:pPr marL="457200" lvl="0" indent="-228600" algn="l" rtl="0">
              <a:spcBef>
                <a:spcPts val="0"/>
              </a:spcBef>
              <a:spcAft>
                <a:spcPts val="0"/>
              </a:spcAft>
              <a:buClr>
                <a:schemeClr val="dk1"/>
              </a:buClr>
              <a:buSzPts val="1400"/>
              <a:buFont typeface="Arial"/>
              <a:buNone/>
            </a:pPr>
            <a:endParaRPr lang="en-US" dirty="0"/>
          </a:p>
          <a:p>
            <a:pPr marL="457200" lvl="0" indent="-228600" algn="l" rtl="0">
              <a:spcBef>
                <a:spcPts val="0"/>
              </a:spcBef>
              <a:spcAft>
                <a:spcPts val="0"/>
              </a:spcAft>
              <a:buClr>
                <a:schemeClr val="dk1"/>
              </a:buClr>
              <a:buSzPts val="1400"/>
              <a:buFont typeface="Arial"/>
              <a:buNone/>
            </a:pPr>
            <a:r>
              <a:rPr lang="en-US" dirty="0"/>
              <a:t>In 1937, Charles Bradley, a psychiatrist, administered </a:t>
            </a:r>
            <a:r>
              <a:rPr lang="en-US" dirty="0" err="1"/>
              <a:t>dlamphetamine</a:t>
            </a:r>
            <a:r>
              <a:rPr lang="en-US" dirty="0"/>
              <a:t> to “problem” children at the Bradley Home in Providence, Rhode Island (US), in an attempt to alleviate headaches. Bradley noticed an unexpected effect: improved school performance, social interactions, and emotional responses. Bradley’s studies went largely ignored for nearly 25 years. However, they proved to be an important precursor to studies on the use of amphetamines in ADHD (</a:t>
            </a:r>
            <a:r>
              <a:rPr lang="en-US" dirty="0" err="1"/>
              <a:t>Strohl</a:t>
            </a:r>
            <a:r>
              <a:rPr lang="en-US" dirty="0"/>
              <a:t>, 2011). </a:t>
            </a:r>
            <a:endParaRPr dirty="0"/>
          </a:p>
        </p:txBody>
      </p:sp>
      <p:sp>
        <p:nvSpPr>
          <p:cNvPr id="135" name="Google Shape;1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77811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 comprehensive diagnostic evaluation and psychosocial formulation is the necessary first step (Figure A.7.2). Patients with psychotic disorders often require pharmacological treatment as a first step to control symptoms and restore functioning. For more details on pharmacological treatment of psychosis, see Chapter H.5.1.</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Patients with non-psychotic disorders may often be successfully treated with non-pharmacological interventions first. For example, behavioral therapy can be an effective first step in the management of patients with mild major depression, OCD, and anxiety disorders. Not all children, however, improve with purely</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psychosocial interventions and, for them, medication may be necessary to improve their functioning. Of note, psychotherapy and medication are not mutually exclusive: in many conditions, such as depression and anxiety, combined use as been found to be more beneficial than monotherapy (</a:t>
            </a:r>
            <a:r>
              <a:rPr lang="en-US" sz="1200" b="0" i="0" u="none" strike="noStrike" cap="none" dirty="0" err="1">
                <a:solidFill>
                  <a:schemeClr val="dk1"/>
                </a:solidFill>
                <a:latin typeface="Calibri"/>
                <a:ea typeface="Calibri"/>
                <a:cs typeface="Calibri"/>
                <a:sym typeface="Calibri"/>
              </a:rPr>
              <a:t>Vitiello</a:t>
            </a:r>
            <a:r>
              <a:rPr lang="en-US" sz="1200" b="0" i="0" u="none" strike="noStrike" cap="none" dirty="0">
                <a:solidFill>
                  <a:schemeClr val="dk1"/>
                </a:solidFill>
                <a:latin typeface="Calibri"/>
                <a:ea typeface="Calibri"/>
                <a:cs typeface="Calibri"/>
                <a:sym typeface="Calibri"/>
              </a:rPr>
              <a:t>, 2009a).</a:t>
            </a:r>
            <a:endParaRPr dirty="0"/>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Thanks to clinical research conducted since the 1990’s, there is a growing body of evidence for the short-term efficacy of many medications (summarized in Table A.7.3). Much less strong is the evidence of their long-term effectiveness and safety. For more details on assessment of treatment evidence see Chapter A.6 and Figure A.6.8. Several placebo-controlled discontinuation studies have shown that </a:t>
            </a:r>
            <a:r>
              <a:rPr lang="en-US" sz="1200" b="0" i="0" u="none" strike="noStrike" cap="none" dirty="0" err="1">
                <a:solidFill>
                  <a:schemeClr val="dk1"/>
                </a:solidFill>
                <a:latin typeface="Calibri"/>
                <a:ea typeface="Calibri"/>
                <a:cs typeface="Calibri"/>
                <a:sym typeface="Calibri"/>
              </a:rPr>
              <a:t>longterm</a:t>
            </a:r>
            <a:r>
              <a:rPr lang="en-US" sz="1200" b="0" i="0" u="none" strike="noStrike" cap="none" dirty="0">
                <a:solidFill>
                  <a:schemeClr val="dk1"/>
                </a:solidFill>
                <a:latin typeface="Calibri"/>
                <a:ea typeface="Calibri"/>
                <a:cs typeface="Calibri"/>
                <a:sym typeface="Calibri"/>
              </a:rPr>
              <a:t> treatment can be effective in maintaining improvement and preventing symptom recurrence. For example, in youth suffering from depression, continuing antidepressant treatment significantly reduces the risk of relapse (Emslie et al, 2008). Likewise, discontinuing risperidone in children with autism and severe behavioral disturbances increases the risk of recurrence of aggression, self-injury, and tantrums compared with continuing treatment (Research Units on Pediatric Psychopharmacology Autism Network, 2005a). In addition, a number of naturalistic follow-up studies provide useful information on the long-term outcome of youths treated for several years, even though treatment effects are difficult to determine due to the lack of a control condition.</a:t>
            </a:r>
            <a:endParaRPr dirty="0"/>
          </a:p>
        </p:txBody>
      </p:sp>
      <p:sp>
        <p:nvSpPr>
          <p:cNvPr id="160" name="Google Shape;16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Beyond the level of evidence for each medication, prescribers also need to understand their regulatory environment. Some psychotropics have received approval for pediatric indications by drug regulatory agencies (i.e., the FDA in the US or the EMA in the European Union), while others are used off-label. </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In the US, many medications that have a high level of evidence also carry an FDA approval—for example, methylphenidate is FDA approved for ADHD in children aged 6 and older (see Table A.7.3). On the one hand there are medications that have a high level of evidence but do not have FDA approval—for example, sertraline has Type I level of evidence for efficacy in anxiety disorders in childhood, but no FDA indication. On the other hand, there are medications that have a low level of evidence, yet have FDA approval—for example, haloperidol has little evidence of efficacy among preschoolers, but it has an FDA indication for pediatric use starting at age 3.</a:t>
            </a:r>
            <a:endParaRPr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Likewise, controlled clinical trials support the efficacy of methylphenidate in preschoolers (age 3-6 years) with ADHD but it does not have an FDA indication for use before the age of 6 years, while amphetamines, which have not been adequately evaluated in controlled studies under age 6, have FDA approval starting at age 3. Thus, the on-label </a:t>
            </a:r>
            <a:r>
              <a:rPr lang="en-US" sz="1200" b="0" i="1" u="none" strike="noStrike" cap="none" dirty="0">
                <a:solidFill>
                  <a:schemeClr val="dk1"/>
                </a:solidFill>
                <a:latin typeface="Calibri"/>
                <a:ea typeface="Calibri"/>
                <a:cs typeface="Calibri"/>
                <a:sym typeface="Calibri"/>
              </a:rPr>
              <a:t>vs</a:t>
            </a:r>
            <a:r>
              <a:rPr lang="en-US" sz="1200" b="0" i="0" u="none" strike="noStrike" cap="none" dirty="0">
                <a:solidFill>
                  <a:schemeClr val="dk1"/>
                </a:solidFill>
                <a:latin typeface="Calibri"/>
                <a:ea typeface="Calibri"/>
                <a:cs typeface="Calibri"/>
                <a:sym typeface="Calibri"/>
              </a:rPr>
              <a:t>. off-label status of medications results from evidence of effectiveness as well as other factors, including the historical and regulatory context of their introduction.</a:t>
            </a:r>
            <a:endParaRPr dirty="0"/>
          </a:p>
        </p:txBody>
      </p:sp>
      <p:sp>
        <p:nvSpPr>
          <p:cNvPr id="168" name="Google Shape;16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ADHD: attention deficit hyperactivity disorder; OCD: obsessive compulsive disorder; GAD: generalized anxiety disorder; SP: social phobia. 1 Strength of the evidence: Type I: strong evidence from at least one systematic review of multiple well-designed randomized controlled trials. Type II: strong evidence from at least one properly designed randomized controlled trial. Type III: evidence from well-designed trials without randomization, single group, pre-post, cohort, time series or matched case-control studies. Type IV: evidence from well-designed non-experimental studies from more than one center or research group. Type V: opinions of respected authorities, based on clinical evidence, descriptive studies or reports of expert committees (Gray, 1997). 2 Approved for the treatment of epilepsy from infancy.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These inconsistencies are largely due to the fact that the FDA approval process was not designed to regulate clinical practice. Instead, it reflected the US legislative efforts to regulate the marketing and sale by pharmaceutical companies of new patented medications.</a:t>
            </a:r>
            <a:endParaRPr dirty="0"/>
          </a:p>
          <a:p>
            <a:pPr marL="0" lvl="0" indent="0" algn="l" rtl="0">
              <a:lnSpc>
                <a:spcPct val="100000"/>
              </a:lnSpc>
              <a:spcBef>
                <a:spcPts val="0"/>
              </a:spcBef>
              <a:spcAft>
                <a:spcPts val="0"/>
              </a:spcAft>
              <a:buSzPts val="1400"/>
              <a:buNone/>
            </a:pPr>
            <a:endParaRPr dirty="0"/>
          </a:p>
        </p:txBody>
      </p:sp>
      <p:sp>
        <p:nvSpPr>
          <p:cNvPr id="176" name="Google Shape;1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acapap.org/iacapap-textbook-of-child-and-adolescent-mental-healt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sd1goY_NRsk"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hyperlink" Target="https://youtu.be/sd1goY_NRsk"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subTitle" idx="1"/>
          </p:nvPr>
        </p:nvSpPr>
        <p:spPr>
          <a:xfrm flipH="1">
            <a:off x="5662980" y="4201319"/>
            <a:ext cx="3481020" cy="637381"/>
          </a:xfrm>
          <a:prstGeom prst="rect">
            <a:avLst/>
          </a:prstGeom>
          <a:solidFill>
            <a:schemeClr val="lt1"/>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1800"/>
              <a:buNone/>
            </a:pPr>
            <a:r>
              <a:rPr lang="en-US" sz="1800">
                <a:solidFill>
                  <a:schemeClr val="lt1"/>
                </a:solidFill>
                <a:latin typeface="Calibri"/>
                <a:ea typeface="Calibri"/>
                <a:cs typeface="Calibri"/>
                <a:sym typeface="Calibri"/>
              </a:rPr>
              <a:t> </a:t>
            </a:r>
            <a:endParaRPr sz="2400"/>
          </a:p>
          <a:p>
            <a:pPr marL="0" lvl="0" indent="0" algn="ctr" rtl="0">
              <a:lnSpc>
                <a:spcPct val="80000"/>
              </a:lnSpc>
              <a:spcBef>
                <a:spcPts val="160"/>
              </a:spcBef>
              <a:spcAft>
                <a:spcPts val="0"/>
              </a:spcAft>
              <a:buClr>
                <a:schemeClr val="lt1"/>
              </a:buClr>
              <a:buSzPts val="800"/>
              <a:buNone/>
            </a:pPr>
            <a:r>
              <a:rPr lang="en-US" sz="800">
                <a:solidFill>
                  <a:schemeClr val="lt1"/>
                </a:solidFill>
                <a:latin typeface="Calibri"/>
                <a:ea typeface="Calibri"/>
                <a:cs typeface="Calibri"/>
                <a:sym typeface="Calibri"/>
              </a:rPr>
              <a:t>DEPRESSION IN CHILDREN AND</a:t>
            </a:r>
            <a:endParaRPr/>
          </a:p>
          <a:p>
            <a:pPr marL="0" lvl="0" indent="0" algn="ctr" rtl="0">
              <a:lnSpc>
                <a:spcPct val="80000"/>
              </a:lnSpc>
              <a:spcBef>
                <a:spcPts val="160"/>
              </a:spcBef>
              <a:spcAft>
                <a:spcPts val="0"/>
              </a:spcAft>
              <a:buClr>
                <a:schemeClr val="lt1"/>
              </a:buClr>
              <a:buSzPts val="800"/>
              <a:buNone/>
            </a:pPr>
            <a:r>
              <a:rPr lang="en-US" sz="800">
                <a:solidFill>
                  <a:schemeClr val="lt1"/>
                </a:solidFill>
                <a:latin typeface="Calibri"/>
                <a:ea typeface="Calibri"/>
                <a:cs typeface="Calibri"/>
                <a:sym typeface="Calibri"/>
              </a:rPr>
              <a:t>ADOLESCENTS</a:t>
            </a:r>
            <a:endParaRPr/>
          </a:p>
          <a:p>
            <a:pPr marL="0" lvl="0" indent="0" algn="ctr" rtl="0">
              <a:lnSpc>
                <a:spcPct val="80000"/>
              </a:lnSpc>
              <a:spcBef>
                <a:spcPts val="160"/>
              </a:spcBef>
              <a:spcAft>
                <a:spcPts val="0"/>
              </a:spcAft>
              <a:buClr>
                <a:srgbClr val="888888"/>
              </a:buClr>
              <a:buSzPts val="800"/>
              <a:buNone/>
            </a:pPr>
            <a:endParaRPr sz="800"/>
          </a:p>
          <a:p>
            <a:pPr marL="0" lvl="0" indent="0" algn="ctr" rtl="0">
              <a:lnSpc>
                <a:spcPct val="80000"/>
              </a:lnSpc>
              <a:spcBef>
                <a:spcPts val="160"/>
              </a:spcBef>
              <a:spcAft>
                <a:spcPts val="0"/>
              </a:spcAft>
              <a:buClr>
                <a:srgbClr val="888888"/>
              </a:buClr>
              <a:buSzPts val="800"/>
              <a:buNone/>
            </a:pPr>
            <a:endParaRPr sz="800"/>
          </a:p>
          <a:p>
            <a:pPr marL="0" lvl="0" indent="0" algn="ctr" rtl="0">
              <a:lnSpc>
                <a:spcPct val="80000"/>
              </a:lnSpc>
              <a:spcBef>
                <a:spcPts val="160"/>
              </a:spcBef>
              <a:spcAft>
                <a:spcPts val="0"/>
              </a:spcAft>
              <a:buClr>
                <a:srgbClr val="888888"/>
              </a:buClr>
              <a:buSzPts val="800"/>
              <a:buNone/>
            </a:pPr>
            <a:endParaRPr sz="800"/>
          </a:p>
        </p:txBody>
      </p:sp>
      <p:sp>
        <p:nvSpPr>
          <p:cNvPr id="90" name="Google Shape;90;p13"/>
          <p:cNvSpPr txBox="1">
            <a:spLocks noGrp="1"/>
          </p:cNvSpPr>
          <p:nvPr>
            <p:ph type="ctrTitle"/>
          </p:nvPr>
        </p:nvSpPr>
        <p:spPr>
          <a:xfrm>
            <a:off x="-94883" y="190500"/>
            <a:ext cx="5757863" cy="64658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Calibri"/>
              <a:buNone/>
            </a:pPr>
            <a:endParaRPr sz="2000" b="1" dirty="0"/>
          </a:p>
        </p:txBody>
      </p:sp>
      <p:sp>
        <p:nvSpPr>
          <p:cNvPr id="91" name="Google Shape;91;p13"/>
          <p:cNvSpPr txBox="1"/>
          <p:nvPr/>
        </p:nvSpPr>
        <p:spPr>
          <a:xfrm>
            <a:off x="5662980" y="953"/>
            <a:ext cx="3481020" cy="369332"/>
          </a:xfrm>
          <a:prstGeom prst="rect">
            <a:avLst/>
          </a:prstGeom>
          <a:solidFill>
            <a:srgbClr val="008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sp>
        <p:nvSpPr>
          <p:cNvPr id="92" name="Google Shape;92;p13"/>
          <p:cNvSpPr txBox="1"/>
          <p:nvPr/>
        </p:nvSpPr>
        <p:spPr>
          <a:xfrm>
            <a:off x="5662980" y="877332"/>
            <a:ext cx="3481020" cy="353943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000"/>
                </a:solidFill>
                <a:latin typeface="Times"/>
                <a:ea typeface="Times"/>
                <a:cs typeface="Times"/>
                <a:sym typeface="Times"/>
              </a:rPr>
              <a:t>PRINCIPLES IN USING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000"/>
                </a:solidFill>
                <a:latin typeface="Times"/>
                <a:ea typeface="Times"/>
                <a:cs typeface="Times"/>
                <a:sym typeface="Times"/>
              </a:rPr>
              <a:t>PSYCHOTROPIC MEDICATION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000"/>
                </a:solidFill>
                <a:latin typeface="Times"/>
                <a:ea typeface="Times"/>
                <a:cs typeface="Times"/>
                <a:sym typeface="Times"/>
              </a:rPr>
              <a:t>IN CHILDREN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8000"/>
                </a:solidFill>
                <a:latin typeface="Times"/>
                <a:ea typeface="Times"/>
                <a:cs typeface="Times"/>
                <a:sym typeface="Times"/>
              </a:rPr>
              <a:t>ADOLESCENTS</a:t>
            </a:r>
            <a:endParaRPr sz="3200" b="1" i="0" u="none" strike="noStrike" cap="none">
              <a:solidFill>
                <a:srgbClr val="008000"/>
              </a:solidFill>
              <a:latin typeface="Times"/>
              <a:ea typeface="Times"/>
              <a:cs typeface="Times"/>
              <a:sym typeface="Times"/>
            </a:endParaRPr>
          </a:p>
        </p:txBody>
      </p:sp>
      <p:sp>
        <p:nvSpPr>
          <p:cNvPr id="93" name="Google Shape;93;p13"/>
          <p:cNvSpPr txBox="1"/>
          <p:nvPr/>
        </p:nvSpPr>
        <p:spPr>
          <a:xfrm>
            <a:off x="5662980" y="6550223"/>
            <a:ext cx="3481020" cy="307777"/>
          </a:xfrm>
          <a:prstGeom prst="rect">
            <a:avLst/>
          </a:prstGeom>
          <a:solidFill>
            <a:srgbClr val="008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Adapted by Oscar </a:t>
            </a:r>
            <a:r>
              <a:rPr lang="en-US" sz="1400" b="0" i="0" u="none" strike="noStrike" cap="none" dirty="0" err="1">
                <a:solidFill>
                  <a:schemeClr val="lt1"/>
                </a:solidFill>
                <a:latin typeface="Calibri"/>
                <a:ea typeface="Calibri"/>
                <a:cs typeface="Calibri"/>
                <a:sym typeface="Calibri"/>
              </a:rPr>
              <a:t>Gerdner</a:t>
            </a:r>
            <a:r>
              <a:rPr lang="en-US" sz="1400" b="0" i="0" u="none" strike="noStrike" cap="none" dirty="0">
                <a:solidFill>
                  <a:schemeClr val="lt1"/>
                </a:solidFill>
                <a:latin typeface="Calibri"/>
                <a:ea typeface="Calibri"/>
                <a:cs typeface="Calibri"/>
                <a:sym typeface="Calibri"/>
              </a:rPr>
              <a:t> &amp; Julie Chilton</a:t>
            </a:r>
            <a:endParaRPr sz="1400" b="0" i="0" u="none" strike="noStrike" cap="none" dirty="0">
              <a:solidFill>
                <a:srgbClr val="000000"/>
              </a:solidFill>
              <a:latin typeface="Arial"/>
              <a:ea typeface="Arial"/>
              <a:cs typeface="Arial"/>
              <a:sym typeface="Arial"/>
            </a:endParaRPr>
          </a:p>
        </p:txBody>
      </p:sp>
      <p:sp>
        <p:nvSpPr>
          <p:cNvPr id="94" name="Google Shape;94;p13"/>
          <p:cNvSpPr txBox="1"/>
          <p:nvPr/>
        </p:nvSpPr>
        <p:spPr>
          <a:xfrm>
            <a:off x="5662980" y="371893"/>
            <a:ext cx="3481020" cy="369332"/>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Chapter A.7 </a:t>
            </a:r>
            <a:endParaRPr sz="1800" b="0" i="0" u="none" strike="noStrike" cap="none">
              <a:solidFill>
                <a:schemeClr val="lt1"/>
              </a:solidFill>
              <a:latin typeface="Calibri"/>
              <a:ea typeface="Calibri"/>
              <a:cs typeface="Calibri"/>
              <a:sym typeface="Calibri"/>
            </a:endParaRPr>
          </a:p>
        </p:txBody>
      </p:sp>
      <p:sp>
        <p:nvSpPr>
          <p:cNvPr id="95" name="Google Shape;95;p13"/>
          <p:cNvSpPr txBox="1"/>
          <p:nvPr/>
        </p:nvSpPr>
        <p:spPr>
          <a:xfrm>
            <a:off x="5662978" y="5900675"/>
            <a:ext cx="3481021" cy="649548"/>
          </a:xfrm>
          <a:prstGeom prst="rect">
            <a:avLst/>
          </a:prstGeom>
          <a:solidFill>
            <a:srgbClr val="7F7F7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Companion PowerPoint Presentation</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5662979" y="4445815"/>
            <a:ext cx="3481021"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a:ea typeface="Times"/>
                <a:cs typeface="Times"/>
                <a:sym typeface="Times"/>
              </a:rPr>
              <a:t>Boris Lorberg, Chiara Davico, Dmytro Martsenkovskyi &amp;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a:ea typeface="Times"/>
                <a:cs typeface="Times"/>
                <a:sym typeface="Times"/>
              </a:rPr>
              <a:t>Benedetto Vitiello</a:t>
            </a:r>
            <a:endParaRPr sz="2000" b="1" i="0" u="none" strike="noStrike" cap="none">
              <a:solidFill>
                <a:schemeClr val="dk1"/>
              </a:solidFill>
              <a:latin typeface="Times"/>
              <a:ea typeface="Times"/>
              <a:cs typeface="Times"/>
              <a:sym typeface="Times"/>
            </a:endParaRPr>
          </a:p>
        </p:txBody>
      </p:sp>
      <p:pic>
        <p:nvPicPr>
          <p:cNvPr id="11" name="Picture 10">
            <a:extLst>
              <a:ext uri="{FF2B5EF4-FFF2-40B4-BE49-F238E27FC236}">
                <a16:creationId xmlns:a16="http://schemas.microsoft.com/office/drawing/2014/main" id="{237A8913-520E-0A41-B19E-F2D47C3EE1A7}"/>
              </a:ext>
            </a:extLst>
          </p:cNvPr>
          <p:cNvPicPr>
            <a:picLocks noChangeAspect="1"/>
          </p:cNvPicPr>
          <p:nvPr/>
        </p:nvPicPr>
        <p:blipFill>
          <a:blip r:embed="rId3"/>
          <a:stretch>
            <a:fillRect/>
          </a:stretch>
        </p:blipFill>
        <p:spPr>
          <a:xfrm>
            <a:off x="0" y="0"/>
            <a:ext cx="5662977"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sp>
        <p:nvSpPr>
          <p:cNvPr id="119" name="Rectangle 118">
            <a:extLst>
              <a:ext uri="{FF2B5EF4-FFF2-40B4-BE49-F238E27FC236}">
                <a16:creationId xmlns:a16="http://schemas.microsoft.com/office/drawing/2014/main" id="{0928A03B-91F6-411C-B9BC-03A4B8A3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597021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Google Shape;178;p24"/>
          <p:cNvPicPr preferRelativeResize="0"/>
          <p:nvPr/>
        </p:nvPicPr>
        <p:blipFill rotWithShape="1">
          <a:blip r:embed="rId3"/>
          <a:srcRect r="-1" b="3691"/>
          <a:stretch/>
        </p:blipFill>
        <p:spPr>
          <a:xfrm>
            <a:off x="253745" y="338328"/>
            <a:ext cx="8661654" cy="5943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5"/>
          <p:cNvPicPr preferRelativeResize="0"/>
          <p:nvPr/>
        </p:nvPicPr>
        <p:blipFill>
          <a:blip r:embed="rId3">
            <a:alphaModFix/>
          </a:blip>
          <a:stretch>
            <a:fillRect/>
          </a:stretch>
        </p:blipFill>
        <p:spPr>
          <a:xfrm>
            <a:off x="0" y="1576050"/>
            <a:ext cx="9143999" cy="5281950"/>
          </a:xfrm>
          <a:prstGeom prst="rect">
            <a:avLst/>
          </a:prstGeom>
          <a:noFill/>
          <a:ln>
            <a:noFill/>
          </a:ln>
        </p:spPr>
      </p:pic>
      <p:pic>
        <p:nvPicPr>
          <p:cNvPr id="185" name="Google Shape;185;p25"/>
          <p:cNvPicPr preferRelativeResize="0"/>
          <p:nvPr/>
        </p:nvPicPr>
        <p:blipFill>
          <a:blip r:embed="rId4">
            <a:alphaModFix/>
          </a:blip>
          <a:stretch>
            <a:fillRect/>
          </a:stretch>
        </p:blipFill>
        <p:spPr>
          <a:xfrm>
            <a:off x="0" y="1"/>
            <a:ext cx="9143999" cy="1576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6"/>
          <p:cNvPicPr preferRelativeResize="0"/>
          <p:nvPr/>
        </p:nvPicPr>
        <p:blipFill>
          <a:blip r:embed="rId3">
            <a:alphaModFix/>
          </a:blip>
          <a:stretch>
            <a:fillRect/>
          </a:stretch>
        </p:blipFill>
        <p:spPr>
          <a:xfrm>
            <a:off x="0" y="41800"/>
            <a:ext cx="914400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US" sz="3600" dirty="0"/>
              <a:t>Regulatory environment:</a:t>
            </a:r>
            <a:endParaRPr sz="3600" dirty="0"/>
          </a:p>
          <a:p>
            <a:pPr marL="914400" lvl="1" indent="-457200" algn="l" rtl="0">
              <a:lnSpc>
                <a:spcPct val="100000"/>
              </a:lnSpc>
              <a:spcBef>
                <a:spcPts val="360"/>
              </a:spcBef>
              <a:spcAft>
                <a:spcPts val="0"/>
              </a:spcAft>
              <a:buSzPts val="3600"/>
              <a:buChar char="–"/>
            </a:pPr>
            <a:r>
              <a:rPr lang="en-US" sz="3600" dirty="0"/>
              <a:t>Historical</a:t>
            </a:r>
            <a:endParaRPr sz="3600" dirty="0"/>
          </a:p>
          <a:p>
            <a:pPr marL="914400" lvl="1" indent="-457200" algn="l" rtl="0">
              <a:lnSpc>
                <a:spcPct val="100000"/>
              </a:lnSpc>
              <a:spcBef>
                <a:spcPts val="360"/>
              </a:spcBef>
              <a:spcAft>
                <a:spcPts val="0"/>
              </a:spcAft>
              <a:buSzPts val="3600"/>
              <a:buChar char="–"/>
            </a:pPr>
            <a:r>
              <a:rPr lang="en-US" sz="3600" dirty="0"/>
              <a:t>Economic</a:t>
            </a:r>
            <a:endParaRPr sz="3600" dirty="0"/>
          </a:p>
          <a:p>
            <a:pPr marL="914400" lvl="1" indent="-457200" algn="l" rtl="0">
              <a:lnSpc>
                <a:spcPct val="100000"/>
              </a:lnSpc>
              <a:spcBef>
                <a:spcPts val="360"/>
              </a:spcBef>
              <a:spcAft>
                <a:spcPts val="0"/>
              </a:spcAft>
              <a:buSzPts val="3600"/>
              <a:buChar char="–"/>
            </a:pPr>
            <a:r>
              <a:rPr lang="en-US" sz="3600" dirty="0"/>
              <a:t>Important to explain to patients, legislators</a:t>
            </a:r>
            <a:endParaRPr sz="3600" dirty="0"/>
          </a:p>
          <a:p>
            <a:pPr marL="0" lvl="0" indent="0" algn="l" rtl="0">
              <a:lnSpc>
                <a:spcPct val="100000"/>
              </a:lnSpc>
              <a:spcBef>
                <a:spcPts val="360"/>
              </a:spcBef>
              <a:spcAft>
                <a:spcPts val="0"/>
              </a:spcAft>
              <a:buSzPts val="3600"/>
              <a:buNone/>
            </a:pPr>
            <a:endParaRPr lang="en-US" sz="3600" dirty="0"/>
          </a:p>
          <a:p>
            <a:pPr marL="0" lvl="0" indent="0" algn="l" rtl="0">
              <a:lnSpc>
                <a:spcPct val="100000"/>
              </a:lnSpc>
              <a:spcBef>
                <a:spcPts val="360"/>
              </a:spcBef>
              <a:spcAft>
                <a:spcPts val="0"/>
              </a:spcAft>
              <a:buSzPts val="3600"/>
              <a:buNone/>
            </a:pPr>
            <a:r>
              <a:rPr lang="en-US" sz="3600" dirty="0"/>
              <a:t>Some countries base own regulations on FDA</a:t>
            </a:r>
            <a:endParaRPr sz="3600" dirty="0"/>
          </a:p>
        </p:txBody>
      </p:sp>
      <p:sp>
        <p:nvSpPr>
          <p:cNvPr id="198" name="Google Shape;198;p27"/>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When to Use Psychotropics in Youth?</a:t>
            </a:r>
            <a:endParaRPr/>
          </a:p>
        </p:txBody>
      </p:sp>
      <p:pic>
        <p:nvPicPr>
          <p:cNvPr id="5" name="Picture 4">
            <a:extLst>
              <a:ext uri="{FF2B5EF4-FFF2-40B4-BE49-F238E27FC236}">
                <a16:creationId xmlns:a16="http://schemas.microsoft.com/office/drawing/2014/main" id="{2A026221-BF29-794B-ABA1-DF7D7A9DAB59}"/>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When to Use Psychotropics in Youth?</a:t>
            </a:r>
            <a:endParaRPr/>
          </a:p>
        </p:txBody>
      </p:sp>
      <p:sp>
        <p:nvSpPr>
          <p:cNvPr id="206" name="Google Shape;206;p28"/>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488950" algn="l" rtl="0">
              <a:lnSpc>
                <a:spcPct val="100000"/>
              </a:lnSpc>
              <a:spcBef>
                <a:spcPts val="360"/>
              </a:spcBef>
              <a:spcAft>
                <a:spcPts val="0"/>
              </a:spcAft>
              <a:buSzPts val="4100"/>
              <a:buChar char="•"/>
            </a:pPr>
            <a:r>
              <a:rPr lang="en-US" dirty="0"/>
              <a:t>Drug availability </a:t>
            </a:r>
            <a:endParaRPr dirty="0"/>
          </a:p>
          <a:p>
            <a:pPr marL="914400" lvl="1" indent="-488950" algn="l" rtl="0">
              <a:lnSpc>
                <a:spcPct val="100000"/>
              </a:lnSpc>
              <a:spcBef>
                <a:spcPts val="360"/>
              </a:spcBef>
              <a:spcAft>
                <a:spcPts val="0"/>
              </a:spcAft>
              <a:buClr>
                <a:schemeClr val="dk1"/>
              </a:buClr>
              <a:buSzPts val="4100"/>
              <a:buChar char="–"/>
            </a:pPr>
            <a:r>
              <a:rPr lang="en-US" sz="3200" dirty="0"/>
              <a:t>economic factors</a:t>
            </a:r>
            <a:endParaRPr sz="3200" dirty="0"/>
          </a:p>
          <a:p>
            <a:pPr marL="914400" lvl="1" indent="-488950" algn="l" rtl="0">
              <a:lnSpc>
                <a:spcPct val="100000"/>
              </a:lnSpc>
              <a:spcBef>
                <a:spcPts val="360"/>
              </a:spcBef>
              <a:spcAft>
                <a:spcPts val="0"/>
              </a:spcAft>
              <a:buClr>
                <a:schemeClr val="dk1"/>
              </a:buClr>
              <a:buSzPts val="4100"/>
              <a:buChar char="–"/>
            </a:pPr>
            <a:r>
              <a:rPr lang="en-US" sz="3200" dirty="0"/>
              <a:t>political factors </a:t>
            </a:r>
          </a:p>
          <a:p>
            <a:pPr marL="425450" lvl="1" indent="0" algn="l" rtl="0">
              <a:lnSpc>
                <a:spcPct val="100000"/>
              </a:lnSpc>
              <a:spcBef>
                <a:spcPts val="360"/>
              </a:spcBef>
              <a:spcAft>
                <a:spcPts val="0"/>
              </a:spcAft>
              <a:buClr>
                <a:schemeClr val="dk1"/>
              </a:buClr>
              <a:buSzPts val="4100"/>
              <a:buNone/>
            </a:pPr>
            <a:endParaRPr sz="3200" dirty="0"/>
          </a:p>
          <a:p>
            <a:pPr marL="457200" lvl="0" indent="-488950" algn="l" rtl="0">
              <a:lnSpc>
                <a:spcPct val="100000"/>
              </a:lnSpc>
              <a:spcBef>
                <a:spcPts val="0"/>
              </a:spcBef>
              <a:spcAft>
                <a:spcPts val="0"/>
              </a:spcAft>
              <a:buSzPts val="4100"/>
              <a:buChar char="•"/>
            </a:pPr>
            <a:r>
              <a:rPr lang="en-US" dirty="0"/>
              <a:t>Lack of drug availability may lead to ineffective, </a:t>
            </a:r>
            <a:endParaRPr dirty="0"/>
          </a:p>
          <a:p>
            <a:pPr marL="0" lvl="0" indent="457200" algn="l" rtl="0">
              <a:lnSpc>
                <a:spcPct val="100000"/>
              </a:lnSpc>
              <a:spcBef>
                <a:spcPts val="360"/>
              </a:spcBef>
              <a:spcAft>
                <a:spcPts val="0"/>
              </a:spcAft>
              <a:buNone/>
            </a:pPr>
            <a:r>
              <a:rPr lang="en-US" dirty="0"/>
              <a:t>harmful treatments</a:t>
            </a:r>
            <a:endParaRPr dirty="0"/>
          </a:p>
        </p:txBody>
      </p:sp>
      <p:pic>
        <p:nvPicPr>
          <p:cNvPr id="5" name="Picture 4">
            <a:extLst>
              <a:ext uri="{FF2B5EF4-FFF2-40B4-BE49-F238E27FC236}">
                <a16:creationId xmlns:a16="http://schemas.microsoft.com/office/drawing/2014/main" id="{AC996933-5B07-7948-9720-9FD9ED41897F}"/>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9"/>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Pharmacokinetics</a:t>
            </a:r>
            <a:endParaRPr sz="3200" b="1">
              <a:solidFill>
                <a:srgbClr val="F2F2F2"/>
              </a:solidFill>
            </a:endParaRPr>
          </a:p>
        </p:txBody>
      </p:sp>
      <p:sp>
        <p:nvSpPr>
          <p:cNvPr id="220" name="Google Shape;220;p30"/>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dirty="0"/>
              <a:t>Over development, changes in medication</a:t>
            </a:r>
            <a:endParaRPr dirty="0"/>
          </a:p>
          <a:p>
            <a:pPr marL="914400" lvl="1" indent="-342900" algn="l" rtl="0">
              <a:lnSpc>
                <a:spcPct val="100000"/>
              </a:lnSpc>
              <a:spcBef>
                <a:spcPts val="360"/>
              </a:spcBef>
              <a:spcAft>
                <a:spcPts val="0"/>
              </a:spcAft>
              <a:buSzPts val="1800"/>
              <a:buChar char="–"/>
            </a:pPr>
            <a:r>
              <a:rPr lang="en-US" dirty="0"/>
              <a:t>Absorption</a:t>
            </a:r>
            <a:endParaRPr dirty="0"/>
          </a:p>
          <a:p>
            <a:pPr marL="914400" lvl="1" indent="-342900" algn="l" rtl="0">
              <a:lnSpc>
                <a:spcPct val="100000"/>
              </a:lnSpc>
              <a:spcBef>
                <a:spcPts val="360"/>
              </a:spcBef>
              <a:spcAft>
                <a:spcPts val="0"/>
              </a:spcAft>
              <a:buSzPts val="1800"/>
              <a:buChar char="–"/>
            </a:pPr>
            <a:r>
              <a:rPr lang="en-US" dirty="0"/>
              <a:t>Distribution</a:t>
            </a:r>
            <a:endParaRPr dirty="0"/>
          </a:p>
          <a:p>
            <a:pPr marL="914400" lvl="1" indent="-342900" algn="l" rtl="0">
              <a:lnSpc>
                <a:spcPct val="100000"/>
              </a:lnSpc>
              <a:spcBef>
                <a:spcPts val="360"/>
              </a:spcBef>
              <a:spcAft>
                <a:spcPts val="0"/>
              </a:spcAft>
              <a:buSzPts val="1800"/>
              <a:buChar char="–"/>
            </a:pPr>
            <a:r>
              <a:rPr lang="en-US" dirty="0"/>
              <a:t>Metabolism</a:t>
            </a:r>
            <a:endParaRPr dirty="0"/>
          </a:p>
          <a:p>
            <a:pPr marL="914400" lvl="1" indent="-342900" algn="l" rtl="0">
              <a:lnSpc>
                <a:spcPct val="100000"/>
              </a:lnSpc>
              <a:spcBef>
                <a:spcPts val="360"/>
              </a:spcBef>
              <a:spcAft>
                <a:spcPts val="0"/>
              </a:spcAft>
              <a:buSzPts val="1800"/>
              <a:buChar char="–"/>
            </a:pPr>
            <a:r>
              <a:rPr lang="en-US" dirty="0"/>
              <a:t>Excretion</a:t>
            </a:r>
          </a:p>
          <a:p>
            <a:pPr marL="571500" lvl="1" indent="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Clr>
                <a:schemeClr val="dk1"/>
              </a:buClr>
              <a:buSzPts val="1800"/>
              <a:buChar char="•"/>
            </a:pPr>
            <a:r>
              <a:rPr lang="en-US" dirty="0"/>
              <a:t>Cannot simply extrapolate dosing for children based on adult data</a:t>
            </a:r>
            <a:endParaRPr dirty="0"/>
          </a:p>
          <a:p>
            <a:pPr marL="457200" lvl="0" indent="-228600" algn="l" rtl="0">
              <a:lnSpc>
                <a:spcPct val="100000"/>
              </a:lnSpc>
              <a:spcBef>
                <a:spcPts val="360"/>
              </a:spcBef>
              <a:spcAft>
                <a:spcPts val="0"/>
              </a:spcAft>
              <a:buClr>
                <a:schemeClr val="dk1"/>
              </a:buClr>
              <a:buSzPts val="1800"/>
              <a:buNone/>
            </a:pPr>
            <a:endParaRPr dirty="0"/>
          </a:p>
          <a:p>
            <a:pPr marL="457200" lvl="0" indent="-228600" algn="l" rtl="0">
              <a:lnSpc>
                <a:spcPct val="100000"/>
              </a:lnSpc>
              <a:spcBef>
                <a:spcPts val="360"/>
              </a:spcBef>
              <a:spcAft>
                <a:spcPts val="0"/>
              </a:spcAft>
              <a:buClr>
                <a:schemeClr val="dk1"/>
              </a:buClr>
              <a:buSzPts val="1800"/>
              <a:buNone/>
            </a:pPr>
            <a:endParaRPr dirty="0"/>
          </a:p>
        </p:txBody>
      </p:sp>
      <p:pic>
        <p:nvPicPr>
          <p:cNvPr id="5" name="Picture 4">
            <a:extLst>
              <a:ext uri="{FF2B5EF4-FFF2-40B4-BE49-F238E27FC236}">
                <a16:creationId xmlns:a16="http://schemas.microsoft.com/office/drawing/2014/main" id="{C0456292-B63D-AD44-92CA-A470A9F609F3}"/>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a:blip r:embed="rId3">
            <a:alphaModFix/>
          </a:blip>
          <a:stretch>
            <a:fillRect/>
          </a:stretch>
        </p:blipFill>
        <p:spPr>
          <a:xfrm>
            <a:off x="29500" y="685279"/>
            <a:ext cx="9091601" cy="4877842"/>
          </a:xfrm>
          <a:prstGeom prst="rect">
            <a:avLst/>
          </a:prstGeom>
          <a:noFill/>
          <a:ln>
            <a:noFill/>
          </a:ln>
        </p:spPr>
      </p:pic>
      <p:pic>
        <p:nvPicPr>
          <p:cNvPr id="4" name="Picture 3">
            <a:extLst>
              <a:ext uri="{FF2B5EF4-FFF2-40B4-BE49-F238E27FC236}">
                <a16:creationId xmlns:a16="http://schemas.microsoft.com/office/drawing/2014/main" id="{496E197D-7B8F-6E43-940D-37963F4C53CC}"/>
              </a:ext>
            </a:extLst>
          </p:cNvPr>
          <p:cNvPicPr>
            <a:picLocks noChangeAspect="1"/>
          </p:cNvPicPr>
          <p:nvPr/>
        </p:nvPicPr>
        <p:blipFill>
          <a:blip r:embed="rId4"/>
          <a:stretch>
            <a:fillRect/>
          </a:stretch>
        </p:blipFill>
        <p:spPr>
          <a:xfrm>
            <a:off x="8268843" y="5671119"/>
            <a:ext cx="835914" cy="11824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Pharmacokinetics</a:t>
            </a:r>
            <a:endParaRPr sz="3200" b="1">
              <a:solidFill>
                <a:srgbClr val="F2F2F2"/>
              </a:solidFill>
            </a:endParaRPr>
          </a:p>
        </p:txBody>
      </p:sp>
      <p:sp>
        <p:nvSpPr>
          <p:cNvPr id="235" name="Google Shape;235;p32"/>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dirty="0"/>
              <a:t>Phase I metabolism via hepatic CYP450 enzymes</a:t>
            </a:r>
          </a:p>
          <a:p>
            <a:pPr marL="114300" lvl="0" indent="0" algn="l" rtl="0">
              <a:lnSpc>
                <a:spcPct val="100000"/>
              </a:lnSpc>
              <a:spcBef>
                <a:spcPts val="360"/>
              </a:spcBef>
              <a:spcAft>
                <a:spcPts val="0"/>
              </a:spcAft>
              <a:buClr>
                <a:schemeClr val="dk1"/>
              </a:buClr>
              <a:buSzPts val="1800"/>
              <a:buNone/>
            </a:pPr>
            <a:endParaRPr dirty="0"/>
          </a:p>
          <a:p>
            <a:pPr marL="457200" lvl="0" indent="-342900" algn="l" rtl="0">
              <a:lnSpc>
                <a:spcPct val="100000"/>
              </a:lnSpc>
              <a:spcBef>
                <a:spcPts val="360"/>
              </a:spcBef>
              <a:spcAft>
                <a:spcPts val="0"/>
              </a:spcAft>
              <a:buClr>
                <a:schemeClr val="dk1"/>
              </a:buClr>
              <a:buSzPts val="1800"/>
              <a:buChar char="•"/>
            </a:pPr>
            <a:r>
              <a:rPr lang="en-US" dirty="0"/>
              <a:t>CYP’s 3A4 and 2D6 (also 2C9 &amp; 2C19) in youth</a:t>
            </a:r>
          </a:p>
          <a:p>
            <a:pPr marL="114300" lvl="0" indent="0" algn="l" rtl="0">
              <a:lnSpc>
                <a:spcPct val="100000"/>
              </a:lnSpc>
              <a:spcBef>
                <a:spcPts val="360"/>
              </a:spcBef>
              <a:spcAft>
                <a:spcPts val="0"/>
              </a:spcAft>
              <a:buClr>
                <a:schemeClr val="dk1"/>
              </a:buClr>
              <a:buSzPts val="1800"/>
              <a:buNone/>
            </a:pPr>
            <a:endParaRPr dirty="0"/>
          </a:p>
          <a:p>
            <a:pPr marL="457200" lvl="0" indent="-342900" algn="l" rtl="0">
              <a:lnSpc>
                <a:spcPct val="100000"/>
              </a:lnSpc>
              <a:spcBef>
                <a:spcPts val="360"/>
              </a:spcBef>
              <a:spcAft>
                <a:spcPts val="0"/>
              </a:spcAft>
              <a:buClr>
                <a:schemeClr val="dk1"/>
              </a:buClr>
              <a:buSzPts val="1800"/>
              <a:buChar char="•"/>
            </a:pPr>
            <a:r>
              <a:rPr lang="en-US" dirty="0"/>
              <a:t>Inhibition or induction of CYP’s 🡪 </a:t>
            </a:r>
            <a:endParaRPr dirty="0"/>
          </a:p>
          <a:p>
            <a:pPr marL="914400" lvl="1" indent="-342900" algn="l" rtl="0">
              <a:lnSpc>
                <a:spcPct val="100000"/>
              </a:lnSpc>
              <a:spcBef>
                <a:spcPts val="360"/>
              </a:spcBef>
              <a:spcAft>
                <a:spcPts val="0"/>
              </a:spcAft>
              <a:buClr>
                <a:schemeClr val="dk1"/>
              </a:buClr>
              <a:buSzPts val="1800"/>
              <a:buChar char="–"/>
            </a:pPr>
            <a:r>
              <a:rPr lang="en-US" dirty="0"/>
              <a:t>Increased or decreased levels</a:t>
            </a:r>
            <a:endParaRPr dirty="0"/>
          </a:p>
          <a:p>
            <a:pPr marL="914400" lvl="1" indent="-342900" algn="l" rtl="0">
              <a:lnSpc>
                <a:spcPct val="100000"/>
              </a:lnSpc>
              <a:spcBef>
                <a:spcPts val="360"/>
              </a:spcBef>
              <a:spcAft>
                <a:spcPts val="0"/>
              </a:spcAft>
              <a:buClr>
                <a:schemeClr val="dk1"/>
              </a:buClr>
              <a:buSzPts val="1800"/>
              <a:buChar char="–"/>
            </a:pPr>
            <a:r>
              <a:rPr lang="en-US" dirty="0"/>
              <a:t>Medication interactions</a:t>
            </a:r>
            <a:endParaRPr dirty="0"/>
          </a:p>
          <a:p>
            <a:pPr marL="457200" lvl="0" indent="-228600" algn="l" rtl="0">
              <a:lnSpc>
                <a:spcPct val="100000"/>
              </a:lnSpc>
              <a:spcBef>
                <a:spcPts val="360"/>
              </a:spcBef>
              <a:spcAft>
                <a:spcPts val="0"/>
              </a:spcAft>
              <a:buClr>
                <a:schemeClr val="dk1"/>
              </a:buClr>
              <a:buSzPts val="1800"/>
              <a:buNone/>
            </a:pPr>
            <a:endParaRPr dirty="0"/>
          </a:p>
          <a:p>
            <a:pPr marL="457200" lvl="0" indent="-228600" algn="l" rtl="0">
              <a:lnSpc>
                <a:spcPct val="100000"/>
              </a:lnSpc>
              <a:spcBef>
                <a:spcPts val="360"/>
              </a:spcBef>
              <a:spcAft>
                <a:spcPts val="0"/>
              </a:spcAft>
              <a:buClr>
                <a:schemeClr val="dk1"/>
              </a:buClr>
              <a:buSzPts val="1800"/>
              <a:buNone/>
            </a:pPr>
            <a:endParaRPr dirty="0"/>
          </a:p>
          <a:p>
            <a:pPr marL="457200" lvl="0" indent="-228600" algn="l" rtl="0">
              <a:lnSpc>
                <a:spcPct val="100000"/>
              </a:lnSpc>
              <a:spcBef>
                <a:spcPts val="360"/>
              </a:spcBef>
              <a:spcAft>
                <a:spcPts val="0"/>
              </a:spcAft>
              <a:buClr>
                <a:schemeClr val="dk1"/>
              </a:buClr>
              <a:buSzPts val="1800"/>
              <a:buNone/>
            </a:pPr>
            <a:endParaRPr dirty="0"/>
          </a:p>
          <a:p>
            <a:pPr marL="457200" lvl="0" indent="-228600" algn="l" rtl="0">
              <a:lnSpc>
                <a:spcPct val="100000"/>
              </a:lnSpc>
              <a:spcBef>
                <a:spcPts val="360"/>
              </a:spcBef>
              <a:spcAft>
                <a:spcPts val="0"/>
              </a:spcAft>
              <a:buClr>
                <a:schemeClr val="dk1"/>
              </a:buClr>
              <a:buSzPts val="1800"/>
              <a:buNone/>
            </a:pPr>
            <a:endParaRPr dirty="0"/>
          </a:p>
        </p:txBody>
      </p:sp>
      <p:pic>
        <p:nvPicPr>
          <p:cNvPr id="5" name="Picture 4">
            <a:extLst>
              <a:ext uri="{FF2B5EF4-FFF2-40B4-BE49-F238E27FC236}">
                <a16:creationId xmlns:a16="http://schemas.microsoft.com/office/drawing/2014/main" id="{4405169B-6AA6-CD4A-BA82-C071262A2605}"/>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Pharmacokinetics</a:t>
            </a:r>
            <a:endParaRPr sz="3200" b="1">
              <a:solidFill>
                <a:srgbClr val="F2F2F2"/>
              </a:solidFill>
            </a:endParaRPr>
          </a:p>
        </p:txBody>
      </p:sp>
      <p:sp>
        <p:nvSpPr>
          <p:cNvPr id="243" name="Google Shape;243;p33"/>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360"/>
              </a:spcBef>
              <a:spcAft>
                <a:spcPts val="0"/>
              </a:spcAft>
              <a:buClr>
                <a:schemeClr val="dk1"/>
              </a:buClr>
              <a:buSzPts val="1800"/>
              <a:buChar char="•"/>
            </a:pPr>
            <a:r>
              <a:rPr lang="en-US" sz="2960" dirty="0"/>
              <a:t>CYP polymorphisms: “poor metabolizers” of medications</a:t>
            </a:r>
          </a:p>
          <a:p>
            <a:pPr marL="114300" lvl="0" indent="0" algn="l" rtl="0">
              <a:lnSpc>
                <a:spcPct val="90000"/>
              </a:lnSpc>
              <a:spcBef>
                <a:spcPts val="360"/>
              </a:spcBef>
              <a:spcAft>
                <a:spcPts val="0"/>
              </a:spcAft>
              <a:buClr>
                <a:schemeClr val="dk1"/>
              </a:buClr>
              <a:buSzPts val="1800"/>
              <a:buNone/>
            </a:pPr>
            <a:endParaRPr dirty="0"/>
          </a:p>
          <a:p>
            <a:pPr marL="457200" lvl="0" indent="-342900" algn="l" rtl="0">
              <a:lnSpc>
                <a:spcPct val="90000"/>
              </a:lnSpc>
              <a:spcBef>
                <a:spcPts val="360"/>
              </a:spcBef>
              <a:spcAft>
                <a:spcPts val="0"/>
              </a:spcAft>
              <a:buClr>
                <a:schemeClr val="dk1"/>
              </a:buClr>
              <a:buSzPts val="1800"/>
              <a:buChar char="•"/>
            </a:pPr>
            <a:r>
              <a:rPr lang="en-US" sz="2960" dirty="0"/>
              <a:t>FDA on pharmacogenomic testing:</a:t>
            </a:r>
          </a:p>
          <a:p>
            <a:pPr marL="571500" lvl="1" indent="0">
              <a:lnSpc>
                <a:spcPct val="90000"/>
              </a:lnSpc>
              <a:buNone/>
            </a:pPr>
            <a:r>
              <a:rPr lang="en-US" dirty="0"/>
              <a:t>1) Don’t make changes based on pharmacogenomic tests unsupported by evidence</a:t>
            </a:r>
          </a:p>
          <a:p>
            <a:pPr marL="571500" lvl="1" indent="0">
              <a:lnSpc>
                <a:spcPct val="90000"/>
              </a:lnSpc>
              <a:buNone/>
            </a:pPr>
            <a:r>
              <a:rPr lang="en-US" dirty="0"/>
              <a:t>2) Limited number of cases with </a:t>
            </a:r>
            <a:r>
              <a:rPr lang="en-US" i="1" dirty="0"/>
              <a:t>some </a:t>
            </a:r>
            <a:r>
              <a:rPr lang="en-US" dirty="0"/>
              <a:t>evidence for correlation between polymorphism &amp; medication levels</a:t>
            </a:r>
            <a:endParaRPr dirty="0"/>
          </a:p>
          <a:p>
            <a:pPr marL="457200" lvl="0" indent="-228600" algn="l" rtl="0">
              <a:lnSpc>
                <a:spcPct val="90000"/>
              </a:lnSpc>
              <a:spcBef>
                <a:spcPts val="360"/>
              </a:spcBef>
              <a:spcAft>
                <a:spcPts val="0"/>
              </a:spcAft>
              <a:buClr>
                <a:schemeClr val="dk1"/>
              </a:buClr>
              <a:buSzPts val="1800"/>
              <a:buNone/>
            </a:pPr>
            <a:endParaRPr sz="2960" dirty="0"/>
          </a:p>
          <a:p>
            <a:pPr marL="457200" lvl="0" indent="-228600" algn="l" rtl="0">
              <a:lnSpc>
                <a:spcPct val="90000"/>
              </a:lnSpc>
              <a:spcBef>
                <a:spcPts val="360"/>
              </a:spcBef>
              <a:spcAft>
                <a:spcPts val="0"/>
              </a:spcAft>
              <a:buClr>
                <a:schemeClr val="dk1"/>
              </a:buClr>
              <a:buSzPts val="1800"/>
              <a:buNone/>
            </a:pPr>
            <a:endParaRPr sz="2960" dirty="0"/>
          </a:p>
        </p:txBody>
      </p:sp>
      <p:pic>
        <p:nvPicPr>
          <p:cNvPr id="5" name="Picture 4">
            <a:extLst>
              <a:ext uri="{FF2B5EF4-FFF2-40B4-BE49-F238E27FC236}">
                <a16:creationId xmlns:a16="http://schemas.microsoft.com/office/drawing/2014/main" id="{27C87060-B73E-E342-A165-F019EE46AA00}"/>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hlinkClick r:id="rId2"/>
              </a:rPr>
              <a:t>http://iacapap.org/iacapap-textbook-of-child-and-adolescent-mental-health</a:t>
            </a:r>
            <a:br>
              <a:rPr lang="en-US" sz="1800" u="sng" dirty="0"/>
            </a:br>
            <a:br>
              <a:rPr lang="en-US" sz="1800" dirty="0"/>
            </a:br>
            <a:br>
              <a:rPr lang="en-US" sz="1800" dirty="0"/>
            </a:br>
            <a:r>
              <a:rPr lang="en-US" sz="1800" dirty="0"/>
              <a:t>Please note that this book and its companion powerpoint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3"/>
          <a:stretch>
            <a:fillRect/>
          </a:stretch>
        </p:blipFill>
        <p:spPr>
          <a:xfrm>
            <a:off x="0" y="3851752"/>
            <a:ext cx="9144000" cy="3032163"/>
          </a:xfrm>
          <a:prstGeom prst="rect">
            <a:avLst/>
          </a:prstGeom>
        </p:spPr>
      </p:pic>
    </p:spTree>
    <p:extLst>
      <p:ext uri="{BB962C8B-B14F-4D97-AF65-F5344CB8AC3E}">
        <p14:creationId xmlns:p14="http://schemas.microsoft.com/office/powerpoint/2010/main" val="91004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Pharmacokinetics</a:t>
            </a:r>
            <a:endParaRPr sz="3200" b="1">
              <a:solidFill>
                <a:srgbClr val="F2F2F2"/>
              </a:solidFill>
            </a:endParaRPr>
          </a:p>
        </p:txBody>
      </p:sp>
      <p:sp>
        <p:nvSpPr>
          <p:cNvPr id="251" name="Google Shape;251;p34"/>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60"/>
              </a:spcBef>
              <a:spcAft>
                <a:spcPts val="0"/>
              </a:spcAft>
              <a:buNone/>
            </a:pPr>
            <a:r>
              <a:rPr lang="en-US" dirty="0"/>
              <a:t>Currently, pharmacogenomic testing:</a:t>
            </a:r>
            <a:endParaRPr dirty="0"/>
          </a:p>
          <a:p>
            <a:pPr marL="457200" lvl="0" indent="-457200" algn="l" rtl="0">
              <a:lnSpc>
                <a:spcPct val="90000"/>
              </a:lnSpc>
              <a:spcBef>
                <a:spcPts val="360"/>
              </a:spcBef>
              <a:spcAft>
                <a:spcPts val="0"/>
              </a:spcAft>
              <a:buSzPts val="3600"/>
              <a:buChar char="•"/>
            </a:pPr>
            <a:r>
              <a:rPr lang="en-US" dirty="0"/>
              <a:t>Insufficient evidence to support clinical use</a:t>
            </a:r>
            <a:endParaRPr dirty="0"/>
          </a:p>
          <a:p>
            <a:pPr marL="457200" lvl="0" indent="-457200" algn="l" rtl="0">
              <a:lnSpc>
                <a:spcPct val="90000"/>
              </a:lnSpc>
              <a:spcBef>
                <a:spcPts val="360"/>
              </a:spcBef>
              <a:spcAft>
                <a:spcPts val="0"/>
              </a:spcAft>
              <a:buClr>
                <a:schemeClr val="dk1"/>
              </a:buClr>
              <a:buSzPts val="3600"/>
              <a:buChar char="•"/>
            </a:pPr>
            <a:r>
              <a:rPr lang="en-US" dirty="0"/>
              <a:t>Consider for those</a:t>
            </a:r>
            <a:endParaRPr dirty="0"/>
          </a:p>
          <a:p>
            <a:pPr marL="914400" lvl="1" indent="-457200" algn="l" rtl="0">
              <a:lnSpc>
                <a:spcPct val="90000"/>
              </a:lnSpc>
              <a:spcBef>
                <a:spcPts val="360"/>
              </a:spcBef>
              <a:spcAft>
                <a:spcPts val="0"/>
              </a:spcAft>
              <a:buClr>
                <a:schemeClr val="dk1"/>
              </a:buClr>
              <a:buSzPts val="3600"/>
              <a:buChar char="–"/>
            </a:pPr>
            <a:r>
              <a:rPr lang="en-US" sz="3200" dirty="0"/>
              <a:t>Not responding to adequate medication doses</a:t>
            </a:r>
            <a:endParaRPr sz="3200" dirty="0"/>
          </a:p>
          <a:p>
            <a:pPr marL="914400" lvl="1" indent="-457200" algn="l" rtl="0">
              <a:lnSpc>
                <a:spcPct val="90000"/>
              </a:lnSpc>
              <a:spcBef>
                <a:spcPts val="360"/>
              </a:spcBef>
              <a:spcAft>
                <a:spcPts val="0"/>
              </a:spcAft>
              <a:buSzPts val="3600"/>
              <a:buChar char="–"/>
            </a:pPr>
            <a:r>
              <a:rPr lang="en-US" sz="3200" dirty="0"/>
              <a:t>Presenting with unusual medication reactions</a:t>
            </a:r>
            <a:endParaRPr sz="3200" dirty="0"/>
          </a:p>
        </p:txBody>
      </p:sp>
      <p:pic>
        <p:nvPicPr>
          <p:cNvPr id="5" name="Picture 4">
            <a:extLst>
              <a:ext uri="{FF2B5EF4-FFF2-40B4-BE49-F238E27FC236}">
                <a16:creationId xmlns:a16="http://schemas.microsoft.com/office/drawing/2014/main" id="{058A8FA1-4FBB-6541-8FA1-1567EF4440C0}"/>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Pharmacokinetics</a:t>
            </a:r>
            <a:endParaRPr sz="3200" b="1">
              <a:solidFill>
                <a:srgbClr val="F2F2F2"/>
              </a:solidFill>
            </a:endParaRPr>
          </a:p>
        </p:txBody>
      </p:sp>
      <p:sp>
        <p:nvSpPr>
          <p:cNvPr id="259" name="Google Shape;259;p35"/>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↑clearance &amp; ↓ half-life in children   </a:t>
            </a:r>
            <a:endParaRPr dirty="0"/>
          </a:p>
          <a:p>
            <a:pPr marL="914400" lvl="1" indent="-342900" algn="l" rtl="0">
              <a:lnSpc>
                <a:spcPct val="100000"/>
              </a:lnSpc>
              <a:spcBef>
                <a:spcPts val="360"/>
              </a:spcBef>
              <a:spcAft>
                <a:spcPts val="0"/>
              </a:spcAft>
              <a:buSzPts val="1800"/>
              <a:buChar char="–"/>
            </a:pPr>
            <a:r>
              <a:rPr lang="en-US" dirty="0"/>
              <a:t>Plasma steady-state reached sooner</a:t>
            </a:r>
            <a:endParaRPr dirty="0"/>
          </a:p>
          <a:p>
            <a:pPr marL="914400" lvl="1" indent="-342900" algn="l" rtl="0">
              <a:lnSpc>
                <a:spcPct val="100000"/>
              </a:lnSpc>
              <a:spcBef>
                <a:spcPts val="360"/>
              </a:spcBef>
              <a:spcAft>
                <a:spcPts val="0"/>
              </a:spcAft>
              <a:buSzPts val="1800"/>
              <a:buChar char="–"/>
            </a:pPr>
            <a:r>
              <a:rPr lang="en-US" dirty="0"/>
              <a:t>More withdrawal symptoms on discontinuation</a:t>
            </a:r>
            <a:endParaRPr dirty="0"/>
          </a:p>
          <a:p>
            <a:pPr marL="914400" lvl="1" indent="-342900" algn="l" rtl="0">
              <a:lnSpc>
                <a:spcPct val="100000"/>
              </a:lnSpc>
              <a:spcBef>
                <a:spcPts val="360"/>
              </a:spcBef>
              <a:spcAft>
                <a:spcPts val="0"/>
              </a:spcAft>
              <a:buSzPts val="1800"/>
              <a:buChar char="–"/>
            </a:pPr>
            <a:r>
              <a:rPr lang="en-US" dirty="0"/>
              <a:t>Dose medications more frequently</a:t>
            </a:r>
          </a:p>
          <a:p>
            <a:pPr marL="571500" lvl="1" indent="0" algn="l" rtl="0">
              <a:lnSpc>
                <a:spcPct val="100000"/>
              </a:lnSpc>
              <a:spcBef>
                <a:spcPts val="360"/>
              </a:spcBef>
              <a:spcAft>
                <a:spcPts val="0"/>
              </a:spcAft>
              <a:buSzPts val="1800"/>
              <a:buNone/>
            </a:pPr>
            <a:endParaRPr dirty="0"/>
          </a:p>
          <a:p>
            <a:pPr marL="457200" lvl="0" indent="-342900" algn="l" rtl="0">
              <a:spcBef>
                <a:spcPts val="360"/>
              </a:spcBef>
              <a:spcAft>
                <a:spcPts val="0"/>
              </a:spcAft>
              <a:buSzPts val="1800"/>
              <a:buChar char="•"/>
            </a:pPr>
            <a:r>
              <a:rPr lang="en-US" dirty="0"/>
              <a:t>Differences between medications</a:t>
            </a:r>
          </a:p>
          <a:p>
            <a:pPr marL="114300" lvl="0" indent="0" algn="l" rtl="0">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Usefulness of extended-release medications</a:t>
            </a:r>
            <a:endParaRPr dirty="0"/>
          </a:p>
        </p:txBody>
      </p:sp>
      <p:pic>
        <p:nvPicPr>
          <p:cNvPr id="5" name="Picture 4">
            <a:extLst>
              <a:ext uri="{FF2B5EF4-FFF2-40B4-BE49-F238E27FC236}">
                <a16:creationId xmlns:a16="http://schemas.microsoft.com/office/drawing/2014/main" id="{3BDF1366-41F0-8D48-8C29-331AE1F5B841}"/>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Pharmacodynamics</a:t>
            </a:r>
            <a:endParaRPr sz="3200" b="1">
              <a:solidFill>
                <a:srgbClr val="F2F2F2"/>
              </a:solidFill>
            </a:endParaRPr>
          </a:p>
        </p:txBody>
      </p:sp>
      <p:sp>
        <p:nvSpPr>
          <p:cNvPr id="268" name="Google Shape;268;p36"/>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dirty="0"/>
              <a:t>Developmental pharmacodynamic changes  influence psychotropic effects</a:t>
            </a:r>
          </a:p>
          <a:p>
            <a:pPr marL="114300" lvl="0" indent="0" algn="l" rtl="0">
              <a:lnSpc>
                <a:spcPct val="100000"/>
              </a:lnSpc>
              <a:spcBef>
                <a:spcPts val="360"/>
              </a:spcBef>
              <a:spcAft>
                <a:spcPts val="0"/>
              </a:spcAft>
              <a:buClr>
                <a:schemeClr val="dk1"/>
              </a:buClr>
              <a:buSzPts val="1800"/>
              <a:buNone/>
            </a:pPr>
            <a:endParaRPr dirty="0"/>
          </a:p>
          <a:p>
            <a:pPr marL="457200" lvl="0" indent="-342900" algn="l" rtl="0">
              <a:spcBef>
                <a:spcPts val="360"/>
              </a:spcBef>
              <a:spcAft>
                <a:spcPts val="0"/>
              </a:spcAft>
              <a:buSzPts val="1800"/>
              <a:buChar char="•"/>
            </a:pPr>
            <a:r>
              <a:rPr lang="en-US" dirty="0"/>
              <a:t>Neurotransmitter receptor density:</a:t>
            </a:r>
            <a:endParaRPr dirty="0"/>
          </a:p>
          <a:p>
            <a:pPr marL="914400" lvl="1" indent="-342900" algn="l" rtl="0">
              <a:spcBef>
                <a:spcPts val="360"/>
              </a:spcBef>
              <a:spcAft>
                <a:spcPts val="0"/>
              </a:spcAft>
              <a:buSzPts val="1800"/>
              <a:buChar char="–"/>
            </a:pPr>
            <a:r>
              <a:rPr lang="en-US" dirty="0"/>
              <a:t>peaks in preschool years</a:t>
            </a:r>
            <a:endParaRPr dirty="0"/>
          </a:p>
          <a:p>
            <a:pPr marL="914400" lvl="1" indent="-342900" algn="l" rtl="0">
              <a:spcBef>
                <a:spcPts val="360"/>
              </a:spcBef>
              <a:spcAft>
                <a:spcPts val="0"/>
              </a:spcAft>
              <a:buSzPts val="1800"/>
              <a:buChar char="–"/>
            </a:pPr>
            <a:r>
              <a:rPr lang="en-US" dirty="0"/>
              <a:t>declines toward adult levels in late adolescence</a:t>
            </a:r>
            <a:endParaRPr dirty="0"/>
          </a:p>
        </p:txBody>
      </p:sp>
      <p:pic>
        <p:nvPicPr>
          <p:cNvPr id="5" name="Picture 4">
            <a:extLst>
              <a:ext uri="{FF2B5EF4-FFF2-40B4-BE49-F238E27FC236}">
                <a16:creationId xmlns:a16="http://schemas.microsoft.com/office/drawing/2014/main" id="{2FEE805E-6948-224F-BF78-0EA735BCAAED}"/>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7"/>
          <p:cNvPicPr preferRelativeResize="0"/>
          <p:nvPr/>
        </p:nvPicPr>
        <p:blipFill rotWithShape="1">
          <a:blip r:embed="rId3">
            <a:alphaModFix/>
          </a:blip>
          <a:srcRect/>
          <a:stretch/>
        </p:blipFill>
        <p:spPr>
          <a:xfrm>
            <a:off x="0" y="741249"/>
            <a:ext cx="9144001" cy="4803175"/>
          </a:xfrm>
          <a:prstGeom prst="rect">
            <a:avLst/>
          </a:prstGeom>
          <a:noFill/>
          <a:ln>
            <a:noFill/>
          </a:ln>
        </p:spPr>
      </p:pic>
      <p:pic>
        <p:nvPicPr>
          <p:cNvPr id="4" name="Picture 3">
            <a:extLst>
              <a:ext uri="{FF2B5EF4-FFF2-40B4-BE49-F238E27FC236}">
                <a16:creationId xmlns:a16="http://schemas.microsoft.com/office/drawing/2014/main" id="{EE07FA0E-B9DD-2443-879F-9F2A3A19C854}"/>
              </a:ext>
            </a:extLst>
          </p:cNvPr>
          <p:cNvPicPr>
            <a:picLocks noChangeAspect="1"/>
          </p:cNvPicPr>
          <p:nvPr/>
        </p:nvPicPr>
        <p:blipFill>
          <a:blip r:embed="rId4"/>
          <a:stretch>
            <a:fillRect/>
          </a:stretch>
        </p:blipFill>
        <p:spPr>
          <a:xfrm>
            <a:off x="8268843" y="5671119"/>
            <a:ext cx="835914" cy="11824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Efficacy</a:t>
            </a:r>
            <a:endParaRPr sz="3200" b="1">
              <a:solidFill>
                <a:srgbClr val="F2F2F2"/>
              </a:solidFill>
            </a:endParaRPr>
          </a:p>
        </p:txBody>
      </p:sp>
      <p:sp>
        <p:nvSpPr>
          <p:cNvPr id="282" name="Google Shape;282;p38"/>
          <p:cNvSpPr txBox="1">
            <a:spLocks noGrp="1"/>
          </p:cNvSpPr>
          <p:nvPr>
            <p:ph type="body" idx="1"/>
          </p:nvPr>
        </p:nvSpPr>
        <p:spPr>
          <a:xfrm>
            <a:off x="457199" y="1587597"/>
            <a:ext cx="7399177" cy="526593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sz="2800" dirty="0"/>
              <a:t>Efficacy vs. effectiveness</a:t>
            </a:r>
          </a:p>
          <a:p>
            <a:pPr marL="114300" lvl="0" indent="0" algn="l" rtl="0">
              <a:lnSpc>
                <a:spcPct val="100000"/>
              </a:lnSpc>
              <a:spcBef>
                <a:spcPts val="360"/>
              </a:spcBef>
              <a:spcAft>
                <a:spcPts val="0"/>
              </a:spcAft>
              <a:buClr>
                <a:schemeClr val="dk1"/>
              </a:buClr>
              <a:buSzPts val="1800"/>
              <a:buNone/>
            </a:pPr>
            <a:endParaRPr sz="2800" dirty="0"/>
          </a:p>
          <a:p>
            <a:pPr marL="457200" lvl="0" indent="-342900" algn="l" rtl="0">
              <a:lnSpc>
                <a:spcPct val="100000"/>
              </a:lnSpc>
              <a:spcBef>
                <a:spcPts val="360"/>
              </a:spcBef>
              <a:spcAft>
                <a:spcPts val="0"/>
              </a:spcAft>
              <a:buSzPts val="1800"/>
              <a:buChar char="•"/>
            </a:pPr>
            <a:r>
              <a:rPr lang="en-US" sz="2800" dirty="0"/>
              <a:t>“Effective” for what?</a:t>
            </a:r>
            <a:endParaRPr sz="2800" dirty="0"/>
          </a:p>
          <a:p>
            <a:pPr marL="914400" lvl="1" indent="-342900" algn="l" rtl="0">
              <a:lnSpc>
                <a:spcPct val="100000"/>
              </a:lnSpc>
              <a:spcBef>
                <a:spcPts val="360"/>
              </a:spcBef>
              <a:spcAft>
                <a:spcPts val="0"/>
              </a:spcAft>
              <a:buSzPts val="1800"/>
              <a:buChar char="–"/>
            </a:pPr>
            <a:r>
              <a:rPr lang="en-US" dirty="0"/>
              <a:t>Symptoms reduction</a:t>
            </a:r>
            <a:endParaRPr dirty="0"/>
          </a:p>
          <a:p>
            <a:pPr marL="914400" lvl="1" indent="-342900" algn="l" rtl="0">
              <a:lnSpc>
                <a:spcPct val="100000"/>
              </a:lnSpc>
              <a:spcBef>
                <a:spcPts val="360"/>
              </a:spcBef>
              <a:spcAft>
                <a:spcPts val="0"/>
              </a:spcAft>
              <a:buSzPts val="1800"/>
              <a:buChar char="–"/>
            </a:pPr>
            <a:r>
              <a:rPr lang="en-US" dirty="0"/>
              <a:t>Symptomatic remission, recovery</a:t>
            </a:r>
            <a:endParaRPr dirty="0"/>
          </a:p>
          <a:p>
            <a:pPr marL="914400" lvl="1" indent="-342900" algn="l" rtl="0">
              <a:lnSpc>
                <a:spcPct val="100000"/>
              </a:lnSpc>
              <a:spcBef>
                <a:spcPts val="360"/>
              </a:spcBef>
              <a:spcAft>
                <a:spcPts val="0"/>
              </a:spcAft>
              <a:buSzPts val="1800"/>
              <a:buChar char="–"/>
            </a:pPr>
            <a:r>
              <a:rPr lang="en-US" dirty="0"/>
              <a:t>Functional recovery</a:t>
            </a:r>
            <a:endParaRPr dirty="0"/>
          </a:p>
          <a:p>
            <a:pPr marL="914400" lvl="1" indent="-342900" algn="l" rtl="0">
              <a:lnSpc>
                <a:spcPct val="100000"/>
              </a:lnSpc>
              <a:spcBef>
                <a:spcPts val="360"/>
              </a:spcBef>
              <a:spcAft>
                <a:spcPts val="0"/>
              </a:spcAft>
              <a:buSzPts val="1800"/>
              <a:buChar char="–"/>
            </a:pPr>
            <a:r>
              <a:rPr lang="en-US" dirty="0"/>
              <a:t>Relapse prevention</a:t>
            </a:r>
          </a:p>
          <a:p>
            <a:pPr marL="571500" lvl="1" indent="0" algn="l" rtl="0">
              <a:lnSpc>
                <a:spcPct val="100000"/>
              </a:lnSpc>
              <a:spcBef>
                <a:spcPts val="36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sz="2800" dirty="0"/>
              <a:t>Limited data for long-term effectiveness, changes in prognoses</a:t>
            </a:r>
            <a:endParaRPr sz="2800" dirty="0"/>
          </a:p>
          <a:p>
            <a:pPr marL="457200" lvl="0" indent="0" algn="l" rtl="0">
              <a:lnSpc>
                <a:spcPct val="100000"/>
              </a:lnSpc>
              <a:spcBef>
                <a:spcPts val="360"/>
              </a:spcBef>
              <a:spcAft>
                <a:spcPts val="0"/>
              </a:spcAft>
              <a:buNone/>
            </a:pPr>
            <a:endParaRPr dirty="0"/>
          </a:p>
        </p:txBody>
      </p:sp>
      <p:pic>
        <p:nvPicPr>
          <p:cNvPr id="5" name="Picture 4">
            <a:extLst>
              <a:ext uri="{FF2B5EF4-FFF2-40B4-BE49-F238E27FC236}">
                <a16:creationId xmlns:a16="http://schemas.microsoft.com/office/drawing/2014/main" id="{12821B3F-1676-7145-BB3D-1825D663EAA7}"/>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Efficacy</a:t>
            </a:r>
            <a:endParaRPr sz="3200" b="1">
              <a:solidFill>
                <a:srgbClr val="F2F2F2"/>
              </a:solidFill>
            </a:endParaRPr>
          </a:p>
        </p:txBody>
      </p:sp>
      <p:sp>
        <p:nvSpPr>
          <p:cNvPr id="290" name="Google Shape;290;p39"/>
          <p:cNvSpPr txBox="1">
            <a:spLocks noGrp="1"/>
          </p:cNvSpPr>
          <p:nvPr>
            <p:ph type="body" idx="1"/>
          </p:nvPr>
        </p:nvSpPr>
        <p:spPr>
          <a:xfrm>
            <a:off x="457199" y="1587597"/>
            <a:ext cx="8229600" cy="4863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800" dirty="0"/>
              <a:t>Measure &amp; track symptoms, functioning</a:t>
            </a:r>
          </a:p>
          <a:p>
            <a:pPr marL="114300" lvl="0" indent="0" algn="l" rtl="0">
              <a:lnSpc>
                <a:spcPct val="100000"/>
              </a:lnSpc>
              <a:spcBef>
                <a:spcPts val="360"/>
              </a:spcBef>
              <a:spcAft>
                <a:spcPts val="0"/>
              </a:spcAft>
              <a:buSzPts val="1800"/>
              <a:buNone/>
            </a:pPr>
            <a:endParaRPr sz="2800" dirty="0"/>
          </a:p>
          <a:p>
            <a:pPr marL="457200" lvl="0" indent="-342900" algn="l" rtl="0">
              <a:lnSpc>
                <a:spcPct val="100000"/>
              </a:lnSpc>
              <a:spcBef>
                <a:spcPts val="0"/>
              </a:spcBef>
              <a:spcAft>
                <a:spcPts val="0"/>
              </a:spcAft>
              <a:buSzPts val="1800"/>
              <a:buChar char="•"/>
            </a:pPr>
            <a:r>
              <a:rPr lang="en-US" sz="2800" dirty="0"/>
              <a:t>Rating scales</a:t>
            </a:r>
            <a:endParaRPr sz="2800" dirty="0"/>
          </a:p>
          <a:p>
            <a:pPr marL="1371600" lvl="1" indent="-342900" algn="l" rtl="0">
              <a:lnSpc>
                <a:spcPct val="100000"/>
              </a:lnSpc>
              <a:spcBef>
                <a:spcPts val="0"/>
              </a:spcBef>
              <a:spcAft>
                <a:spcPts val="0"/>
              </a:spcAft>
              <a:buSzPts val="1800"/>
              <a:buChar char="–"/>
            </a:pPr>
            <a:r>
              <a:rPr lang="en-US" dirty="0"/>
              <a:t>Clinician-rated</a:t>
            </a:r>
            <a:endParaRPr dirty="0"/>
          </a:p>
          <a:p>
            <a:pPr marL="1371600" lvl="1" indent="-342900" algn="l" rtl="0">
              <a:lnSpc>
                <a:spcPct val="100000"/>
              </a:lnSpc>
              <a:spcBef>
                <a:spcPts val="0"/>
              </a:spcBef>
              <a:spcAft>
                <a:spcPts val="0"/>
              </a:spcAft>
              <a:buSzPts val="1800"/>
              <a:buChar char="–"/>
            </a:pPr>
            <a:r>
              <a:rPr lang="en-US" dirty="0"/>
              <a:t>Patient-rated</a:t>
            </a:r>
            <a:endParaRPr dirty="0"/>
          </a:p>
          <a:p>
            <a:pPr marL="1371600" lvl="1" indent="-342900" algn="l" rtl="0">
              <a:lnSpc>
                <a:spcPct val="100000"/>
              </a:lnSpc>
              <a:spcBef>
                <a:spcPts val="0"/>
              </a:spcBef>
              <a:spcAft>
                <a:spcPts val="0"/>
              </a:spcAft>
              <a:buSzPts val="1800"/>
              <a:buChar char="–"/>
            </a:pPr>
            <a:r>
              <a:rPr lang="en-US" dirty="0"/>
              <a:t>Collateral informants</a:t>
            </a:r>
          </a:p>
          <a:p>
            <a:pPr marL="1028700" lvl="1" indent="0" algn="l" rtl="0">
              <a:lnSpc>
                <a:spcPct val="100000"/>
              </a:lnSpc>
              <a:spcBef>
                <a:spcPts val="0"/>
              </a:spcBef>
              <a:spcAft>
                <a:spcPts val="0"/>
              </a:spcAft>
              <a:buSzPts val="1800"/>
              <a:buNone/>
            </a:pPr>
            <a:endParaRPr dirty="0"/>
          </a:p>
          <a:p>
            <a:pPr marL="457200" lvl="0" indent="-342900" algn="l" rtl="0">
              <a:spcBef>
                <a:spcPts val="0"/>
              </a:spcBef>
              <a:spcAft>
                <a:spcPts val="0"/>
              </a:spcAft>
              <a:buSzPts val="1800"/>
              <a:buChar char="•"/>
            </a:pPr>
            <a:r>
              <a:rPr lang="en-US" sz="2800" dirty="0"/>
              <a:t>Effect sizes</a:t>
            </a:r>
            <a:endParaRPr sz="2800" dirty="0"/>
          </a:p>
          <a:p>
            <a:pPr marL="1371600" lvl="1" indent="-342900" algn="l" rtl="0">
              <a:spcBef>
                <a:spcPts val="0"/>
              </a:spcBef>
              <a:spcAft>
                <a:spcPts val="0"/>
              </a:spcAft>
              <a:buSzPts val="1800"/>
              <a:buChar char="–"/>
            </a:pPr>
            <a:r>
              <a:rPr lang="en-US" dirty="0"/>
              <a:t>Between groups vs. within groups</a:t>
            </a:r>
            <a:endParaRPr dirty="0"/>
          </a:p>
          <a:p>
            <a:pPr marL="1371600" lvl="1" indent="-342900" algn="l" rtl="0">
              <a:spcBef>
                <a:spcPts val="0"/>
              </a:spcBef>
              <a:spcAft>
                <a:spcPts val="0"/>
              </a:spcAft>
              <a:buSzPts val="1800"/>
              <a:buChar char="–"/>
            </a:pPr>
            <a:r>
              <a:rPr lang="en-US" dirty="0"/>
              <a:t>Number needed to treat (NNT)</a:t>
            </a:r>
            <a:endParaRPr dirty="0"/>
          </a:p>
        </p:txBody>
      </p:sp>
      <p:pic>
        <p:nvPicPr>
          <p:cNvPr id="5" name="Picture 4">
            <a:extLst>
              <a:ext uri="{FF2B5EF4-FFF2-40B4-BE49-F238E27FC236}">
                <a16:creationId xmlns:a16="http://schemas.microsoft.com/office/drawing/2014/main" id="{AE77920B-ADB5-714F-B480-2A854738D10A}"/>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Safety</a:t>
            </a:r>
            <a:endParaRPr sz="3200" b="1">
              <a:solidFill>
                <a:srgbClr val="F2F2F2"/>
              </a:solidFill>
            </a:endParaRPr>
          </a:p>
        </p:txBody>
      </p:sp>
      <p:sp>
        <p:nvSpPr>
          <p:cNvPr id="298" name="Google Shape;298;p40"/>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dirty="0"/>
              <a:t>Do psychotropics interfere with normal development &amp; lead to adverse long-term changes?</a:t>
            </a:r>
          </a:p>
          <a:p>
            <a:r>
              <a:rPr lang="en-US" dirty="0"/>
              <a:t>Limited data</a:t>
            </a:r>
          </a:p>
          <a:p>
            <a:r>
              <a:rPr lang="en-US" dirty="0"/>
              <a:t>Caution especially in young children or long-term treatment</a:t>
            </a:r>
            <a:endParaRPr dirty="0"/>
          </a:p>
          <a:p>
            <a:pPr marL="0" lvl="0" indent="0" algn="l" rtl="0">
              <a:lnSpc>
                <a:spcPct val="100000"/>
              </a:lnSpc>
              <a:spcBef>
                <a:spcPts val="360"/>
              </a:spcBef>
              <a:spcAft>
                <a:spcPts val="0"/>
              </a:spcAft>
              <a:buNone/>
            </a:pPr>
            <a:endParaRPr dirty="0"/>
          </a:p>
        </p:txBody>
      </p:sp>
      <p:pic>
        <p:nvPicPr>
          <p:cNvPr id="5" name="Picture 4">
            <a:extLst>
              <a:ext uri="{FF2B5EF4-FFF2-40B4-BE49-F238E27FC236}">
                <a16:creationId xmlns:a16="http://schemas.microsoft.com/office/drawing/2014/main" id="{229066B4-C835-8942-AF04-112818EBED35}"/>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Safety</a:t>
            </a:r>
            <a:endParaRPr sz="3200" b="1">
              <a:solidFill>
                <a:srgbClr val="F2F2F2"/>
              </a:solidFill>
            </a:endParaRPr>
          </a:p>
        </p:txBody>
      </p:sp>
      <p:sp>
        <p:nvSpPr>
          <p:cNvPr id="306" name="Google Shape;306;p41"/>
          <p:cNvSpPr txBox="1">
            <a:spLocks noGrp="1"/>
          </p:cNvSpPr>
          <p:nvPr>
            <p:ph type="body" idx="1"/>
          </p:nvPr>
        </p:nvSpPr>
        <p:spPr>
          <a:xfrm>
            <a:off x="457199" y="1587597"/>
            <a:ext cx="8229600" cy="4863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Adverse effects</a:t>
            </a:r>
            <a:endParaRPr dirty="0"/>
          </a:p>
          <a:p>
            <a:pPr marL="914400" lvl="1" indent="-342900" algn="l" rtl="0">
              <a:lnSpc>
                <a:spcPct val="100000"/>
              </a:lnSpc>
              <a:spcBef>
                <a:spcPts val="0"/>
              </a:spcBef>
              <a:spcAft>
                <a:spcPts val="0"/>
              </a:spcAft>
              <a:buSzPts val="1800"/>
              <a:buChar char="–"/>
            </a:pPr>
            <a:r>
              <a:rPr lang="en-US" dirty="0"/>
              <a:t>Acute vs. chronic</a:t>
            </a:r>
            <a:endParaRPr dirty="0"/>
          </a:p>
          <a:p>
            <a:pPr marL="914400" lvl="1" indent="-342900" algn="l" rtl="0">
              <a:lnSpc>
                <a:spcPct val="100000"/>
              </a:lnSpc>
              <a:spcBef>
                <a:spcPts val="0"/>
              </a:spcBef>
              <a:spcAft>
                <a:spcPts val="0"/>
              </a:spcAft>
              <a:buSzPts val="1800"/>
              <a:buChar char="–"/>
            </a:pPr>
            <a:r>
              <a:rPr lang="en-US" dirty="0"/>
              <a:t>Supratherapeutic vs. discontinuation</a:t>
            </a:r>
            <a:endParaRPr dirty="0"/>
          </a:p>
          <a:p>
            <a:pPr marL="914400" lvl="1" indent="-342900" algn="l" rtl="0">
              <a:lnSpc>
                <a:spcPct val="100000"/>
              </a:lnSpc>
              <a:spcBef>
                <a:spcPts val="0"/>
              </a:spcBef>
              <a:spcAft>
                <a:spcPts val="0"/>
              </a:spcAft>
              <a:buSzPts val="1800"/>
              <a:buChar char="–"/>
            </a:pPr>
            <a:r>
              <a:rPr lang="en-US" dirty="0"/>
              <a:t>Anticipated vs. paradoxical</a:t>
            </a:r>
          </a:p>
          <a:p>
            <a:pPr marL="571500" lvl="1"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Monitoring for adverse effects</a:t>
            </a:r>
            <a:endParaRPr dirty="0"/>
          </a:p>
          <a:p>
            <a:pPr marL="914400" lvl="1" indent="-342900" algn="l" rtl="0">
              <a:spcBef>
                <a:spcPts val="0"/>
              </a:spcBef>
              <a:spcAft>
                <a:spcPts val="0"/>
              </a:spcAft>
              <a:buSzPts val="1800"/>
              <a:buChar char="–"/>
            </a:pPr>
            <a:r>
              <a:rPr lang="en-US" dirty="0"/>
              <a:t>Differences in tolerability across populations</a:t>
            </a:r>
            <a:endParaRPr dirty="0"/>
          </a:p>
          <a:p>
            <a:pPr marL="914400" lvl="1" indent="-342900" algn="l" rtl="0">
              <a:spcBef>
                <a:spcPts val="0"/>
              </a:spcBef>
              <a:spcAft>
                <a:spcPts val="0"/>
              </a:spcAft>
              <a:buSzPts val="1800"/>
              <a:buChar char="–"/>
            </a:pPr>
            <a:r>
              <a:rPr lang="en-US" dirty="0"/>
              <a:t>Overall, youth more vulnerable</a:t>
            </a:r>
          </a:p>
          <a:p>
            <a:pPr marL="571500" lvl="1"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US" dirty="0"/>
              <a:t>Weigh risks vs. risks of untreated illness</a:t>
            </a:r>
            <a:endParaRPr dirty="0"/>
          </a:p>
          <a:p>
            <a:pPr marL="0" lvl="0" indent="0" algn="l" rtl="0">
              <a:spcBef>
                <a:spcPts val="360"/>
              </a:spcBef>
              <a:spcAft>
                <a:spcPts val="0"/>
              </a:spcAft>
              <a:buNone/>
            </a:pPr>
            <a:endParaRPr dirty="0"/>
          </a:p>
        </p:txBody>
      </p:sp>
      <p:pic>
        <p:nvPicPr>
          <p:cNvPr id="5" name="Picture 4">
            <a:extLst>
              <a:ext uri="{FF2B5EF4-FFF2-40B4-BE49-F238E27FC236}">
                <a16:creationId xmlns:a16="http://schemas.microsoft.com/office/drawing/2014/main" id="{165803ED-A64E-A14F-A529-C992599C47F6}"/>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Ethical and Regulatory Considerations</a:t>
            </a:r>
            <a:endParaRPr sz="3200" b="1">
              <a:solidFill>
                <a:srgbClr val="F2F2F2"/>
              </a:solidFill>
            </a:endParaRPr>
          </a:p>
        </p:txBody>
      </p:sp>
      <p:sp>
        <p:nvSpPr>
          <p:cNvPr id="314" name="Google Shape;314;p42"/>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800" dirty="0"/>
              <a:t>Educate youths about their conditions, treatments</a:t>
            </a:r>
          </a:p>
          <a:p>
            <a:pPr marL="114300" lvl="0" indent="0" algn="l" rtl="0">
              <a:lnSpc>
                <a:spcPct val="100000"/>
              </a:lnSpc>
              <a:spcBef>
                <a:spcPts val="360"/>
              </a:spcBef>
              <a:spcAft>
                <a:spcPts val="0"/>
              </a:spcAft>
              <a:buSzPts val="1800"/>
              <a:buNone/>
            </a:pPr>
            <a:endParaRPr sz="2800" dirty="0"/>
          </a:p>
          <a:p>
            <a:pPr marL="457200" lvl="0" indent="-342900" algn="l" rtl="0">
              <a:lnSpc>
                <a:spcPct val="100000"/>
              </a:lnSpc>
              <a:spcBef>
                <a:spcPts val="0"/>
              </a:spcBef>
              <a:spcAft>
                <a:spcPts val="0"/>
              </a:spcAft>
              <a:buSzPts val="1800"/>
              <a:buChar char="•"/>
            </a:pPr>
            <a:r>
              <a:rPr lang="en-US" sz="2800" dirty="0"/>
              <a:t>Informed consent from guardian</a:t>
            </a:r>
          </a:p>
          <a:p>
            <a:pPr marL="114300" lvl="0" indent="0" algn="l" rtl="0">
              <a:lnSpc>
                <a:spcPct val="100000"/>
              </a:lnSpc>
              <a:spcBef>
                <a:spcPts val="0"/>
              </a:spcBef>
              <a:spcAft>
                <a:spcPts val="0"/>
              </a:spcAft>
              <a:buSzPts val="1800"/>
              <a:buNone/>
            </a:pPr>
            <a:endParaRPr sz="2800" dirty="0"/>
          </a:p>
          <a:p>
            <a:pPr marL="457200" lvl="0" indent="-342900" algn="l" rtl="0">
              <a:lnSpc>
                <a:spcPct val="100000"/>
              </a:lnSpc>
              <a:spcBef>
                <a:spcPts val="0"/>
              </a:spcBef>
              <a:spcAft>
                <a:spcPts val="0"/>
              </a:spcAft>
              <a:buSzPts val="1800"/>
              <a:buChar char="•"/>
            </a:pPr>
            <a:r>
              <a:rPr lang="en-US" sz="2800" dirty="0"/>
              <a:t>Assent from child </a:t>
            </a:r>
            <a:r>
              <a:rPr lang="en-US" sz="2800" u="sng" dirty="0"/>
              <a:t>&gt;</a:t>
            </a:r>
            <a:r>
              <a:rPr lang="en-US" sz="2800" dirty="0"/>
              <a:t> 7 </a:t>
            </a:r>
            <a:r>
              <a:rPr lang="en-US" sz="2800" dirty="0" err="1"/>
              <a:t>yrs</a:t>
            </a:r>
            <a:endParaRPr lang="en-US" sz="2800" dirty="0"/>
          </a:p>
          <a:p>
            <a:pPr marL="114300" lvl="0" indent="0" algn="l" rtl="0">
              <a:lnSpc>
                <a:spcPct val="100000"/>
              </a:lnSpc>
              <a:spcBef>
                <a:spcPts val="0"/>
              </a:spcBef>
              <a:spcAft>
                <a:spcPts val="0"/>
              </a:spcAft>
              <a:buSzPts val="1800"/>
              <a:buNone/>
            </a:pPr>
            <a:endParaRPr sz="2800" dirty="0"/>
          </a:p>
          <a:p>
            <a:pPr marL="457200" lvl="0" indent="-342900" algn="l" rtl="0">
              <a:lnSpc>
                <a:spcPct val="100000"/>
              </a:lnSpc>
              <a:spcBef>
                <a:spcPts val="0"/>
              </a:spcBef>
              <a:spcAft>
                <a:spcPts val="0"/>
              </a:spcAft>
              <a:buSzPts val="1800"/>
              <a:buChar char="•"/>
            </a:pPr>
            <a:r>
              <a:rPr lang="en-US" sz="2800" dirty="0"/>
              <a:t>Ethical research:</a:t>
            </a:r>
            <a:endParaRPr sz="2800" dirty="0"/>
          </a:p>
          <a:p>
            <a:pPr marL="1371600" lvl="1" indent="-342900" algn="l" rtl="0">
              <a:lnSpc>
                <a:spcPct val="100000"/>
              </a:lnSpc>
              <a:spcBef>
                <a:spcPts val="0"/>
              </a:spcBef>
              <a:spcAft>
                <a:spcPts val="0"/>
              </a:spcAft>
              <a:buSzPts val="1800"/>
              <a:buChar char="–"/>
            </a:pPr>
            <a:r>
              <a:rPr lang="en-US" dirty="0"/>
              <a:t>Scientifically sound</a:t>
            </a:r>
            <a:endParaRPr dirty="0"/>
          </a:p>
          <a:p>
            <a:pPr marL="1371600" lvl="1" indent="-342900" algn="l" rtl="0">
              <a:lnSpc>
                <a:spcPct val="100000"/>
              </a:lnSpc>
              <a:spcBef>
                <a:spcPts val="0"/>
              </a:spcBef>
              <a:spcAft>
                <a:spcPts val="0"/>
              </a:spcAft>
              <a:buSzPts val="1800"/>
              <a:buChar char="–"/>
            </a:pPr>
            <a:r>
              <a:rPr lang="en-US" dirty="0"/>
              <a:t>“Direct benefit” and “minimal risk”</a:t>
            </a:r>
            <a:endParaRPr dirty="0"/>
          </a:p>
          <a:p>
            <a:pPr marL="1371600" lvl="1" indent="-342900" algn="l" rtl="0">
              <a:lnSpc>
                <a:spcPct val="100000"/>
              </a:lnSpc>
              <a:spcBef>
                <a:spcPts val="0"/>
              </a:spcBef>
              <a:spcAft>
                <a:spcPts val="0"/>
              </a:spcAft>
              <a:buSzPts val="1800"/>
              <a:buChar char="–"/>
            </a:pPr>
            <a:r>
              <a:rPr lang="en-US" dirty="0"/>
              <a:t>Risk/benefit ratio</a:t>
            </a:r>
            <a:endParaRPr dirty="0"/>
          </a:p>
          <a:p>
            <a:pPr marL="1371600" lvl="1" indent="-342900" algn="l" rtl="0">
              <a:lnSpc>
                <a:spcPct val="100000"/>
              </a:lnSpc>
              <a:spcBef>
                <a:spcPts val="0"/>
              </a:spcBef>
              <a:spcAft>
                <a:spcPts val="0"/>
              </a:spcAft>
              <a:buSzPts val="1800"/>
              <a:buChar char="–"/>
            </a:pPr>
            <a:r>
              <a:rPr lang="en-US" dirty="0"/>
              <a:t>Placebo</a:t>
            </a:r>
            <a:endParaRPr dirty="0"/>
          </a:p>
        </p:txBody>
      </p:sp>
      <p:pic>
        <p:nvPicPr>
          <p:cNvPr id="5" name="Picture 4">
            <a:extLst>
              <a:ext uri="{FF2B5EF4-FFF2-40B4-BE49-F238E27FC236}">
                <a16:creationId xmlns:a16="http://schemas.microsoft.com/office/drawing/2014/main" id="{268F9DE6-6162-ED40-A23E-855F5CB4EBA4}"/>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3"/>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YouTube Video: Talking About Medications</a:t>
            </a:r>
            <a:endParaRPr sz="3200" b="1">
              <a:solidFill>
                <a:srgbClr val="F2F2F2"/>
              </a:solidFill>
            </a:endParaRPr>
          </a:p>
        </p:txBody>
      </p:sp>
      <p:pic>
        <p:nvPicPr>
          <p:cNvPr id="323" name="Google Shape;323;p43" descr="Kaitlin Bell Barnett interviewed many young adults who took psychotropic medication as children and teenagers for her book 'Dosed: The Medication Generation Grows Up.' In the book she explores their experiences with medication, and the effect it had on their identities.  &#10;&#10;In this video Barnett, a Brooklyn-based journalist and writer, offers advice to parents gleaned from what she learned in those interviews, and from her own experience as a teenager on antidepressants. She focuses on the importance of explaining to children, in an age-appropriate way, why they are taking medication and how it can help them. And listening well can be as valuable as talking openly: close attention to their thoughts and feelings about the medication not only gives you valuable information, it helps give them some sense of ownership of the experience.&#10;&#10;'Dosed: The Medication Generation Grows Up' is available on Amazon.com" title="Kaitlin Bell Barnett on Talking to Kids About Medication">
            <a:hlinkClick r:id="rId3"/>
          </p:cNvPr>
          <p:cNvPicPr preferRelativeResize="0"/>
          <p:nvPr/>
        </p:nvPicPr>
        <p:blipFill>
          <a:blip r:embed="rId4">
            <a:alphaModFix/>
          </a:blip>
          <a:stretch>
            <a:fillRect/>
          </a:stretch>
        </p:blipFill>
        <p:spPr>
          <a:xfrm>
            <a:off x="2286000" y="1714505"/>
            <a:ext cx="4572000" cy="3429000"/>
          </a:xfrm>
          <a:prstGeom prst="rect">
            <a:avLst/>
          </a:prstGeom>
          <a:noFill/>
          <a:ln>
            <a:noFill/>
          </a:ln>
        </p:spPr>
      </p:pic>
      <p:sp>
        <p:nvSpPr>
          <p:cNvPr id="324" name="Google Shape;324;p43"/>
          <p:cNvSpPr txBox="1"/>
          <p:nvPr/>
        </p:nvSpPr>
        <p:spPr>
          <a:xfrm>
            <a:off x="2286050" y="5249400"/>
            <a:ext cx="45720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solidFill>
                  <a:schemeClr val="hlink"/>
                </a:solidFill>
                <a:hlinkClick r:id="rId5"/>
              </a:rPr>
              <a:t>https://youtu.be/sd1goY_NRsk</a:t>
            </a:r>
            <a:endParaRPr sz="2400"/>
          </a:p>
          <a:p>
            <a:pPr marL="0" lvl="0" indent="0" algn="l" rtl="0">
              <a:spcBef>
                <a:spcPts val="0"/>
              </a:spcBef>
              <a:spcAft>
                <a:spcPts val="0"/>
              </a:spcAft>
              <a:buNone/>
            </a:pPr>
            <a:endParaRPr sz="2400"/>
          </a:p>
        </p:txBody>
      </p:sp>
      <p:pic>
        <p:nvPicPr>
          <p:cNvPr id="6" name="Picture 5">
            <a:extLst>
              <a:ext uri="{FF2B5EF4-FFF2-40B4-BE49-F238E27FC236}">
                <a16:creationId xmlns:a16="http://schemas.microsoft.com/office/drawing/2014/main" id="{B87A6332-0380-2F4B-90C9-C12FDC65CBF8}"/>
              </a:ext>
            </a:extLst>
          </p:cNvPr>
          <p:cNvPicPr>
            <a:picLocks noChangeAspect="1"/>
          </p:cNvPicPr>
          <p:nvPr/>
        </p:nvPicPr>
        <p:blipFill>
          <a:blip r:embed="rId6"/>
          <a:stretch>
            <a:fillRect/>
          </a:stretch>
        </p:blipFill>
        <p:spPr>
          <a:xfrm>
            <a:off x="8268843" y="5671119"/>
            <a:ext cx="835914" cy="11824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457200" y="1626425"/>
            <a:ext cx="5097000" cy="3778500"/>
          </a:xfrm>
          <a:prstGeom prst="rect">
            <a:avLst/>
          </a:prstGeom>
          <a:noFill/>
          <a:ln>
            <a:noFill/>
          </a:ln>
        </p:spPr>
        <p:txBody>
          <a:bodyPr spcFirstLastPara="1" wrap="square" lIns="91425" tIns="45700" rIns="91425" bIns="45700" anchor="t" anchorCtr="0">
            <a:noAutofit/>
          </a:bodyPr>
          <a:lstStyle/>
          <a:p>
            <a:pPr marL="342900" lvl="0" indent="-353060">
              <a:lnSpc>
                <a:spcPct val="90000"/>
              </a:lnSpc>
              <a:spcBef>
                <a:spcPts val="0"/>
              </a:spcBef>
              <a:buSzPts val="2400"/>
            </a:pPr>
            <a:r>
              <a:rPr lang="en-US" sz="2800"/>
              <a:t>Historical Context </a:t>
            </a:r>
          </a:p>
          <a:p>
            <a:pPr marL="342900" lvl="0" indent="-353060">
              <a:lnSpc>
                <a:spcPct val="90000"/>
              </a:lnSpc>
              <a:spcBef>
                <a:spcPts val="0"/>
              </a:spcBef>
              <a:buSzPts val="2400"/>
            </a:pPr>
            <a:r>
              <a:rPr lang="en-US" sz="2800"/>
              <a:t>Core Questions</a:t>
            </a:r>
          </a:p>
          <a:p>
            <a:pPr marL="342900" lvl="0" indent="-353060">
              <a:lnSpc>
                <a:spcPct val="90000"/>
              </a:lnSpc>
              <a:spcBef>
                <a:spcPts val="448"/>
              </a:spcBef>
              <a:buSzPts val="2400"/>
            </a:pPr>
            <a:r>
              <a:rPr lang="en-US" sz="2800"/>
              <a:t>When to Use?</a:t>
            </a:r>
          </a:p>
          <a:p>
            <a:pPr marL="342900" lvl="0" indent="-353060">
              <a:lnSpc>
                <a:spcPct val="90000"/>
              </a:lnSpc>
              <a:spcBef>
                <a:spcPts val="448"/>
              </a:spcBef>
              <a:buSzPts val="2400"/>
            </a:pPr>
            <a:r>
              <a:rPr lang="en-US" sz="2800"/>
              <a:t>Pharmacokinetics</a:t>
            </a:r>
          </a:p>
          <a:p>
            <a:pPr marL="342900" lvl="0" indent="-353060">
              <a:lnSpc>
                <a:spcPct val="90000"/>
              </a:lnSpc>
              <a:spcBef>
                <a:spcPts val="448"/>
              </a:spcBef>
              <a:buSzPts val="2400"/>
            </a:pPr>
            <a:r>
              <a:rPr lang="en-US" sz="2800"/>
              <a:t>Pharmacodynamics</a:t>
            </a:r>
          </a:p>
          <a:p>
            <a:pPr marL="342900" lvl="0" indent="-353060">
              <a:lnSpc>
                <a:spcPct val="90000"/>
              </a:lnSpc>
              <a:spcBef>
                <a:spcPts val="448"/>
              </a:spcBef>
              <a:buSzPts val="2400"/>
            </a:pPr>
            <a:r>
              <a:rPr lang="en-US" sz="2800"/>
              <a:t>Efficacy</a:t>
            </a:r>
          </a:p>
          <a:p>
            <a:pPr marL="342900" lvl="0" indent="-353060">
              <a:lnSpc>
                <a:spcPct val="90000"/>
              </a:lnSpc>
              <a:spcBef>
                <a:spcPts val="448"/>
              </a:spcBef>
              <a:buSzPts val="2400"/>
            </a:pPr>
            <a:r>
              <a:rPr lang="en-US" sz="2800"/>
              <a:t>Ethical and Regulatory Considerations</a:t>
            </a:r>
          </a:p>
          <a:p>
            <a:pPr marL="342900" lvl="0" indent="-353060">
              <a:lnSpc>
                <a:spcPct val="90000"/>
              </a:lnSpc>
              <a:spcBef>
                <a:spcPts val="448"/>
              </a:spcBef>
              <a:buSzPts val="2400"/>
            </a:pPr>
            <a:r>
              <a:rPr lang="en-US" sz="2800"/>
              <a:t>Clinical Practice</a:t>
            </a:r>
          </a:p>
          <a:p>
            <a:pPr marL="342900" lvl="0" indent="-353060">
              <a:lnSpc>
                <a:spcPct val="90000"/>
              </a:lnSpc>
              <a:spcBef>
                <a:spcPts val="448"/>
              </a:spcBef>
              <a:buSzPts val="2400"/>
            </a:pPr>
            <a:r>
              <a:rPr lang="en-US" sz="2800"/>
              <a:t>Challenges</a:t>
            </a:r>
          </a:p>
          <a:p>
            <a:pPr marL="342900" lvl="0" indent="-353060">
              <a:lnSpc>
                <a:spcPct val="90000"/>
              </a:lnSpc>
              <a:spcBef>
                <a:spcPts val="448"/>
              </a:spcBef>
              <a:buSzPts val="2400"/>
            </a:pPr>
            <a:r>
              <a:rPr lang="en-US" sz="2800"/>
              <a:t>Conclusions</a:t>
            </a:r>
          </a:p>
          <a:p>
            <a:pPr marL="0" lvl="0" indent="0" algn="l" rtl="0">
              <a:lnSpc>
                <a:spcPct val="90000"/>
              </a:lnSpc>
              <a:spcBef>
                <a:spcPts val="0"/>
              </a:spcBef>
              <a:spcAft>
                <a:spcPts val="0"/>
              </a:spcAft>
              <a:buNone/>
            </a:pPr>
            <a:endParaRPr lang="en-US" sz="3000" dirty="0"/>
          </a:p>
        </p:txBody>
      </p:sp>
      <p:sp>
        <p:nvSpPr>
          <p:cNvPr id="138" name="Google Shape;138;p19"/>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FBFBF"/>
              </a:buClr>
              <a:buSzPts val="1800"/>
              <a:buFont typeface="Calibri"/>
              <a:buNone/>
            </a:pPr>
            <a:br>
              <a:rPr lang="en-US" sz="1800" b="1">
                <a:solidFill>
                  <a:srgbClr val="BFBFBF"/>
                </a:solidFill>
              </a:rPr>
            </a:b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Outline</a:t>
            </a:r>
            <a:br>
              <a:rPr lang="en-US" sz="3200" b="1" strike="sngStrike">
                <a:solidFill>
                  <a:srgbClr val="F8F8F8"/>
                </a:solidFill>
              </a:rPr>
            </a:br>
            <a:endParaRPr lang="en-US" sz="3200" b="1" strike="sngStrike" dirty="0">
              <a:solidFill>
                <a:srgbClr val="F8F8F8"/>
              </a:solidFill>
            </a:endParaRPr>
          </a:p>
        </p:txBody>
      </p:sp>
      <p:pic>
        <p:nvPicPr>
          <p:cNvPr id="7" name="Picture 6">
            <a:extLst>
              <a:ext uri="{FF2B5EF4-FFF2-40B4-BE49-F238E27FC236}">
                <a16:creationId xmlns:a16="http://schemas.microsoft.com/office/drawing/2014/main" id="{617A345A-2F18-0A46-9D74-B5FB0CEB7AE7}"/>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8" name="Google Shape;125;p17">
            <a:extLst>
              <a:ext uri="{FF2B5EF4-FFF2-40B4-BE49-F238E27FC236}">
                <a16:creationId xmlns:a16="http://schemas.microsoft.com/office/drawing/2014/main" id="{8847F693-4EDD-4546-B4A6-4D38DB199B54}"/>
              </a:ext>
            </a:extLst>
          </p:cNvPr>
          <p:cNvPicPr preferRelativeResize="0"/>
          <p:nvPr/>
        </p:nvPicPr>
        <p:blipFill rotWithShape="1">
          <a:blip r:embed="rId4"/>
          <a:srcRect l="11578" r="19098" b="-1"/>
          <a:stretch/>
        </p:blipFill>
        <p:spPr>
          <a:xfrm>
            <a:off x="5039831" y="1626426"/>
            <a:ext cx="3646969" cy="323265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Pediatric Psychopharm in Clinical Practice</a:t>
            </a:r>
            <a:endParaRPr sz="3200" b="1">
              <a:solidFill>
                <a:srgbClr val="F2F2F2"/>
              </a:solidFill>
            </a:endParaRPr>
          </a:p>
        </p:txBody>
      </p:sp>
      <p:sp>
        <p:nvSpPr>
          <p:cNvPr id="331" name="Google Shape;331;p44"/>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dirty="0"/>
              <a:t>Evidence-based pharmacotherapy:</a:t>
            </a:r>
            <a:endParaRPr dirty="0"/>
          </a:p>
          <a:p>
            <a:pPr marL="914400" lvl="1" indent="-342900" algn="l" rtl="0">
              <a:lnSpc>
                <a:spcPct val="100000"/>
              </a:lnSpc>
              <a:spcBef>
                <a:spcPts val="360"/>
              </a:spcBef>
              <a:spcAft>
                <a:spcPts val="0"/>
              </a:spcAft>
              <a:buSzPts val="1800"/>
              <a:buChar char="–"/>
            </a:pPr>
            <a:r>
              <a:rPr lang="en-US" dirty="0"/>
              <a:t>Developmental psychopathology</a:t>
            </a:r>
            <a:endParaRPr dirty="0"/>
          </a:p>
          <a:p>
            <a:pPr marL="914400" lvl="1" indent="-342900" algn="l" rtl="0">
              <a:lnSpc>
                <a:spcPct val="100000"/>
              </a:lnSpc>
              <a:spcBef>
                <a:spcPts val="360"/>
              </a:spcBef>
              <a:spcAft>
                <a:spcPts val="0"/>
              </a:spcAft>
              <a:buSzPts val="1800"/>
              <a:buChar char="–"/>
            </a:pPr>
            <a:r>
              <a:rPr lang="en-US" dirty="0"/>
              <a:t>Pharmacology</a:t>
            </a:r>
            <a:endParaRPr dirty="0"/>
          </a:p>
          <a:p>
            <a:pPr marL="914400" lvl="1" indent="-342900" algn="l" rtl="0">
              <a:lnSpc>
                <a:spcPct val="100000"/>
              </a:lnSpc>
              <a:spcBef>
                <a:spcPts val="360"/>
              </a:spcBef>
              <a:spcAft>
                <a:spcPts val="0"/>
              </a:spcAft>
              <a:buSzPts val="1800"/>
              <a:buChar char="–"/>
            </a:pPr>
            <a:r>
              <a:rPr lang="en-US" dirty="0"/>
              <a:t>Current local regulatory policies</a:t>
            </a:r>
            <a:endParaRPr dirty="0"/>
          </a:p>
          <a:p>
            <a:pPr marL="914400" lvl="1" indent="-342900" algn="l" rtl="0">
              <a:lnSpc>
                <a:spcPct val="100000"/>
              </a:lnSpc>
              <a:spcBef>
                <a:spcPts val="360"/>
              </a:spcBef>
              <a:spcAft>
                <a:spcPts val="0"/>
              </a:spcAft>
              <a:buSzPts val="1800"/>
              <a:buChar char="–"/>
            </a:pPr>
            <a:r>
              <a:rPr lang="en-US" dirty="0"/>
              <a:t>Bioethics</a:t>
            </a:r>
            <a:endParaRPr dirty="0"/>
          </a:p>
          <a:p>
            <a:pPr marL="914400" lvl="1" indent="-342900" algn="l" rtl="0">
              <a:lnSpc>
                <a:spcPct val="100000"/>
              </a:lnSpc>
              <a:spcBef>
                <a:spcPts val="360"/>
              </a:spcBef>
              <a:spcAft>
                <a:spcPts val="0"/>
              </a:spcAft>
              <a:buSzPts val="1800"/>
              <a:buChar char="–"/>
            </a:pPr>
            <a:r>
              <a:rPr lang="en-US" dirty="0"/>
              <a:t>Psychosocial interventions</a:t>
            </a:r>
          </a:p>
          <a:p>
            <a:pPr marL="571500" lvl="1" indent="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Adapt guidelines informed by group-level research to individual treatment</a:t>
            </a:r>
            <a:endParaRPr dirty="0"/>
          </a:p>
        </p:txBody>
      </p:sp>
      <p:pic>
        <p:nvPicPr>
          <p:cNvPr id="5" name="Picture 4">
            <a:extLst>
              <a:ext uri="{FF2B5EF4-FFF2-40B4-BE49-F238E27FC236}">
                <a16:creationId xmlns:a16="http://schemas.microsoft.com/office/drawing/2014/main" id="{A389E4E4-2BFC-5348-B55C-7FAA5653A98D}"/>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Pediatric Psychopharm in Clinical Practice</a:t>
            </a:r>
            <a:endParaRPr sz="3200" b="1">
              <a:solidFill>
                <a:srgbClr val="F2F2F2"/>
              </a:solidFill>
            </a:endParaRPr>
          </a:p>
        </p:txBody>
      </p:sp>
      <p:sp>
        <p:nvSpPr>
          <p:cNvPr id="339" name="Google Shape;339;p45"/>
          <p:cNvSpPr txBox="1">
            <a:spLocks noGrp="1"/>
          </p:cNvSpPr>
          <p:nvPr>
            <p:ph type="body" idx="1"/>
          </p:nvPr>
        </p:nvSpPr>
        <p:spPr>
          <a:xfrm>
            <a:off x="457199" y="1587597"/>
            <a:ext cx="8229600" cy="4863300"/>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360"/>
              </a:spcBef>
              <a:spcAft>
                <a:spcPts val="0"/>
              </a:spcAft>
              <a:buClr>
                <a:schemeClr val="dk1"/>
              </a:buClr>
              <a:buSzPts val="1800"/>
              <a:buNone/>
            </a:pPr>
            <a:r>
              <a:rPr lang="en-US" dirty="0"/>
              <a:t>Acute phase of treatment:</a:t>
            </a:r>
          </a:p>
          <a:p>
            <a:r>
              <a:rPr lang="en-US" dirty="0"/>
              <a:t>If, and at which dose, a medication is effective &amp; tolerated</a:t>
            </a:r>
          </a:p>
          <a:p>
            <a:r>
              <a:rPr lang="en-US" dirty="0"/>
              <a:t>Frequent monitoring</a:t>
            </a:r>
          </a:p>
          <a:p>
            <a:r>
              <a:rPr lang="en-US" dirty="0"/>
              <a:t>Response vs. non-response (change treatment)</a:t>
            </a:r>
            <a:endParaRPr dirty="0"/>
          </a:p>
        </p:txBody>
      </p:sp>
      <p:pic>
        <p:nvPicPr>
          <p:cNvPr id="5" name="Picture 4">
            <a:extLst>
              <a:ext uri="{FF2B5EF4-FFF2-40B4-BE49-F238E27FC236}">
                <a16:creationId xmlns:a16="http://schemas.microsoft.com/office/drawing/2014/main" id="{AE6F167C-75C9-6E4C-8447-7936899697B5}"/>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Pediatric Psychopharm in Clinical Practice</a:t>
            </a:r>
            <a:endParaRPr sz="3200" b="1">
              <a:solidFill>
                <a:srgbClr val="F2F2F2"/>
              </a:solidFill>
            </a:endParaRPr>
          </a:p>
        </p:txBody>
      </p:sp>
      <p:sp>
        <p:nvSpPr>
          <p:cNvPr id="347" name="Google Shape;347;p46"/>
          <p:cNvSpPr txBox="1">
            <a:spLocks noGrp="1"/>
          </p:cNvSpPr>
          <p:nvPr>
            <p:ph type="body" idx="1"/>
          </p:nvPr>
        </p:nvSpPr>
        <p:spPr>
          <a:xfrm>
            <a:off x="457199" y="1587597"/>
            <a:ext cx="8229600" cy="48633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Clr>
                <a:schemeClr val="dk1"/>
              </a:buClr>
              <a:buSzPts val="1800"/>
              <a:buFont typeface="Arial"/>
              <a:buChar char="•"/>
            </a:pPr>
            <a:r>
              <a:rPr lang="en-US" dirty="0"/>
              <a:t>Continuation phase of treatment:</a:t>
            </a:r>
            <a:endParaRPr dirty="0"/>
          </a:p>
          <a:p>
            <a:pPr marL="914400" marR="0" lvl="1" indent="-342900" algn="l" rtl="0">
              <a:lnSpc>
                <a:spcPct val="100000"/>
              </a:lnSpc>
              <a:spcBef>
                <a:spcPts val="360"/>
              </a:spcBef>
              <a:spcAft>
                <a:spcPts val="0"/>
              </a:spcAft>
              <a:buClr>
                <a:schemeClr val="dk1"/>
              </a:buClr>
              <a:buSzPts val="1800"/>
              <a:buFont typeface="Arial"/>
              <a:buChar char="–"/>
            </a:pPr>
            <a:r>
              <a:rPr lang="en-US" dirty="0"/>
              <a:t>Optimizing therapy</a:t>
            </a:r>
            <a:endParaRPr dirty="0"/>
          </a:p>
          <a:p>
            <a:pPr marL="914400" marR="0" lvl="1" indent="-342900" algn="l" rtl="0">
              <a:lnSpc>
                <a:spcPct val="100000"/>
              </a:lnSpc>
              <a:spcBef>
                <a:spcPts val="360"/>
              </a:spcBef>
              <a:spcAft>
                <a:spcPts val="0"/>
              </a:spcAft>
              <a:buClr>
                <a:schemeClr val="dk1"/>
              </a:buClr>
              <a:buSzPts val="1800"/>
              <a:buFont typeface="Arial"/>
              <a:buChar char="–"/>
            </a:pPr>
            <a:r>
              <a:rPr lang="en-US" dirty="0"/>
              <a:t>Symptomatic remission</a:t>
            </a:r>
            <a:endParaRPr dirty="0"/>
          </a:p>
          <a:p>
            <a:pPr marL="914400" marR="0" lvl="1" indent="-342900" algn="l" rtl="0">
              <a:lnSpc>
                <a:spcPct val="100000"/>
              </a:lnSpc>
              <a:spcBef>
                <a:spcPts val="360"/>
              </a:spcBef>
              <a:spcAft>
                <a:spcPts val="0"/>
              </a:spcAft>
              <a:buClr>
                <a:schemeClr val="dk1"/>
              </a:buClr>
              <a:buSzPts val="1800"/>
              <a:buFont typeface="Arial"/>
              <a:buChar char="–"/>
            </a:pPr>
            <a:r>
              <a:rPr lang="en-US" dirty="0"/>
              <a:t>Functional recovery</a:t>
            </a:r>
          </a:p>
          <a:p>
            <a:pPr marL="571500" marR="0" lvl="1" indent="0" algn="l" rtl="0">
              <a:lnSpc>
                <a:spcPct val="100000"/>
              </a:lnSpc>
              <a:spcBef>
                <a:spcPts val="360"/>
              </a:spcBef>
              <a:spcAft>
                <a:spcPts val="0"/>
              </a:spcAft>
              <a:buClr>
                <a:schemeClr val="dk1"/>
              </a:buClr>
              <a:buSzPts val="1800"/>
              <a:buNone/>
            </a:pPr>
            <a:endParaRPr dirty="0"/>
          </a:p>
          <a:p>
            <a:pPr marL="457200" lvl="0" indent="-342900" algn="l" rtl="0">
              <a:lnSpc>
                <a:spcPct val="100000"/>
              </a:lnSpc>
              <a:spcBef>
                <a:spcPts val="360"/>
              </a:spcBef>
              <a:spcAft>
                <a:spcPts val="0"/>
              </a:spcAft>
              <a:buSzPts val="1800"/>
              <a:buChar char="•"/>
            </a:pPr>
            <a:r>
              <a:rPr lang="en-US" dirty="0"/>
              <a:t>Maintenance phase of treatment:</a:t>
            </a:r>
            <a:endParaRPr dirty="0"/>
          </a:p>
          <a:p>
            <a:pPr marL="914400" marR="0" lvl="1" indent="-342900" algn="l" rtl="0">
              <a:lnSpc>
                <a:spcPct val="100000"/>
              </a:lnSpc>
              <a:spcBef>
                <a:spcPts val="360"/>
              </a:spcBef>
              <a:spcAft>
                <a:spcPts val="0"/>
              </a:spcAft>
              <a:buClr>
                <a:schemeClr val="dk1"/>
              </a:buClr>
              <a:buSzPts val="1800"/>
              <a:buFont typeface="Arial"/>
              <a:buChar char="–"/>
            </a:pPr>
            <a:r>
              <a:rPr lang="en-US" dirty="0"/>
              <a:t>Preventing relapse</a:t>
            </a:r>
            <a:endParaRPr dirty="0"/>
          </a:p>
          <a:p>
            <a:pPr marL="914400" marR="0" lvl="1" indent="-342900" algn="l" rtl="0">
              <a:lnSpc>
                <a:spcPct val="100000"/>
              </a:lnSpc>
              <a:spcBef>
                <a:spcPts val="360"/>
              </a:spcBef>
              <a:spcAft>
                <a:spcPts val="0"/>
              </a:spcAft>
              <a:buSzPts val="1800"/>
              <a:buChar char="–"/>
            </a:pPr>
            <a:r>
              <a:rPr lang="en-US" dirty="0"/>
              <a:t>Duration of treatment: consider natural history, patient’s history of illness</a:t>
            </a:r>
            <a:endParaRPr dirty="0"/>
          </a:p>
        </p:txBody>
      </p:sp>
      <p:pic>
        <p:nvPicPr>
          <p:cNvPr id="5" name="Picture 4">
            <a:extLst>
              <a:ext uri="{FF2B5EF4-FFF2-40B4-BE49-F238E27FC236}">
                <a16:creationId xmlns:a16="http://schemas.microsoft.com/office/drawing/2014/main" id="{6F924F2C-FD96-8941-B0EF-DBE923056A79}"/>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7"/>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8"/>
          <p:cNvPicPr preferRelativeResize="0"/>
          <p:nvPr/>
        </p:nvPicPr>
        <p:blipFill>
          <a:blip r:embed="rId3">
            <a:alphaModFix/>
          </a:blip>
          <a:stretch>
            <a:fillRect/>
          </a:stretch>
        </p:blipFill>
        <p:spPr>
          <a:xfrm>
            <a:off x="0" y="0"/>
            <a:ext cx="9144000" cy="1206776"/>
          </a:xfrm>
          <a:prstGeom prst="rect">
            <a:avLst/>
          </a:prstGeom>
          <a:noFill/>
          <a:ln>
            <a:noFill/>
          </a:ln>
        </p:spPr>
      </p:pic>
      <p:pic>
        <p:nvPicPr>
          <p:cNvPr id="361" name="Google Shape;361;p48"/>
          <p:cNvPicPr preferRelativeResize="0"/>
          <p:nvPr/>
        </p:nvPicPr>
        <p:blipFill>
          <a:blip r:embed="rId4">
            <a:alphaModFix/>
          </a:blip>
          <a:stretch>
            <a:fillRect/>
          </a:stretch>
        </p:blipFill>
        <p:spPr>
          <a:xfrm>
            <a:off x="0" y="1130575"/>
            <a:ext cx="9144000" cy="56512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9"/>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Challenges</a:t>
            </a:r>
            <a:endParaRPr sz="3200" b="1">
              <a:solidFill>
                <a:srgbClr val="F2F2F2"/>
              </a:solidFill>
            </a:endParaRPr>
          </a:p>
        </p:txBody>
      </p:sp>
      <p:sp>
        <p:nvSpPr>
          <p:cNvPr id="368" name="Google Shape;368;p49"/>
          <p:cNvSpPr txBox="1">
            <a:spLocks noGrp="1"/>
          </p:cNvSpPr>
          <p:nvPr>
            <p:ph type="body" idx="1"/>
          </p:nvPr>
        </p:nvSpPr>
        <p:spPr>
          <a:xfrm>
            <a:off x="457200" y="1587600"/>
            <a:ext cx="4404000" cy="486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US" sz="2700"/>
              <a:t>High-income countries:</a:t>
            </a:r>
            <a:endParaRPr sz="2700"/>
          </a:p>
          <a:p>
            <a:pPr marL="457200" lvl="0" indent="-400050" algn="l" rtl="0">
              <a:lnSpc>
                <a:spcPct val="100000"/>
              </a:lnSpc>
              <a:spcBef>
                <a:spcPts val="360"/>
              </a:spcBef>
              <a:spcAft>
                <a:spcPts val="0"/>
              </a:spcAft>
              <a:buSzPts val="2700"/>
              <a:buChar char="•"/>
            </a:pPr>
            <a:r>
              <a:rPr lang="en-US" sz="2700"/>
              <a:t>Prescriber shortages</a:t>
            </a:r>
            <a:endParaRPr sz="2700"/>
          </a:p>
          <a:p>
            <a:pPr marL="457200" lvl="0" indent="-400050" algn="l" rtl="0">
              <a:lnSpc>
                <a:spcPct val="100000"/>
              </a:lnSpc>
              <a:spcBef>
                <a:spcPts val="360"/>
              </a:spcBef>
              <a:spcAft>
                <a:spcPts val="0"/>
              </a:spcAft>
              <a:buSzPts val="2700"/>
              <a:buChar char="•"/>
            </a:pPr>
            <a:r>
              <a:rPr lang="en-US" sz="2700"/>
              <a:t>Excessive reliance on medications</a:t>
            </a:r>
            <a:endParaRPr sz="2700"/>
          </a:p>
          <a:p>
            <a:pPr marL="457200" lvl="0" indent="-400050" algn="l" rtl="0">
              <a:spcBef>
                <a:spcPts val="360"/>
              </a:spcBef>
              <a:spcAft>
                <a:spcPts val="0"/>
              </a:spcAft>
              <a:buSzPts val="2700"/>
              <a:buChar char="•"/>
            </a:pPr>
            <a:r>
              <a:rPr lang="en-US" sz="2700"/>
              <a:t>Polypharmacy &amp; over-prescribing</a:t>
            </a:r>
            <a:endParaRPr sz="2700"/>
          </a:p>
          <a:p>
            <a:pPr marL="457200" lvl="0" indent="-400050" algn="l" rtl="0">
              <a:spcBef>
                <a:spcPts val="360"/>
              </a:spcBef>
              <a:spcAft>
                <a:spcPts val="0"/>
              </a:spcAft>
              <a:buSzPts val="2700"/>
              <a:buChar char="•"/>
            </a:pPr>
            <a:r>
              <a:rPr lang="en-US" sz="2700"/>
              <a:t>Problematic pharmacogenomic testing</a:t>
            </a:r>
            <a:endParaRPr sz="2700"/>
          </a:p>
          <a:p>
            <a:pPr marL="457200" lvl="0" indent="-400050" algn="l" rtl="0">
              <a:spcBef>
                <a:spcPts val="360"/>
              </a:spcBef>
              <a:spcAft>
                <a:spcPts val="0"/>
              </a:spcAft>
              <a:buSzPts val="2700"/>
              <a:buChar char="•"/>
            </a:pPr>
            <a:r>
              <a:rPr lang="en-US" sz="2700"/>
              <a:t>Sham treatments</a:t>
            </a:r>
            <a:endParaRPr sz="2700"/>
          </a:p>
        </p:txBody>
      </p:sp>
      <p:sp>
        <p:nvSpPr>
          <p:cNvPr id="370" name="Google Shape;370;p49"/>
          <p:cNvSpPr txBox="1">
            <a:spLocks noGrp="1"/>
          </p:cNvSpPr>
          <p:nvPr>
            <p:ph type="body" idx="1"/>
          </p:nvPr>
        </p:nvSpPr>
        <p:spPr>
          <a:xfrm>
            <a:off x="5090300" y="1587600"/>
            <a:ext cx="3596700" cy="486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US" sz="2700"/>
              <a:t>Low- &amp; middle-income:</a:t>
            </a:r>
            <a:endParaRPr sz="2700"/>
          </a:p>
          <a:p>
            <a:pPr marL="457200" lvl="0" indent="-400050" algn="l" rtl="0">
              <a:lnSpc>
                <a:spcPct val="100000"/>
              </a:lnSpc>
              <a:spcBef>
                <a:spcPts val="360"/>
              </a:spcBef>
              <a:spcAft>
                <a:spcPts val="0"/>
              </a:spcAft>
              <a:buSzPts val="2700"/>
              <a:buChar char="•"/>
            </a:pPr>
            <a:r>
              <a:rPr lang="en-US" sz="2700"/>
              <a:t>(Extreme) prescriber shortages</a:t>
            </a:r>
            <a:endParaRPr sz="2700"/>
          </a:p>
          <a:p>
            <a:pPr marL="457200" lvl="0" indent="-400050" algn="l" rtl="0">
              <a:lnSpc>
                <a:spcPct val="100000"/>
              </a:lnSpc>
              <a:spcBef>
                <a:spcPts val="360"/>
              </a:spcBef>
              <a:spcAft>
                <a:spcPts val="0"/>
              </a:spcAft>
              <a:buSzPts val="2700"/>
              <a:buChar char="•"/>
            </a:pPr>
            <a:r>
              <a:rPr lang="en-US" sz="2700"/>
              <a:t>Medication shortages</a:t>
            </a:r>
            <a:endParaRPr sz="2700"/>
          </a:p>
          <a:p>
            <a:pPr marL="457200" lvl="0" indent="-400050" algn="l" rtl="0">
              <a:spcBef>
                <a:spcPts val="360"/>
              </a:spcBef>
              <a:spcAft>
                <a:spcPts val="0"/>
              </a:spcAft>
              <a:buSzPts val="2700"/>
              <a:buChar char="•"/>
            </a:pPr>
            <a:r>
              <a:rPr lang="en-US" sz="2700"/>
              <a:t>Unethical research</a:t>
            </a:r>
            <a:endParaRPr sz="2700"/>
          </a:p>
          <a:p>
            <a:pPr marL="457200" lvl="0" indent="-400050" algn="l" rtl="0">
              <a:spcBef>
                <a:spcPts val="360"/>
              </a:spcBef>
              <a:spcAft>
                <a:spcPts val="0"/>
              </a:spcAft>
              <a:buSzPts val="2700"/>
              <a:buChar char="•"/>
            </a:pPr>
            <a:r>
              <a:rPr lang="en-US" sz="2700"/>
              <a:t>Sham treatments</a:t>
            </a:r>
            <a:endParaRPr sz="2700"/>
          </a:p>
        </p:txBody>
      </p:sp>
      <p:pic>
        <p:nvPicPr>
          <p:cNvPr id="6" name="Picture 5">
            <a:extLst>
              <a:ext uri="{FF2B5EF4-FFF2-40B4-BE49-F238E27FC236}">
                <a16:creationId xmlns:a16="http://schemas.microsoft.com/office/drawing/2014/main" id="{42C25904-7062-844D-9E22-C2B35AC2C873}"/>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Conclusions</a:t>
            </a:r>
            <a:endParaRPr sz="3200" b="1">
              <a:solidFill>
                <a:srgbClr val="F2F2F2"/>
              </a:solidFill>
            </a:endParaRPr>
          </a:p>
        </p:txBody>
      </p:sp>
      <p:sp>
        <p:nvSpPr>
          <p:cNvPr id="377" name="Google Shape;377;p50"/>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dirty="0"/>
              <a:t>Medications have an important role</a:t>
            </a:r>
          </a:p>
          <a:p>
            <a:pPr marL="114300" lvl="0" indent="0" algn="l" rtl="0">
              <a:lnSpc>
                <a:spcPct val="100000"/>
              </a:lnSpc>
              <a:spcBef>
                <a:spcPts val="360"/>
              </a:spcBef>
              <a:spcAft>
                <a:spcPts val="0"/>
              </a:spcAft>
              <a:buClr>
                <a:schemeClr val="dk1"/>
              </a:buClr>
              <a:buSzPts val="1800"/>
              <a:buNone/>
            </a:pPr>
            <a:endParaRPr dirty="0"/>
          </a:p>
          <a:p>
            <a:pPr marL="457200" lvl="0" indent="-342900" algn="l" rtl="0">
              <a:lnSpc>
                <a:spcPct val="100000"/>
              </a:lnSpc>
              <a:spcBef>
                <a:spcPts val="360"/>
              </a:spcBef>
              <a:spcAft>
                <a:spcPts val="0"/>
              </a:spcAft>
              <a:buSzPts val="1800"/>
              <a:buChar char="•"/>
            </a:pPr>
            <a:r>
              <a:rPr lang="en-US" dirty="0"/>
              <a:t>More research needed on long-term effects</a:t>
            </a:r>
          </a:p>
          <a:p>
            <a:pPr marL="114300" lvl="0" indent="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Rapidly developing field: clinicians need to stay informed</a:t>
            </a:r>
            <a:endParaRPr dirty="0"/>
          </a:p>
        </p:txBody>
      </p:sp>
      <p:pic>
        <p:nvPicPr>
          <p:cNvPr id="5" name="Picture 4">
            <a:extLst>
              <a:ext uri="{FF2B5EF4-FFF2-40B4-BE49-F238E27FC236}">
                <a16:creationId xmlns:a16="http://schemas.microsoft.com/office/drawing/2014/main" id="{90C4881A-DEAD-A94F-98AD-A6BF8E11D3CC}"/>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a:spLocks noGrp="1"/>
          </p:cNvSpPr>
          <p:nvPr>
            <p:ph type="title"/>
          </p:nvPr>
        </p:nvSpPr>
        <p:spPr>
          <a:xfrm>
            <a:off x="457200" y="373380"/>
            <a:ext cx="8229600" cy="1044300"/>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Thank You!</a:t>
            </a:r>
            <a:endParaRPr sz="3200" b="1">
              <a:solidFill>
                <a:srgbClr val="F2F2F2"/>
              </a:solidFill>
            </a:endParaRPr>
          </a:p>
        </p:txBody>
      </p:sp>
      <p:pic>
        <p:nvPicPr>
          <p:cNvPr id="5" name="Picture 4">
            <a:extLst>
              <a:ext uri="{FF2B5EF4-FFF2-40B4-BE49-F238E27FC236}">
                <a16:creationId xmlns:a16="http://schemas.microsoft.com/office/drawing/2014/main" id="{B70CBFC4-EBD9-144B-8900-FAEFC4D031C7}"/>
              </a:ext>
            </a:extLst>
          </p:cNvPr>
          <p:cNvPicPr>
            <a:picLocks noChangeAspect="1"/>
          </p:cNvPicPr>
          <p:nvPr/>
        </p:nvPicPr>
        <p:blipFill>
          <a:blip r:embed="rId3"/>
          <a:stretch>
            <a:fillRect/>
          </a:stretch>
        </p:blipFill>
        <p:spPr>
          <a:xfrm>
            <a:off x="8268843" y="5671119"/>
            <a:ext cx="835914" cy="1182414"/>
          </a:xfrm>
          <a:prstGeom prst="rect">
            <a:avLst/>
          </a:prstGeom>
        </p:spPr>
      </p:pic>
      <p:pic>
        <p:nvPicPr>
          <p:cNvPr id="6" name="Picture 5" descr="Screen Shot 2015-05-04 at 4.01.58 PM.png">
            <a:extLst>
              <a:ext uri="{FF2B5EF4-FFF2-40B4-BE49-F238E27FC236}">
                <a16:creationId xmlns:a16="http://schemas.microsoft.com/office/drawing/2014/main" id="{1B72DFDD-0100-7C44-A1AB-5630376E7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2374900"/>
            <a:ext cx="6129867" cy="3213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a:stretch/>
        </p:blipFill>
        <p:spPr>
          <a:xfrm>
            <a:off x="0" y="0"/>
            <a:ext cx="9143999" cy="6842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457200" y="1626425"/>
            <a:ext cx="5097000" cy="3778500"/>
          </a:xfrm>
          <a:prstGeom prst="rect">
            <a:avLst/>
          </a:prstGeom>
          <a:noFill/>
          <a:ln>
            <a:noFill/>
          </a:ln>
        </p:spPr>
        <p:txBody>
          <a:bodyPr spcFirstLastPara="1" wrap="square" lIns="91425" tIns="45700" rIns="91425" bIns="45700" anchor="t" anchorCtr="0">
            <a:noAutofit/>
          </a:bodyPr>
          <a:lstStyle/>
          <a:p>
            <a:pPr marL="342900" lvl="0" indent="-332740" algn="l" rtl="0">
              <a:lnSpc>
                <a:spcPct val="90000"/>
              </a:lnSpc>
              <a:spcBef>
                <a:spcPts val="0"/>
              </a:spcBef>
              <a:spcAft>
                <a:spcPts val="0"/>
              </a:spcAft>
              <a:buSzPts val="2800"/>
              <a:buChar char="•"/>
            </a:pPr>
            <a:r>
              <a:rPr lang="en-US" sz="2800"/>
              <a:t>“Problem” children in 1937 </a:t>
            </a:r>
            <a:endParaRPr sz="2800"/>
          </a:p>
          <a:p>
            <a:pPr marL="342900" lvl="0" indent="-332740" algn="l" rtl="0">
              <a:lnSpc>
                <a:spcPct val="90000"/>
              </a:lnSpc>
              <a:spcBef>
                <a:spcPts val="0"/>
              </a:spcBef>
              <a:spcAft>
                <a:spcPts val="0"/>
              </a:spcAft>
              <a:buSzPts val="2800"/>
              <a:buChar char="•"/>
            </a:pPr>
            <a:r>
              <a:rPr lang="en-US" sz="2800"/>
              <a:t>dl-amphetamine for headaches</a:t>
            </a:r>
            <a:endParaRPr sz="2800"/>
          </a:p>
          <a:p>
            <a:pPr marL="342900" lvl="0" indent="-332740" algn="l" rtl="0">
              <a:lnSpc>
                <a:spcPct val="90000"/>
              </a:lnSpc>
              <a:spcBef>
                <a:spcPts val="0"/>
              </a:spcBef>
              <a:spcAft>
                <a:spcPts val="0"/>
              </a:spcAft>
              <a:buSzPts val="2800"/>
              <a:buChar char="•"/>
            </a:pPr>
            <a:r>
              <a:rPr lang="en-US" sz="2800"/>
              <a:t>Improvements in:</a:t>
            </a:r>
            <a:endParaRPr sz="2800"/>
          </a:p>
          <a:p>
            <a:pPr marL="914400" lvl="1" indent="-406400" algn="l" rtl="0">
              <a:lnSpc>
                <a:spcPct val="90000"/>
              </a:lnSpc>
              <a:spcBef>
                <a:spcPts val="0"/>
              </a:spcBef>
              <a:spcAft>
                <a:spcPts val="0"/>
              </a:spcAft>
              <a:buSzPts val="2800"/>
              <a:buChar char="–"/>
            </a:pPr>
            <a:r>
              <a:rPr lang="en-US"/>
              <a:t>school performance</a:t>
            </a:r>
            <a:endParaRPr/>
          </a:p>
          <a:p>
            <a:pPr marL="914400" lvl="1" indent="-406400" algn="l" rtl="0">
              <a:lnSpc>
                <a:spcPct val="90000"/>
              </a:lnSpc>
              <a:spcBef>
                <a:spcPts val="0"/>
              </a:spcBef>
              <a:spcAft>
                <a:spcPts val="0"/>
              </a:spcAft>
              <a:buSzPts val="2800"/>
              <a:buChar char="–"/>
            </a:pPr>
            <a:r>
              <a:rPr lang="en-US"/>
              <a:t>social interactions</a:t>
            </a:r>
            <a:endParaRPr/>
          </a:p>
          <a:p>
            <a:pPr marL="914400" lvl="1" indent="-406400" algn="l" rtl="0">
              <a:lnSpc>
                <a:spcPct val="90000"/>
              </a:lnSpc>
              <a:spcBef>
                <a:spcPts val="0"/>
              </a:spcBef>
              <a:spcAft>
                <a:spcPts val="0"/>
              </a:spcAft>
              <a:buSzPts val="2800"/>
              <a:buChar char="–"/>
            </a:pPr>
            <a:r>
              <a:rPr lang="en-US"/>
              <a:t>emotional responses</a:t>
            </a:r>
            <a:endParaRPr/>
          </a:p>
          <a:p>
            <a:pPr marL="457200" lvl="0" indent="-406400" algn="l" rtl="0">
              <a:lnSpc>
                <a:spcPct val="90000"/>
              </a:lnSpc>
              <a:spcBef>
                <a:spcPts val="0"/>
              </a:spcBef>
              <a:spcAft>
                <a:spcPts val="0"/>
              </a:spcAft>
              <a:buSzPts val="2800"/>
              <a:buChar char="•"/>
            </a:pPr>
            <a:r>
              <a:rPr lang="en-US" sz="2800"/>
              <a:t>21st century multisite clinical trials</a:t>
            </a:r>
            <a:endParaRPr sz="2800"/>
          </a:p>
          <a:p>
            <a:pPr marL="457200" lvl="0" indent="-406400" algn="l" rtl="0">
              <a:lnSpc>
                <a:spcPct val="90000"/>
              </a:lnSpc>
              <a:spcBef>
                <a:spcPts val="0"/>
              </a:spcBef>
              <a:spcAft>
                <a:spcPts val="0"/>
              </a:spcAft>
              <a:buSzPts val="2800"/>
              <a:buChar char="•"/>
            </a:pPr>
            <a:r>
              <a:rPr lang="en-US" sz="2800"/>
              <a:t>Standard of care but uncertainties about effectiveness &amp; safety</a:t>
            </a:r>
            <a:endParaRPr sz="2800"/>
          </a:p>
          <a:p>
            <a:pPr marL="0" lvl="0" indent="0" algn="l" rtl="0">
              <a:lnSpc>
                <a:spcPct val="90000"/>
              </a:lnSpc>
              <a:spcBef>
                <a:spcPts val="0"/>
              </a:spcBef>
              <a:spcAft>
                <a:spcPts val="0"/>
              </a:spcAft>
              <a:buNone/>
            </a:pPr>
            <a:endParaRPr sz="3000"/>
          </a:p>
        </p:txBody>
      </p:sp>
      <p:sp>
        <p:nvSpPr>
          <p:cNvPr id="138" name="Google Shape;138;p19"/>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FBFBF"/>
              </a:buClr>
              <a:buSzPts val="1800"/>
              <a:buFont typeface="Calibri"/>
              <a:buNone/>
            </a:pPr>
            <a:br>
              <a:rPr lang="en-US" sz="1800" b="1" dirty="0">
                <a:solidFill>
                  <a:srgbClr val="BFBFBF"/>
                </a:solidFill>
              </a:rPr>
            </a:br>
            <a:r>
              <a:rPr lang="en-US" sz="1800" b="1" dirty="0">
                <a:solidFill>
                  <a:srgbClr val="BFBFBF"/>
                </a:solidFill>
              </a:rPr>
              <a:t>Principles in Using Psychotropic Medication in Children &amp; Adolescents</a:t>
            </a:r>
            <a:br>
              <a:rPr lang="en-US" sz="1800" b="1" dirty="0">
                <a:solidFill>
                  <a:srgbClr val="BFBFBF"/>
                </a:solidFill>
              </a:rPr>
            </a:br>
            <a:r>
              <a:rPr lang="en-US" sz="3200" b="1" dirty="0">
                <a:solidFill>
                  <a:srgbClr val="F2F2F2"/>
                </a:solidFill>
              </a:rPr>
              <a:t>Historical Context &amp; Some Core Questions</a:t>
            </a:r>
            <a:br>
              <a:rPr lang="en-US" sz="3200" b="1" strike="sngStrike" dirty="0">
                <a:solidFill>
                  <a:srgbClr val="F8F8F8"/>
                </a:solidFill>
              </a:rPr>
            </a:br>
            <a:endParaRPr sz="3200" b="1" strike="sngStrike" dirty="0">
              <a:solidFill>
                <a:srgbClr val="F8F8F8"/>
              </a:solidFill>
            </a:endParaRPr>
          </a:p>
        </p:txBody>
      </p:sp>
      <p:pic>
        <p:nvPicPr>
          <p:cNvPr id="140" name="Google Shape;140;p19"/>
          <p:cNvPicPr preferRelativeResize="0"/>
          <p:nvPr/>
        </p:nvPicPr>
        <p:blipFill rotWithShape="1">
          <a:blip r:embed="rId3">
            <a:alphaModFix/>
          </a:blip>
          <a:srcRect/>
          <a:stretch/>
        </p:blipFill>
        <p:spPr>
          <a:xfrm>
            <a:off x="5770062" y="1712975"/>
            <a:ext cx="2916725" cy="3650724"/>
          </a:xfrm>
          <a:prstGeom prst="rect">
            <a:avLst/>
          </a:prstGeom>
          <a:noFill/>
          <a:ln>
            <a:noFill/>
          </a:ln>
        </p:spPr>
      </p:pic>
      <p:sp>
        <p:nvSpPr>
          <p:cNvPr id="141" name="Google Shape;141;p19"/>
          <p:cNvSpPr txBox="1"/>
          <p:nvPr/>
        </p:nvSpPr>
        <p:spPr>
          <a:xfrm>
            <a:off x="5770131" y="5363700"/>
            <a:ext cx="29166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Calibri"/>
                <a:ea typeface="Calibri"/>
                <a:cs typeface="Calibri"/>
                <a:sym typeface="Calibri"/>
              </a:rPr>
              <a:t>Charles Bradley</a:t>
            </a:r>
            <a:endParaRPr sz="1800">
              <a:latin typeface="Calibri"/>
              <a:ea typeface="Calibri"/>
              <a:cs typeface="Calibri"/>
              <a:sym typeface="Calibri"/>
            </a:endParaRPr>
          </a:p>
        </p:txBody>
      </p:sp>
      <p:pic>
        <p:nvPicPr>
          <p:cNvPr id="7" name="Picture 6">
            <a:extLst>
              <a:ext uri="{FF2B5EF4-FFF2-40B4-BE49-F238E27FC236}">
                <a16:creationId xmlns:a16="http://schemas.microsoft.com/office/drawing/2014/main" id="{617A345A-2F18-0A46-9D74-B5FB0CEB7AE7}"/>
              </a:ext>
            </a:extLst>
          </p:cNvPr>
          <p:cNvPicPr>
            <a:picLocks noChangeAspect="1"/>
          </p:cNvPicPr>
          <p:nvPr/>
        </p:nvPicPr>
        <p:blipFill>
          <a:blip r:embed="rId4"/>
          <a:stretch>
            <a:fillRect/>
          </a:stretch>
        </p:blipFill>
        <p:spPr>
          <a:xfrm>
            <a:off x="8268843" y="5671119"/>
            <a:ext cx="835914" cy="1182414"/>
          </a:xfrm>
          <a:prstGeom prst="rect">
            <a:avLst/>
          </a:prstGeom>
        </p:spPr>
      </p:pic>
    </p:spTree>
    <p:extLst>
      <p:ext uri="{BB962C8B-B14F-4D97-AF65-F5344CB8AC3E}">
        <p14:creationId xmlns:p14="http://schemas.microsoft.com/office/powerpoint/2010/main" val="11813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rotWithShape="1">
          <a:blip r:embed="rId3">
            <a:alphaModFix/>
          </a:blip>
          <a:srcRect/>
          <a:stretch/>
        </p:blipFill>
        <p:spPr>
          <a:xfrm>
            <a:off x="1805400" y="0"/>
            <a:ext cx="5466324" cy="6858002"/>
          </a:xfrm>
          <a:prstGeom prst="rect">
            <a:avLst/>
          </a:prstGeom>
          <a:noFill/>
          <a:ln>
            <a:noFill/>
          </a:ln>
        </p:spPr>
      </p:pic>
      <p:pic>
        <p:nvPicPr>
          <p:cNvPr id="4" name="Picture 3">
            <a:extLst>
              <a:ext uri="{FF2B5EF4-FFF2-40B4-BE49-F238E27FC236}">
                <a16:creationId xmlns:a16="http://schemas.microsoft.com/office/drawing/2014/main" id="{B6CC6138-C686-7642-A685-DBBB38F0E620}"/>
              </a:ext>
            </a:extLst>
          </p:cNvPr>
          <p:cNvPicPr>
            <a:picLocks noChangeAspect="1"/>
          </p:cNvPicPr>
          <p:nvPr/>
        </p:nvPicPr>
        <p:blipFill>
          <a:blip r:embed="rId4"/>
          <a:stretch>
            <a:fillRect/>
          </a:stretch>
        </p:blipFill>
        <p:spPr>
          <a:xfrm>
            <a:off x="8268843" y="5671119"/>
            <a:ext cx="835914" cy="11824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When to Use Psychotropics in Youth?</a:t>
            </a:r>
            <a:endParaRPr/>
          </a:p>
        </p:txBody>
      </p:sp>
      <p:sp>
        <p:nvSpPr>
          <p:cNvPr id="155" name="Google Shape;155;p21"/>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Step 1: comprehensive diagnostic evaluation and psychosocial formulation</a:t>
            </a:r>
            <a:endParaRPr sz="3600"/>
          </a:p>
          <a:p>
            <a:pPr marL="457200" lvl="0" indent="-457200" algn="l" rtl="0">
              <a:lnSpc>
                <a:spcPct val="100000"/>
              </a:lnSpc>
              <a:spcBef>
                <a:spcPts val="360"/>
              </a:spcBef>
              <a:spcAft>
                <a:spcPts val="0"/>
              </a:spcAft>
              <a:buClr>
                <a:schemeClr val="dk1"/>
              </a:buClr>
              <a:buSzPts val="3600"/>
              <a:buChar char="•"/>
            </a:pPr>
            <a:r>
              <a:rPr lang="en-US" sz="3600"/>
              <a:t>N</a:t>
            </a:r>
            <a:r>
              <a:rPr lang="en-US" sz="3600">
                <a:latin typeface="Calibri"/>
                <a:ea typeface="Calibri"/>
                <a:cs typeface="Calibri"/>
                <a:sym typeface="Calibri"/>
              </a:rPr>
              <a:t>on-pharmacologic intervention first</a:t>
            </a:r>
            <a:endParaRPr sz="3600"/>
          </a:p>
          <a:p>
            <a:pPr marL="457200" lvl="0"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Psychotherapy &amp; medications </a:t>
            </a:r>
            <a:r>
              <a:rPr lang="en-US" sz="3600"/>
              <a:t>combined</a:t>
            </a:r>
            <a:endParaRPr sz="3600"/>
          </a:p>
        </p:txBody>
      </p:sp>
      <p:pic>
        <p:nvPicPr>
          <p:cNvPr id="5" name="Picture 4">
            <a:extLst>
              <a:ext uri="{FF2B5EF4-FFF2-40B4-BE49-F238E27FC236}">
                <a16:creationId xmlns:a16="http://schemas.microsoft.com/office/drawing/2014/main" id="{8E2AE929-FCBD-B646-996A-D409E3BCED9F}"/>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When to Use Psychotropics in Youth?</a:t>
            </a:r>
            <a:endParaRPr/>
          </a:p>
        </p:txBody>
      </p:sp>
      <p:sp>
        <p:nvSpPr>
          <p:cNvPr id="163" name="Google Shape;163;p22"/>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sz="3600"/>
              <a:t>C</a:t>
            </a:r>
            <a:r>
              <a:rPr lang="en-US" sz="3600">
                <a:latin typeface="Calibri"/>
                <a:ea typeface="Calibri"/>
                <a:cs typeface="Calibri"/>
                <a:sym typeface="Calibri"/>
              </a:rPr>
              <a:t>onsider strength of evidence supporting efficacy &amp; safety</a:t>
            </a:r>
            <a:endParaRPr sz="3600">
              <a:latin typeface="Calibri"/>
              <a:ea typeface="Calibri"/>
              <a:cs typeface="Calibri"/>
              <a:sym typeface="Calibri"/>
            </a:endParaRPr>
          </a:p>
          <a:p>
            <a:pPr marL="457200" lvl="0" indent="0" algn="l" rtl="0">
              <a:lnSpc>
                <a:spcPct val="100000"/>
              </a:lnSpc>
              <a:spcBef>
                <a:spcPts val="360"/>
              </a:spcBef>
              <a:spcAft>
                <a:spcPts val="0"/>
              </a:spcAft>
              <a:buSzPts val="3600"/>
              <a:buNone/>
            </a:pPr>
            <a:endParaRPr sz="3600"/>
          </a:p>
          <a:p>
            <a:pPr marL="457200" lvl="0"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Most data for short-term efficacy</a:t>
            </a:r>
            <a:endParaRPr sz="3600"/>
          </a:p>
          <a:p>
            <a:pPr marL="457200" lvl="0"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Strongest evidence (Type I): </a:t>
            </a:r>
            <a:r>
              <a:rPr lang="en-US" sz="3600" u="sng">
                <a:latin typeface="Calibri"/>
                <a:ea typeface="Calibri"/>
                <a:cs typeface="Calibri"/>
                <a:sym typeface="Calibri"/>
              </a:rPr>
              <a:t>&gt;</a:t>
            </a:r>
            <a:r>
              <a:rPr lang="en-US" sz="3600">
                <a:latin typeface="Calibri"/>
                <a:ea typeface="Calibri"/>
                <a:cs typeface="Calibri"/>
                <a:sym typeface="Calibri"/>
              </a:rPr>
              <a:t> 1 systematic review of multiple, well-designed RCT’s</a:t>
            </a:r>
            <a:endParaRPr sz="3600"/>
          </a:p>
          <a:p>
            <a:pPr marL="457200" lvl="0"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Weaker evidence (Type II): </a:t>
            </a:r>
            <a:r>
              <a:rPr lang="en-US" sz="3600" u="sng">
                <a:latin typeface="Calibri"/>
                <a:ea typeface="Calibri"/>
                <a:cs typeface="Calibri"/>
                <a:sym typeface="Calibri"/>
              </a:rPr>
              <a:t>&gt;</a:t>
            </a:r>
            <a:r>
              <a:rPr lang="en-US" sz="3600">
                <a:latin typeface="Calibri"/>
                <a:ea typeface="Calibri"/>
                <a:cs typeface="Calibri"/>
                <a:sym typeface="Calibri"/>
              </a:rPr>
              <a:t> 1 RCT</a:t>
            </a:r>
            <a:endParaRPr sz="3600"/>
          </a:p>
        </p:txBody>
      </p:sp>
      <p:pic>
        <p:nvPicPr>
          <p:cNvPr id="5" name="Picture 4">
            <a:extLst>
              <a:ext uri="{FF2B5EF4-FFF2-40B4-BE49-F238E27FC236}">
                <a16:creationId xmlns:a16="http://schemas.microsoft.com/office/drawing/2014/main" id="{73211D1B-0590-4F47-BADB-3874F36E7D6A}"/>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457200" y="373380"/>
            <a:ext cx="8229600" cy="1044258"/>
          </a:xfrm>
          <a:prstGeom prst="rect">
            <a:avLst/>
          </a:prstGeom>
          <a:solidFill>
            <a:srgbClr val="0080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1800" b="1">
                <a:solidFill>
                  <a:srgbClr val="BFBFBF"/>
                </a:solidFill>
              </a:rPr>
              <a:t>Principles in Using Psychotropic Medication in Children &amp; Adolescents</a:t>
            </a:r>
            <a:br>
              <a:rPr lang="en-US" sz="1800" b="1">
                <a:solidFill>
                  <a:srgbClr val="BFBFBF"/>
                </a:solidFill>
              </a:rPr>
            </a:br>
            <a:r>
              <a:rPr lang="en-US" sz="3200" b="1">
                <a:solidFill>
                  <a:srgbClr val="F2F2F2"/>
                </a:solidFill>
              </a:rPr>
              <a:t>When to Use Psychotropics in Youth?</a:t>
            </a:r>
            <a:endParaRPr/>
          </a:p>
        </p:txBody>
      </p:sp>
      <p:sp>
        <p:nvSpPr>
          <p:cNvPr id="171" name="Google Shape;171;p23"/>
          <p:cNvSpPr txBox="1">
            <a:spLocks noGrp="1"/>
          </p:cNvSpPr>
          <p:nvPr>
            <p:ph type="body" idx="1"/>
          </p:nvPr>
        </p:nvSpPr>
        <p:spPr>
          <a:xfrm>
            <a:off x="457199" y="1587597"/>
            <a:ext cx="8229601" cy="486335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360"/>
              </a:spcBef>
              <a:spcAft>
                <a:spcPts val="0"/>
              </a:spcAft>
              <a:buClr>
                <a:schemeClr val="dk1"/>
              </a:buClr>
              <a:buSzPts val="3600"/>
              <a:buChar char="•"/>
            </a:pPr>
            <a:r>
              <a:rPr lang="en-US" sz="3600"/>
              <a:t>K</a:t>
            </a:r>
            <a:r>
              <a:rPr lang="en-US" sz="3600">
                <a:latin typeface="Calibri"/>
                <a:ea typeface="Calibri"/>
                <a:cs typeface="Calibri"/>
                <a:sym typeface="Calibri"/>
              </a:rPr>
              <a:t>now</a:t>
            </a:r>
            <a:endParaRPr sz="3600">
              <a:latin typeface="Calibri"/>
              <a:ea typeface="Calibri"/>
              <a:cs typeface="Calibri"/>
              <a:sym typeface="Calibri"/>
            </a:endParaRPr>
          </a:p>
          <a:p>
            <a:pPr marL="914400" lvl="1"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drug regulatory environment </a:t>
            </a:r>
            <a:endParaRPr sz="3600"/>
          </a:p>
          <a:p>
            <a:pPr marL="914400" lvl="1" indent="-457200" algn="l" rtl="0">
              <a:lnSpc>
                <a:spcPct val="100000"/>
              </a:lnSpc>
              <a:spcBef>
                <a:spcPts val="360"/>
              </a:spcBef>
              <a:spcAft>
                <a:spcPts val="0"/>
              </a:spcAft>
              <a:buClr>
                <a:schemeClr val="dk1"/>
              </a:buClr>
              <a:buSzPts val="3600"/>
              <a:buChar char="–"/>
            </a:pPr>
            <a:r>
              <a:rPr lang="en-US" sz="3600">
                <a:latin typeface="Calibri"/>
                <a:ea typeface="Calibri"/>
                <a:cs typeface="Calibri"/>
                <a:sym typeface="Calibri"/>
              </a:rPr>
              <a:t>sociocultural &amp; economic factors </a:t>
            </a:r>
            <a:endParaRPr sz="3600"/>
          </a:p>
          <a:p>
            <a:pPr marL="457200" lvl="0" indent="-457200" algn="l" rtl="0">
              <a:lnSpc>
                <a:spcPct val="100000"/>
              </a:lnSpc>
              <a:spcBef>
                <a:spcPts val="360"/>
              </a:spcBef>
              <a:spcAft>
                <a:spcPts val="0"/>
              </a:spcAft>
              <a:buClr>
                <a:schemeClr val="dk1"/>
              </a:buClr>
              <a:buSzPts val="3600"/>
              <a:buChar char="•"/>
            </a:pPr>
            <a:r>
              <a:rPr lang="en-US" sz="3600"/>
              <a:t>Regulatory approval vs. level of evidence</a:t>
            </a:r>
            <a:endParaRPr sz="3600">
              <a:latin typeface="Calibri"/>
              <a:ea typeface="Calibri"/>
              <a:cs typeface="Calibri"/>
              <a:sym typeface="Calibri"/>
            </a:endParaRPr>
          </a:p>
          <a:p>
            <a:pPr marL="914400" lvl="1" indent="-457200" algn="l" rtl="0">
              <a:lnSpc>
                <a:spcPct val="100000"/>
              </a:lnSpc>
              <a:spcBef>
                <a:spcPts val="360"/>
              </a:spcBef>
              <a:spcAft>
                <a:spcPts val="0"/>
              </a:spcAft>
              <a:buClr>
                <a:schemeClr val="dk1"/>
              </a:buClr>
              <a:buSzPts val="3600"/>
              <a:buChar char="–"/>
            </a:pPr>
            <a:r>
              <a:rPr lang="en-US" sz="3600" i="1">
                <a:latin typeface="Calibri"/>
                <a:ea typeface="Calibri"/>
                <a:cs typeface="Calibri"/>
                <a:sym typeface="Calibri"/>
              </a:rPr>
              <a:t>e.g. </a:t>
            </a:r>
            <a:r>
              <a:rPr lang="en-US" sz="3600">
                <a:latin typeface="Calibri"/>
                <a:ea typeface="Calibri"/>
                <a:cs typeface="Calibri"/>
                <a:sym typeface="Calibri"/>
              </a:rPr>
              <a:t>methylphenidate, sertraline,</a:t>
            </a:r>
            <a:r>
              <a:rPr lang="en-US" sz="3600" i="1">
                <a:latin typeface="Calibri"/>
                <a:ea typeface="Calibri"/>
                <a:cs typeface="Calibri"/>
                <a:sym typeface="Calibri"/>
              </a:rPr>
              <a:t> </a:t>
            </a:r>
            <a:r>
              <a:rPr lang="en-US" sz="3600">
                <a:latin typeface="Calibri"/>
                <a:ea typeface="Calibri"/>
                <a:cs typeface="Calibri"/>
                <a:sym typeface="Calibri"/>
              </a:rPr>
              <a:t>haloperidol in preschoolers</a:t>
            </a:r>
            <a:endParaRPr sz="3600">
              <a:latin typeface="Calibri"/>
              <a:ea typeface="Calibri"/>
              <a:cs typeface="Calibri"/>
              <a:sym typeface="Calibri"/>
            </a:endParaRPr>
          </a:p>
        </p:txBody>
      </p:sp>
      <p:pic>
        <p:nvPicPr>
          <p:cNvPr id="5" name="Picture 4">
            <a:extLst>
              <a:ext uri="{FF2B5EF4-FFF2-40B4-BE49-F238E27FC236}">
                <a16:creationId xmlns:a16="http://schemas.microsoft.com/office/drawing/2014/main" id="{17555CE4-CB41-484D-9E56-54CD8982B397}"/>
              </a:ext>
            </a:extLst>
          </p:cNvPr>
          <p:cNvPicPr>
            <a:picLocks noChangeAspect="1"/>
          </p:cNvPicPr>
          <p:nvPr/>
        </p:nvPicPr>
        <p:blipFill>
          <a:blip r:embed="rId3"/>
          <a:stretch>
            <a:fillRect/>
          </a:stretch>
        </p:blipFill>
        <p:spPr>
          <a:xfrm>
            <a:off x="8268843" y="5671119"/>
            <a:ext cx="835914" cy="11824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11722</Words>
  <Application>Microsoft Office PowerPoint</Application>
  <PresentationFormat>On-screen Show (4:3)</PresentationFormat>
  <Paragraphs>717</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Georgia</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Principles in Using Psychotropic Medication in Children &amp; Adolescents Outline </vt:lpstr>
      <vt:lpstr>PowerPoint Presentation</vt:lpstr>
      <vt:lpstr> Principles in Using Psychotropic Medication in Children &amp; Adolescents Historical Context &amp; Some Core Questions </vt:lpstr>
      <vt:lpstr>PowerPoint Presentation</vt:lpstr>
      <vt:lpstr>Principles in Using Psychotropic Medication in Children &amp; Adolescents When to Use Psychotropics in Youth?</vt:lpstr>
      <vt:lpstr>Principles in Using Psychotropic Medication in Children &amp; Adolescents When to Use Psychotropics in Youth?</vt:lpstr>
      <vt:lpstr>Principles in Using Psychotropic Medication in Children &amp; Adolescents When to Use Psychotropics in Youth?</vt:lpstr>
      <vt:lpstr>PowerPoint Presentation</vt:lpstr>
      <vt:lpstr>PowerPoint Presentation</vt:lpstr>
      <vt:lpstr>PowerPoint Presentation</vt:lpstr>
      <vt:lpstr>Principles in Using Psychotropic Medication in Children &amp; Adolescents When to Use Psychotropics in Youth?</vt:lpstr>
      <vt:lpstr>Principles in Using Psychotropic Medication in Children &amp; Adolescents When to Use Psychotropics in Youth?</vt:lpstr>
      <vt:lpstr>PowerPoint Presentation</vt:lpstr>
      <vt:lpstr>Principles in Using Psychotropic Medication in Children &amp; Adolescents Pharmacokinetics</vt:lpstr>
      <vt:lpstr>PowerPoint Presentation</vt:lpstr>
      <vt:lpstr>Principles in Using Psychotropic Medication in Children &amp; Adolescents Pharmacokinetics</vt:lpstr>
      <vt:lpstr>Principles in Using Psychotropic Medication in Children &amp; Adolescents Pharmacokinetics</vt:lpstr>
      <vt:lpstr>Principles in Using Psychotropic Medication in Children &amp; Adolescents Pharmacokinetics</vt:lpstr>
      <vt:lpstr>Principles in Using Psychotropic Medication in Children &amp; Adolescents Pharmacokinetics</vt:lpstr>
      <vt:lpstr>Principles in Using Psychotropic Medication in Children &amp; Adolescents Pharmacodynamics</vt:lpstr>
      <vt:lpstr>PowerPoint Presentation</vt:lpstr>
      <vt:lpstr>Principles in Using Psychotropic Medication in Children &amp; Adolescents Efficacy</vt:lpstr>
      <vt:lpstr>Principles in Using Psychotropic Medication in Children &amp; Adolescents Efficacy</vt:lpstr>
      <vt:lpstr>Principles in Using Psychotropic Medication in Children &amp; Adolescents Safety</vt:lpstr>
      <vt:lpstr>Principles in Using Psychotropic Medication in Children &amp; Adolescents Safety</vt:lpstr>
      <vt:lpstr>Principles in Using Psychotropic Medication in Children &amp; Adolescents Ethical and Regulatory Considerations</vt:lpstr>
      <vt:lpstr>Principles in Using Psychotropic Medication in Children &amp; Adolescents YouTube Video: Talking About Medications</vt:lpstr>
      <vt:lpstr>Principles in Using Psychotropic Medication in Children &amp; Adolescents Pediatric Psychopharm in Clinical Practice</vt:lpstr>
      <vt:lpstr>Principles in Using Psychotropic Medication in Children &amp; Adolescents Pediatric Psychopharm in Clinical Practice</vt:lpstr>
      <vt:lpstr>Principles in Using Psychotropic Medication in Children &amp; Adolescents Pediatric Psychopharm in Clinical Practice</vt:lpstr>
      <vt:lpstr>PowerPoint Presentation</vt:lpstr>
      <vt:lpstr>PowerPoint Presentation</vt:lpstr>
      <vt:lpstr>Principles in Using Psychotropic Medication in Children &amp; Adolescents Challenges</vt:lpstr>
      <vt:lpstr>Principles in Using Psychotropic Medication in Children &amp; Adolescents Conclusions</vt:lpstr>
      <vt:lpstr>Principles in Using Psychotropic Medication in Children &amp; Adolescents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Chilton, Julie</dc:creator>
  <cp:lastModifiedBy>Joseph Rey</cp:lastModifiedBy>
  <cp:revision>6</cp:revision>
  <dcterms:created xsi:type="dcterms:W3CDTF">2020-10-25T05:30:43Z</dcterms:created>
  <dcterms:modified xsi:type="dcterms:W3CDTF">2020-11-07T06:24:49Z</dcterms:modified>
</cp:coreProperties>
</file>